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24"/>
  </p:notesMasterIdLst>
  <p:handoutMasterIdLst>
    <p:handoutMasterId r:id="rId25"/>
  </p:handoutMasterIdLst>
  <p:sldIdLst>
    <p:sldId id="755" r:id="rId5"/>
    <p:sldId id="780" r:id="rId6"/>
    <p:sldId id="781" r:id="rId7"/>
    <p:sldId id="782" r:id="rId8"/>
    <p:sldId id="783" r:id="rId9"/>
    <p:sldId id="756" r:id="rId10"/>
    <p:sldId id="718" r:id="rId11"/>
    <p:sldId id="719" r:id="rId12"/>
    <p:sldId id="731" r:id="rId13"/>
    <p:sldId id="750" r:id="rId14"/>
    <p:sldId id="733" r:id="rId15"/>
    <p:sldId id="749" r:id="rId16"/>
    <p:sldId id="732" r:id="rId17"/>
    <p:sldId id="764" r:id="rId18"/>
    <p:sldId id="763" r:id="rId19"/>
    <p:sldId id="711" r:id="rId20"/>
    <p:sldId id="721" r:id="rId21"/>
    <p:sldId id="760" r:id="rId22"/>
    <p:sldId id="761" r:id="rId23"/>
  </p:sldIdLst>
  <p:sldSz cx="9144000" cy="6858000" type="screen4x3"/>
  <p:notesSz cx="6662738" cy="98329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891DC"/>
    <a:srgbClr val="008DF6"/>
    <a:srgbClr val="FFFF99"/>
    <a:srgbClr val="FFFF66"/>
    <a:srgbClr val="DDDCB5"/>
    <a:srgbClr val="B72C00"/>
    <a:srgbClr val="CCFF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444" autoAdjust="0"/>
  </p:normalViewPr>
  <p:slideViewPr>
    <p:cSldViewPr snapToGrid="0">
      <p:cViewPr>
        <p:scale>
          <a:sx n="66" d="100"/>
          <a:sy n="66" d="100"/>
        </p:scale>
        <p:origin x="-11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932" y="-102"/>
      </p:cViewPr>
      <p:guideLst>
        <p:guide orient="horz" pos="3097"/>
        <p:guide pos="2099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7F2DB-2466-4DBE-A74B-50B59E5F468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08256DA-3784-4BF6-BD1C-33B23DDC59CF}">
      <dgm:prSet phldrT="[Text]" custT="1"/>
      <dgm:spPr/>
      <dgm:t>
        <a:bodyPr/>
        <a:lstStyle/>
        <a:p>
          <a:endParaRPr lang="en-GB" sz="2400" dirty="0" smtClean="0"/>
        </a:p>
        <a:p>
          <a:r>
            <a:rPr lang="en-GB" sz="2400" dirty="0" err="1" smtClean="0"/>
            <a:t>Gobierno</a:t>
          </a:r>
          <a:r>
            <a:rPr lang="en-GB" sz="2400" dirty="0" smtClean="0"/>
            <a:t> </a:t>
          </a:r>
        </a:p>
        <a:p>
          <a:r>
            <a:rPr lang="en-GB" sz="2400" dirty="0" err="1" smtClean="0"/>
            <a:t>Nacional</a:t>
          </a:r>
          <a:endParaRPr lang="en-GB" sz="2400" dirty="0"/>
        </a:p>
      </dgm:t>
    </dgm:pt>
    <dgm:pt modelId="{AE119DEB-23FD-4BFE-84A4-8318C03F83E8}" type="parTrans" cxnId="{28DE6245-5E63-496A-B2E2-B3055CD4A9A0}">
      <dgm:prSet/>
      <dgm:spPr/>
      <dgm:t>
        <a:bodyPr/>
        <a:lstStyle/>
        <a:p>
          <a:endParaRPr lang="en-GB"/>
        </a:p>
      </dgm:t>
    </dgm:pt>
    <dgm:pt modelId="{C98DBCA4-0C1E-4AC7-AE8D-560110D1514D}" type="sibTrans" cxnId="{28DE6245-5E63-496A-B2E2-B3055CD4A9A0}">
      <dgm:prSet/>
      <dgm:spPr/>
      <dgm:t>
        <a:bodyPr/>
        <a:lstStyle/>
        <a:p>
          <a:endParaRPr lang="en-GB"/>
        </a:p>
      </dgm:t>
    </dgm:pt>
    <dgm:pt modelId="{53D99222-FEAC-4C31-B5FB-BC0C115EC330}">
      <dgm:prSet phldrT="[Text]" custT="1"/>
      <dgm:spPr/>
      <dgm:t>
        <a:bodyPr/>
        <a:lstStyle/>
        <a:p>
          <a:r>
            <a:rPr lang="en-GB" sz="2400" dirty="0" err="1" smtClean="0"/>
            <a:t>Ministerios</a:t>
          </a:r>
          <a:endParaRPr lang="en-GB" sz="2400" dirty="0"/>
        </a:p>
      </dgm:t>
    </dgm:pt>
    <dgm:pt modelId="{A8EA4744-160F-43BA-A95F-DC93C796987B}" type="parTrans" cxnId="{62C24AD3-ECD9-45D8-9004-30D4B9593087}">
      <dgm:prSet/>
      <dgm:spPr/>
      <dgm:t>
        <a:bodyPr/>
        <a:lstStyle/>
        <a:p>
          <a:endParaRPr lang="en-GB"/>
        </a:p>
      </dgm:t>
    </dgm:pt>
    <dgm:pt modelId="{7AB3E00F-3D28-423B-904B-FDFE1C87DDB6}" type="sibTrans" cxnId="{62C24AD3-ECD9-45D8-9004-30D4B9593087}">
      <dgm:prSet/>
      <dgm:spPr/>
      <dgm:t>
        <a:bodyPr/>
        <a:lstStyle/>
        <a:p>
          <a:endParaRPr lang="en-GB"/>
        </a:p>
      </dgm:t>
    </dgm:pt>
    <dgm:pt modelId="{6F1C96A8-CA08-46C1-95C7-74C3907C6029}">
      <dgm:prSet phldrT="[Text]" custT="1"/>
      <dgm:spPr/>
      <dgm:t>
        <a:bodyPr/>
        <a:lstStyle/>
        <a:p>
          <a:r>
            <a:rPr lang="en-GB" sz="2400" dirty="0" err="1" smtClean="0"/>
            <a:t>Entidades</a:t>
          </a:r>
          <a:r>
            <a:rPr lang="en-GB" sz="2400" dirty="0" smtClean="0"/>
            <a:t> locales = </a:t>
          </a:r>
          <a:r>
            <a:rPr lang="en-GB" sz="2400" dirty="0" err="1" smtClean="0"/>
            <a:t>Usuarios</a:t>
          </a:r>
          <a:r>
            <a:rPr lang="en-GB" sz="2400" dirty="0" smtClean="0"/>
            <a:t> finales</a:t>
          </a:r>
          <a:endParaRPr lang="en-GB" sz="2400" dirty="0"/>
        </a:p>
      </dgm:t>
    </dgm:pt>
    <dgm:pt modelId="{A09A4B13-6F49-4FDE-817E-6753F2F306C2}" type="parTrans" cxnId="{59E3564B-2A89-4FD9-AA62-22BAD959F95A}">
      <dgm:prSet/>
      <dgm:spPr/>
      <dgm:t>
        <a:bodyPr/>
        <a:lstStyle/>
        <a:p>
          <a:endParaRPr lang="en-GB"/>
        </a:p>
      </dgm:t>
    </dgm:pt>
    <dgm:pt modelId="{1463A6F7-472F-429D-84F4-653A12B5FE57}" type="sibTrans" cxnId="{59E3564B-2A89-4FD9-AA62-22BAD959F95A}">
      <dgm:prSet/>
      <dgm:spPr/>
      <dgm:t>
        <a:bodyPr/>
        <a:lstStyle/>
        <a:p>
          <a:endParaRPr lang="en-GB"/>
        </a:p>
      </dgm:t>
    </dgm:pt>
    <dgm:pt modelId="{53E3C3AB-6042-428C-8ED7-735C4166BAAF}">
      <dgm:prSet custT="1"/>
      <dgm:spPr/>
      <dgm:t>
        <a:bodyPr/>
        <a:lstStyle/>
        <a:p>
          <a:r>
            <a:rPr lang="en-GB" sz="2400" dirty="0" err="1" smtClean="0"/>
            <a:t>Entidades</a:t>
          </a:r>
          <a:r>
            <a:rPr lang="en-GB" sz="2400" dirty="0" smtClean="0"/>
            <a:t> </a:t>
          </a:r>
          <a:r>
            <a:rPr lang="en-GB" sz="2400" dirty="0" err="1" smtClean="0"/>
            <a:t>Regionales</a:t>
          </a:r>
          <a:endParaRPr lang="en-GB" sz="2400" dirty="0"/>
        </a:p>
      </dgm:t>
    </dgm:pt>
    <dgm:pt modelId="{6369841D-3226-4F70-828E-2BDFD54AFE4E}" type="parTrans" cxnId="{3CF6DA92-D31D-4A09-9205-FD6A82D21B78}">
      <dgm:prSet/>
      <dgm:spPr/>
      <dgm:t>
        <a:bodyPr/>
        <a:lstStyle/>
        <a:p>
          <a:endParaRPr lang="en-GB"/>
        </a:p>
      </dgm:t>
    </dgm:pt>
    <dgm:pt modelId="{9106C225-4114-40DD-B9E3-5D42C7CC1463}" type="sibTrans" cxnId="{3CF6DA92-D31D-4A09-9205-FD6A82D21B78}">
      <dgm:prSet/>
      <dgm:spPr/>
      <dgm:t>
        <a:bodyPr/>
        <a:lstStyle/>
        <a:p>
          <a:endParaRPr lang="en-GB"/>
        </a:p>
      </dgm:t>
    </dgm:pt>
    <dgm:pt modelId="{BF942FFC-3D45-4B96-A7C0-5600A4CF52F7}" type="pres">
      <dgm:prSet presAssocID="{A767F2DB-2466-4DBE-A74B-50B59E5F4684}" presName="Name0" presStyleCnt="0">
        <dgm:presLayoutVars>
          <dgm:dir/>
          <dgm:animLvl val="lvl"/>
          <dgm:resizeHandles val="exact"/>
        </dgm:presLayoutVars>
      </dgm:prSet>
      <dgm:spPr/>
    </dgm:pt>
    <dgm:pt modelId="{4FE9E4D3-DCB1-4762-852F-4D97FD1E035E}" type="pres">
      <dgm:prSet presAssocID="{E08256DA-3784-4BF6-BD1C-33B23DDC59CF}" presName="Name8" presStyleCnt="0"/>
      <dgm:spPr/>
    </dgm:pt>
    <dgm:pt modelId="{F3DC834F-658D-4E8A-90A2-840899FFC41E}" type="pres">
      <dgm:prSet presAssocID="{E08256DA-3784-4BF6-BD1C-33B23DDC59CF}" presName="level" presStyleLbl="node1" presStyleIdx="0" presStyleCnt="4" custScaleY="151017" custLinFactNeighborX="-874" custLinFactNeighborY="-244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F00020-A6B2-4909-B1C2-1AD50FAB630A}" type="pres">
      <dgm:prSet presAssocID="{E08256DA-3784-4BF6-BD1C-33B23DDC59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9A7E8B-EDE9-4AE8-A278-1DFDEE115468}" type="pres">
      <dgm:prSet presAssocID="{53D99222-FEAC-4C31-B5FB-BC0C115EC330}" presName="Name8" presStyleCnt="0"/>
      <dgm:spPr/>
    </dgm:pt>
    <dgm:pt modelId="{F004B8EA-4E13-4E63-93DF-48AE9B1D53FF}" type="pres">
      <dgm:prSet presAssocID="{53D99222-FEAC-4C31-B5FB-BC0C115EC33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7C1A52-0DB9-4A45-BC5C-9311E71260B0}" type="pres">
      <dgm:prSet presAssocID="{53D99222-FEAC-4C31-B5FB-BC0C115EC3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4230B5-C1D3-44CA-B034-FE58ACC762D4}" type="pres">
      <dgm:prSet presAssocID="{53E3C3AB-6042-428C-8ED7-735C4166BAAF}" presName="Name8" presStyleCnt="0"/>
      <dgm:spPr/>
    </dgm:pt>
    <dgm:pt modelId="{6A07ABCE-7F1C-4A19-A62F-CB7F3264C074}" type="pres">
      <dgm:prSet presAssocID="{53E3C3AB-6042-428C-8ED7-735C4166BAAF}" presName="level" presStyleLbl="node1" presStyleIdx="2" presStyleCnt="4" custLinFactNeighborX="183" custLinFactNeighborY="114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41628-E6C0-46AC-982E-E80A596ABD2C}" type="pres">
      <dgm:prSet presAssocID="{53E3C3AB-6042-428C-8ED7-735C4166BA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EF58ED-5F2A-4FD7-85AE-F3AE0B551917}" type="pres">
      <dgm:prSet presAssocID="{6F1C96A8-CA08-46C1-95C7-74C3907C6029}" presName="Name8" presStyleCnt="0"/>
      <dgm:spPr/>
    </dgm:pt>
    <dgm:pt modelId="{F85BCA65-FE17-4457-B600-8E814E53B7D0}" type="pres">
      <dgm:prSet presAssocID="{6F1C96A8-CA08-46C1-95C7-74C3907C602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1CBAE7-8115-4F1F-A9CB-E0F5B4645AE3}" type="pres">
      <dgm:prSet presAssocID="{6F1C96A8-CA08-46C1-95C7-74C3907C60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ABE8BE-61CE-4840-AD71-C0AB13F16EE1}" type="presOf" srcId="{53D99222-FEAC-4C31-B5FB-BC0C115EC330}" destId="{F004B8EA-4E13-4E63-93DF-48AE9B1D53FF}" srcOrd="0" destOrd="0" presId="urn:microsoft.com/office/officeart/2005/8/layout/pyramid1"/>
    <dgm:cxn modelId="{8231AD45-9AF2-4B7B-8357-DD3DE886D8DF}" type="presOf" srcId="{6F1C96A8-CA08-46C1-95C7-74C3907C6029}" destId="{F31CBAE7-8115-4F1F-A9CB-E0F5B4645AE3}" srcOrd="1" destOrd="0" presId="urn:microsoft.com/office/officeart/2005/8/layout/pyramid1"/>
    <dgm:cxn modelId="{D2744F49-59B2-4526-B8FB-13AA413C2F3B}" type="presOf" srcId="{6F1C96A8-CA08-46C1-95C7-74C3907C6029}" destId="{F85BCA65-FE17-4457-B600-8E814E53B7D0}" srcOrd="0" destOrd="0" presId="urn:microsoft.com/office/officeart/2005/8/layout/pyramid1"/>
    <dgm:cxn modelId="{7E18CB6B-C305-4E7D-8A1E-2C59AD538F1D}" type="presOf" srcId="{53D99222-FEAC-4C31-B5FB-BC0C115EC330}" destId="{357C1A52-0DB9-4A45-BC5C-9311E71260B0}" srcOrd="1" destOrd="0" presId="urn:microsoft.com/office/officeart/2005/8/layout/pyramid1"/>
    <dgm:cxn modelId="{3CF6DA92-D31D-4A09-9205-FD6A82D21B78}" srcId="{A767F2DB-2466-4DBE-A74B-50B59E5F4684}" destId="{53E3C3AB-6042-428C-8ED7-735C4166BAAF}" srcOrd="2" destOrd="0" parTransId="{6369841D-3226-4F70-828E-2BDFD54AFE4E}" sibTransId="{9106C225-4114-40DD-B9E3-5D42C7CC1463}"/>
    <dgm:cxn modelId="{112D5C8A-F31B-472A-A5C3-F2689CA52F24}" type="presOf" srcId="{E08256DA-3784-4BF6-BD1C-33B23DDC59CF}" destId="{7EF00020-A6B2-4909-B1C2-1AD50FAB630A}" srcOrd="1" destOrd="0" presId="urn:microsoft.com/office/officeart/2005/8/layout/pyramid1"/>
    <dgm:cxn modelId="{28DE6245-5E63-496A-B2E2-B3055CD4A9A0}" srcId="{A767F2DB-2466-4DBE-A74B-50B59E5F4684}" destId="{E08256DA-3784-4BF6-BD1C-33B23DDC59CF}" srcOrd="0" destOrd="0" parTransId="{AE119DEB-23FD-4BFE-84A4-8318C03F83E8}" sibTransId="{C98DBCA4-0C1E-4AC7-AE8D-560110D1514D}"/>
    <dgm:cxn modelId="{B3965528-EC8E-4FAF-BBAE-FD11F5C5C9F1}" type="presOf" srcId="{53E3C3AB-6042-428C-8ED7-735C4166BAAF}" destId="{64A41628-E6C0-46AC-982E-E80A596ABD2C}" srcOrd="1" destOrd="0" presId="urn:microsoft.com/office/officeart/2005/8/layout/pyramid1"/>
    <dgm:cxn modelId="{A260DC61-5A68-44B2-8E00-7945D41E9816}" type="presOf" srcId="{A767F2DB-2466-4DBE-A74B-50B59E5F4684}" destId="{BF942FFC-3D45-4B96-A7C0-5600A4CF52F7}" srcOrd="0" destOrd="0" presId="urn:microsoft.com/office/officeart/2005/8/layout/pyramid1"/>
    <dgm:cxn modelId="{191A9BCE-BC83-4BED-96CB-9A8CA5949AB0}" type="presOf" srcId="{53E3C3AB-6042-428C-8ED7-735C4166BAAF}" destId="{6A07ABCE-7F1C-4A19-A62F-CB7F3264C074}" srcOrd="0" destOrd="0" presId="urn:microsoft.com/office/officeart/2005/8/layout/pyramid1"/>
    <dgm:cxn modelId="{59E3564B-2A89-4FD9-AA62-22BAD959F95A}" srcId="{A767F2DB-2466-4DBE-A74B-50B59E5F4684}" destId="{6F1C96A8-CA08-46C1-95C7-74C3907C6029}" srcOrd="3" destOrd="0" parTransId="{A09A4B13-6F49-4FDE-817E-6753F2F306C2}" sibTransId="{1463A6F7-472F-429D-84F4-653A12B5FE57}"/>
    <dgm:cxn modelId="{62C24AD3-ECD9-45D8-9004-30D4B9593087}" srcId="{A767F2DB-2466-4DBE-A74B-50B59E5F4684}" destId="{53D99222-FEAC-4C31-B5FB-BC0C115EC330}" srcOrd="1" destOrd="0" parTransId="{A8EA4744-160F-43BA-A95F-DC93C796987B}" sibTransId="{7AB3E00F-3D28-423B-904B-FDFE1C87DDB6}"/>
    <dgm:cxn modelId="{896D3A42-FEF8-49D3-9AD6-3F2E75864FD5}" type="presOf" srcId="{E08256DA-3784-4BF6-BD1C-33B23DDC59CF}" destId="{F3DC834F-658D-4E8A-90A2-840899FFC41E}" srcOrd="0" destOrd="0" presId="urn:microsoft.com/office/officeart/2005/8/layout/pyramid1"/>
    <dgm:cxn modelId="{38E0F897-1B2A-44EC-A8CA-CA55D1CC53E1}" type="presParOf" srcId="{BF942FFC-3D45-4B96-A7C0-5600A4CF52F7}" destId="{4FE9E4D3-DCB1-4762-852F-4D97FD1E035E}" srcOrd="0" destOrd="0" presId="urn:microsoft.com/office/officeart/2005/8/layout/pyramid1"/>
    <dgm:cxn modelId="{6CA2CFCD-62C1-4BF9-82C5-097C4FD98FD4}" type="presParOf" srcId="{4FE9E4D3-DCB1-4762-852F-4D97FD1E035E}" destId="{F3DC834F-658D-4E8A-90A2-840899FFC41E}" srcOrd="0" destOrd="0" presId="urn:microsoft.com/office/officeart/2005/8/layout/pyramid1"/>
    <dgm:cxn modelId="{AB30C577-EDFB-4F42-AC93-0A64B6ED287D}" type="presParOf" srcId="{4FE9E4D3-DCB1-4762-852F-4D97FD1E035E}" destId="{7EF00020-A6B2-4909-B1C2-1AD50FAB630A}" srcOrd="1" destOrd="0" presId="urn:microsoft.com/office/officeart/2005/8/layout/pyramid1"/>
    <dgm:cxn modelId="{8F7462B2-7CDC-40D1-9557-6796D4A59333}" type="presParOf" srcId="{BF942FFC-3D45-4B96-A7C0-5600A4CF52F7}" destId="{B29A7E8B-EDE9-4AE8-A278-1DFDEE115468}" srcOrd="1" destOrd="0" presId="urn:microsoft.com/office/officeart/2005/8/layout/pyramid1"/>
    <dgm:cxn modelId="{87405368-0C35-4A5A-86A4-9AF01CB70D15}" type="presParOf" srcId="{B29A7E8B-EDE9-4AE8-A278-1DFDEE115468}" destId="{F004B8EA-4E13-4E63-93DF-48AE9B1D53FF}" srcOrd="0" destOrd="0" presId="urn:microsoft.com/office/officeart/2005/8/layout/pyramid1"/>
    <dgm:cxn modelId="{515BC22D-97ED-4481-B785-252CAD4A1DCF}" type="presParOf" srcId="{B29A7E8B-EDE9-4AE8-A278-1DFDEE115468}" destId="{357C1A52-0DB9-4A45-BC5C-9311E71260B0}" srcOrd="1" destOrd="0" presId="urn:microsoft.com/office/officeart/2005/8/layout/pyramid1"/>
    <dgm:cxn modelId="{09BB5759-D4D2-4766-B8A2-51EEF47E259C}" type="presParOf" srcId="{BF942FFC-3D45-4B96-A7C0-5600A4CF52F7}" destId="{824230B5-C1D3-44CA-B034-FE58ACC762D4}" srcOrd="2" destOrd="0" presId="urn:microsoft.com/office/officeart/2005/8/layout/pyramid1"/>
    <dgm:cxn modelId="{C27753EF-C59C-4A44-B4BC-CE249EF3D9C4}" type="presParOf" srcId="{824230B5-C1D3-44CA-B034-FE58ACC762D4}" destId="{6A07ABCE-7F1C-4A19-A62F-CB7F3264C074}" srcOrd="0" destOrd="0" presId="urn:microsoft.com/office/officeart/2005/8/layout/pyramid1"/>
    <dgm:cxn modelId="{4535B29F-2983-4C70-8868-7DBBC3586382}" type="presParOf" srcId="{824230B5-C1D3-44CA-B034-FE58ACC762D4}" destId="{64A41628-E6C0-46AC-982E-E80A596ABD2C}" srcOrd="1" destOrd="0" presId="urn:microsoft.com/office/officeart/2005/8/layout/pyramid1"/>
    <dgm:cxn modelId="{B5E7A838-33B9-41C6-9B66-7E8F756322D5}" type="presParOf" srcId="{BF942FFC-3D45-4B96-A7C0-5600A4CF52F7}" destId="{B5EF58ED-5F2A-4FD7-85AE-F3AE0B551917}" srcOrd="3" destOrd="0" presId="urn:microsoft.com/office/officeart/2005/8/layout/pyramid1"/>
    <dgm:cxn modelId="{265945AA-9460-4EC3-B138-8DD723F1C747}" type="presParOf" srcId="{B5EF58ED-5F2A-4FD7-85AE-F3AE0B551917}" destId="{F85BCA65-FE17-4457-B600-8E814E53B7D0}" srcOrd="0" destOrd="0" presId="urn:microsoft.com/office/officeart/2005/8/layout/pyramid1"/>
    <dgm:cxn modelId="{6C88E70D-B298-43DD-95DE-A660FB4AE04C}" type="presParOf" srcId="{B5EF58ED-5F2A-4FD7-85AE-F3AE0B551917}" destId="{F31CBAE7-8115-4F1F-A9CB-E0F5B4645AE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7F2DB-2466-4DBE-A74B-50B59E5F4684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E08256DA-3784-4BF6-BD1C-33B23DDC59CF}">
      <dgm:prSet phldrT="[Text]" custT="1"/>
      <dgm:spPr/>
      <dgm:t>
        <a:bodyPr/>
        <a:lstStyle/>
        <a:p>
          <a:r>
            <a:rPr lang="en-GB" sz="2400" dirty="0" err="1" smtClean="0"/>
            <a:t>Gobierno</a:t>
          </a:r>
          <a:r>
            <a:rPr lang="en-GB" sz="2400" dirty="0" smtClean="0"/>
            <a:t> </a:t>
          </a:r>
          <a:r>
            <a:rPr lang="en-GB" sz="2400" dirty="0" err="1" smtClean="0"/>
            <a:t>Nacional</a:t>
          </a:r>
          <a:endParaRPr lang="en-GB" sz="2400" dirty="0"/>
        </a:p>
      </dgm:t>
    </dgm:pt>
    <dgm:pt modelId="{AE119DEB-23FD-4BFE-84A4-8318C03F83E8}" type="parTrans" cxnId="{28DE6245-5E63-496A-B2E2-B3055CD4A9A0}">
      <dgm:prSet/>
      <dgm:spPr/>
      <dgm:t>
        <a:bodyPr/>
        <a:lstStyle/>
        <a:p>
          <a:endParaRPr lang="en-GB"/>
        </a:p>
      </dgm:t>
    </dgm:pt>
    <dgm:pt modelId="{C98DBCA4-0C1E-4AC7-AE8D-560110D1514D}" type="sibTrans" cxnId="{28DE6245-5E63-496A-B2E2-B3055CD4A9A0}">
      <dgm:prSet/>
      <dgm:spPr/>
      <dgm:t>
        <a:bodyPr/>
        <a:lstStyle/>
        <a:p>
          <a:endParaRPr lang="en-GB"/>
        </a:p>
      </dgm:t>
    </dgm:pt>
    <dgm:pt modelId="{53D99222-FEAC-4C31-B5FB-BC0C115EC330}">
      <dgm:prSet phldrT="[Text]" custT="1"/>
      <dgm:spPr/>
      <dgm:t>
        <a:bodyPr/>
        <a:lstStyle/>
        <a:p>
          <a:r>
            <a:rPr lang="en-GB" sz="2400" dirty="0" err="1" smtClean="0"/>
            <a:t>Ministerios</a:t>
          </a:r>
          <a:endParaRPr lang="en-GB" sz="2400" dirty="0"/>
        </a:p>
      </dgm:t>
    </dgm:pt>
    <dgm:pt modelId="{A8EA4744-160F-43BA-A95F-DC93C796987B}" type="parTrans" cxnId="{62C24AD3-ECD9-45D8-9004-30D4B9593087}">
      <dgm:prSet/>
      <dgm:spPr/>
      <dgm:t>
        <a:bodyPr/>
        <a:lstStyle/>
        <a:p>
          <a:endParaRPr lang="en-GB"/>
        </a:p>
      </dgm:t>
    </dgm:pt>
    <dgm:pt modelId="{7AB3E00F-3D28-423B-904B-FDFE1C87DDB6}" type="sibTrans" cxnId="{62C24AD3-ECD9-45D8-9004-30D4B9593087}">
      <dgm:prSet/>
      <dgm:spPr/>
      <dgm:t>
        <a:bodyPr/>
        <a:lstStyle/>
        <a:p>
          <a:endParaRPr lang="en-GB"/>
        </a:p>
      </dgm:t>
    </dgm:pt>
    <dgm:pt modelId="{6F1C96A8-CA08-46C1-95C7-74C3907C6029}">
      <dgm:prSet phldrT="[Text]" custT="1"/>
      <dgm:spPr/>
      <dgm:t>
        <a:bodyPr/>
        <a:lstStyle/>
        <a:p>
          <a:endParaRPr lang="en-GB" sz="1800" b="1" dirty="0" smtClean="0"/>
        </a:p>
        <a:p>
          <a:r>
            <a:rPr lang="en-GB" sz="1800" b="1" dirty="0" err="1" smtClean="0"/>
            <a:t>Entidades</a:t>
          </a:r>
          <a:r>
            <a:rPr lang="en-GB" sz="1800" b="1" dirty="0" smtClean="0"/>
            <a:t> locales</a:t>
          </a:r>
        </a:p>
        <a:p>
          <a:r>
            <a:rPr lang="en-GB" sz="1800" b="1" dirty="0" err="1" smtClean="0"/>
            <a:t>Usuarios</a:t>
          </a:r>
          <a:r>
            <a:rPr lang="en-GB" sz="1800" b="1" dirty="0" smtClean="0"/>
            <a:t> finales</a:t>
          </a:r>
          <a:endParaRPr lang="en-GB" sz="1400" b="1" dirty="0" smtClean="0"/>
        </a:p>
        <a:p>
          <a:endParaRPr lang="en-GB" sz="1800" dirty="0" smtClean="0"/>
        </a:p>
        <a:p>
          <a:endParaRPr lang="en-GB" sz="2000" dirty="0"/>
        </a:p>
      </dgm:t>
    </dgm:pt>
    <dgm:pt modelId="{A09A4B13-6F49-4FDE-817E-6753F2F306C2}" type="parTrans" cxnId="{59E3564B-2A89-4FD9-AA62-22BAD959F95A}">
      <dgm:prSet/>
      <dgm:spPr/>
      <dgm:t>
        <a:bodyPr/>
        <a:lstStyle/>
        <a:p>
          <a:endParaRPr lang="en-GB"/>
        </a:p>
      </dgm:t>
    </dgm:pt>
    <dgm:pt modelId="{1463A6F7-472F-429D-84F4-653A12B5FE57}" type="sibTrans" cxnId="{59E3564B-2A89-4FD9-AA62-22BAD959F95A}">
      <dgm:prSet/>
      <dgm:spPr/>
      <dgm:t>
        <a:bodyPr/>
        <a:lstStyle/>
        <a:p>
          <a:endParaRPr lang="en-GB"/>
        </a:p>
      </dgm:t>
    </dgm:pt>
    <dgm:pt modelId="{53E3C3AB-6042-428C-8ED7-735C4166BAAF}">
      <dgm:prSet custT="1"/>
      <dgm:spPr/>
      <dgm:t>
        <a:bodyPr/>
        <a:lstStyle/>
        <a:p>
          <a:r>
            <a:rPr lang="en-GB" sz="2400" dirty="0" err="1" smtClean="0"/>
            <a:t>Entidades</a:t>
          </a:r>
          <a:r>
            <a:rPr lang="en-GB" sz="2400" dirty="0" smtClean="0"/>
            <a:t> </a:t>
          </a:r>
          <a:r>
            <a:rPr lang="en-GB" sz="2400" dirty="0" err="1" smtClean="0"/>
            <a:t>Regionales</a:t>
          </a:r>
          <a:endParaRPr lang="en-GB" sz="2400" dirty="0"/>
        </a:p>
      </dgm:t>
    </dgm:pt>
    <dgm:pt modelId="{6369841D-3226-4F70-828E-2BDFD54AFE4E}" type="parTrans" cxnId="{3CF6DA92-D31D-4A09-9205-FD6A82D21B78}">
      <dgm:prSet/>
      <dgm:spPr/>
      <dgm:t>
        <a:bodyPr/>
        <a:lstStyle/>
        <a:p>
          <a:endParaRPr lang="en-GB"/>
        </a:p>
      </dgm:t>
    </dgm:pt>
    <dgm:pt modelId="{9106C225-4114-40DD-B9E3-5D42C7CC1463}" type="sibTrans" cxnId="{3CF6DA92-D31D-4A09-9205-FD6A82D21B78}">
      <dgm:prSet/>
      <dgm:spPr/>
      <dgm:t>
        <a:bodyPr/>
        <a:lstStyle/>
        <a:p>
          <a:endParaRPr lang="en-GB"/>
        </a:p>
      </dgm:t>
    </dgm:pt>
    <dgm:pt modelId="{417B97EF-647D-476C-84A7-04E16B22BD4B}" type="pres">
      <dgm:prSet presAssocID="{A767F2DB-2466-4DBE-A74B-50B59E5F4684}" presName="Name0" presStyleCnt="0">
        <dgm:presLayoutVars>
          <dgm:dir/>
          <dgm:animLvl val="lvl"/>
          <dgm:resizeHandles val="exact"/>
        </dgm:presLayoutVars>
      </dgm:prSet>
      <dgm:spPr/>
    </dgm:pt>
    <dgm:pt modelId="{91F25934-85D2-4FC8-863F-094FFAEA7FB2}" type="pres">
      <dgm:prSet presAssocID="{E08256DA-3784-4BF6-BD1C-33B23DDC59CF}" presName="Name8" presStyleCnt="0"/>
      <dgm:spPr/>
    </dgm:pt>
    <dgm:pt modelId="{6B5F14F7-9698-4A35-8450-18F985A1BDD4}" type="pres">
      <dgm:prSet presAssocID="{E08256DA-3784-4BF6-BD1C-33B23DDC59CF}" presName="level" presStyleLbl="node1" presStyleIdx="0" presStyleCnt="4" custLinFactNeighborX="-46737" custLinFactNeighborY="-402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BC62C-9202-487D-A09A-17A67C257222}" type="pres">
      <dgm:prSet presAssocID="{E08256DA-3784-4BF6-BD1C-33B23DDC59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BC529B-070D-4E47-9081-0B6C421BABBB}" type="pres">
      <dgm:prSet presAssocID="{53D99222-FEAC-4C31-B5FB-BC0C115EC330}" presName="Name8" presStyleCnt="0"/>
      <dgm:spPr/>
    </dgm:pt>
    <dgm:pt modelId="{E0DA4953-CEEC-4199-A695-0145016BDA32}" type="pres">
      <dgm:prSet presAssocID="{53D99222-FEAC-4C31-B5FB-BC0C115EC33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7E544F-0E92-4264-96CC-0E1CF8FF507D}" type="pres">
      <dgm:prSet presAssocID="{53D99222-FEAC-4C31-B5FB-BC0C115EC3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844211-2883-496C-A9D3-32A2BECCD08C}" type="pres">
      <dgm:prSet presAssocID="{53E3C3AB-6042-428C-8ED7-735C4166BAAF}" presName="Name8" presStyleCnt="0"/>
      <dgm:spPr/>
    </dgm:pt>
    <dgm:pt modelId="{AF75E6FE-9127-40DA-B7FD-AD7116C7F61B}" type="pres">
      <dgm:prSet presAssocID="{53E3C3AB-6042-428C-8ED7-735C4166BAAF}" presName="level" presStyleLbl="node1" presStyleIdx="2" presStyleCnt="4" custLinFactNeighborY="-1056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4904E4-5953-44B4-8B5E-F5CE7FF5C62C}" type="pres">
      <dgm:prSet presAssocID="{53E3C3AB-6042-428C-8ED7-735C4166BA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2CB835-5B2D-4BE1-8BC1-098A58E3ADD3}" type="pres">
      <dgm:prSet presAssocID="{6F1C96A8-CA08-46C1-95C7-74C3907C6029}" presName="Name8" presStyleCnt="0"/>
      <dgm:spPr/>
    </dgm:pt>
    <dgm:pt modelId="{C7DB2F55-F328-495C-9A63-A8D1EB1C3379}" type="pres">
      <dgm:prSet presAssocID="{6F1C96A8-CA08-46C1-95C7-74C3907C6029}" presName="level" presStyleLbl="node1" presStyleIdx="3" presStyleCnt="4" custScaleX="100252" custLinFactNeighborX="-746" custLinFactNeighborY="-1358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EB9392-F23B-4CFB-BD3C-C3750598B277}" type="pres">
      <dgm:prSet presAssocID="{6F1C96A8-CA08-46C1-95C7-74C3907C60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C742B88-0214-4BBF-AE1A-A1D2424478B1}" type="presOf" srcId="{E08256DA-3784-4BF6-BD1C-33B23DDC59CF}" destId="{964BC62C-9202-487D-A09A-17A67C257222}" srcOrd="1" destOrd="0" presId="urn:microsoft.com/office/officeart/2005/8/layout/pyramid3"/>
    <dgm:cxn modelId="{A87C1714-086F-4C67-BE25-3DD22E830A12}" type="presOf" srcId="{E08256DA-3784-4BF6-BD1C-33B23DDC59CF}" destId="{6B5F14F7-9698-4A35-8450-18F985A1BDD4}" srcOrd="0" destOrd="0" presId="urn:microsoft.com/office/officeart/2005/8/layout/pyramid3"/>
    <dgm:cxn modelId="{957CF616-F936-4B5A-8A40-65C6206ED15E}" type="presOf" srcId="{53D99222-FEAC-4C31-B5FB-BC0C115EC330}" destId="{A07E544F-0E92-4264-96CC-0E1CF8FF507D}" srcOrd="1" destOrd="0" presId="urn:microsoft.com/office/officeart/2005/8/layout/pyramid3"/>
    <dgm:cxn modelId="{3CF6DA92-D31D-4A09-9205-FD6A82D21B78}" srcId="{A767F2DB-2466-4DBE-A74B-50B59E5F4684}" destId="{53E3C3AB-6042-428C-8ED7-735C4166BAAF}" srcOrd="2" destOrd="0" parTransId="{6369841D-3226-4F70-828E-2BDFD54AFE4E}" sibTransId="{9106C225-4114-40DD-B9E3-5D42C7CC1463}"/>
    <dgm:cxn modelId="{59E3564B-2A89-4FD9-AA62-22BAD959F95A}" srcId="{A767F2DB-2466-4DBE-A74B-50B59E5F4684}" destId="{6F1C96A8-CA08-46C1-95C7-74C3907C6029}" srcOrd="3" destOrd="0" parTransId="{A09A4B13-6F49-4FDE-817E-6753F2F306C2}" sibTransId="{1463A6F7-472F-429D-84F4-653A12B5FE57}"/>
    <dgm:cxn modelId="{25662ACC-2551-4D10-811A-91DD9C9CB913}" type="presOf" srcId="{53E3C3AB-6042-428C-8ED7-735C4166BAAF}" destId="{224904E4-5953-44B4-8B5E-F5CE7FF5C62C}" srcOrd="1" destOrd="0" presId="urn:microsoft.com/office/officeart/2005/8/layout/pyramid3"/>
    <dgm:cxn modelId="{C7E4ECD4-BD4D-4A56-B2C2-0B6A817DB499}" type="presOf" srcId="{6F1C96A8-CA08-46C1-95C7-74C3907C6029}" destId="{C7DB2F55-F328-495C-9A63-A8D1EB1C3379}" srcOrd="0" destOrd="0" presId="urn:microsoft.com/office/officeart/2005/8/layout/pyramid3"/>
    <dgm:cxn modelId="{9AF33CD2-B476-4F79-890D-B0345B158025}" type="presOf" srcId="{6F1C96A8-CA08-46C1-95C7-74C3907C6029}" destId="{6AEB9392-F23B-4CFB-BD3C-C3750598B277}" srcOrd="1" destOrd="0" presId="urn:microsoft.com/office/officeart/2005/8/layout/pyramid3"/>
    <dgm:cxn modelId="{62C24AD3-ECD9-45D8-9004-30D4B9593087}" srcId="{A767F2DB-2466-4DBE-A74B-50B59E5F4684}" destId="{53D99222-FEAC-4C31-B5FB-BC0C115EC330}" srcOrd="1" destOrd="0" parTransId="{A8EA4744-160F-43BA-A95F-DC93C796987B}" sibTransId="{7AB3E00F-3D28-423B-904B-FDFE1C87DDB6}"/>
    <dgm:cxn modelId="{28DE6245-5E63-496A-B2E2-B3055CD4A9A0}" srcId="{A767F2DB-2466-4DBE-A74B-50B59E5F4684}" destId="{E08256DA-3784-4BF6-BD1C-33B23DDC59CF}" srcOrd="0" destOrd="0" parTransId="{AE119DEB-23FD-4BFE-84A4-8318C03F83E8}" sibTransId="{C98DBCA4-0C1E-4AC7-AE8D-560110D1514D}"/>
    <dgm:cxn modelId="{3735A026-08CE-4191-B990-FE16354624A4}" type="presOf" srcId="{53E3C3AB-6042-428C-8ED7-735C4166BAAF}" destId="{AF75E6FE-9127-40DA-B7FD-AD7116C7F61B}" srcOrd="0" destOrd="0" presId="urn:microsoft.com/office/officeart/2005/8/layout/pyramid3"/>
    <dgm:cxn modelId="{210F4ADA-656C-4088-9661-A4F9F423993E}" type="presOf" srcId="{A767F2DB-2466-4DBE-A74B-50B59E5F4684}" destId="{417B97EF-647D-476C-84A7-04E16B22BD4B}" srcOrd="0" destOrd="0" presId="urn:microsoft.com/office/officeart/2005/8/layout/pyramid3"/>
    <dgm:cxn modelId="{9CF90499-90CE-42E4-AD74-1A9218003B28}" type="presOf" srcId="{53D99222-FEAC-4C31-B5FB-BC0C115EC330}" destId="{E0DA4953-CEEC-4199-A695-0145016BDA32}" srcOrd="0" destOrd="0" presId="urn:microsoft.com/office/officeart/2005/8/layout/pyramid3"/>
    <dgm:cxn modelId="{25D9840F-B032-437C-BFDE-5342D105C270}" type="presParOf" srcId="{417B97EF-647D-476C-84A7-04E16B22BD4B}" destId="{91F25934-85D2-4FC8-863F-094FFAEA7FB2}" srcOrd="0" destOrd="0" presId="urn:microsoft.com/office/officeart/2005/8/layout/pyramid3"/>
    <dgm:cxn modelId="{CCE35283-FB68-4675-94BC-55520053B39E}" type="presParOf" srcId="{91F25934-85D2-4FC8-863F-094FFAEA7FB2}" destId="{6B5F14F7-9698-4A35-8450-18F985A1BDD4}" srcOrd="0" destOrd="0" presId="urn:microsoft.com/office/officeart/2005/8/layout/pyramid3"/>
    <dgm:cxn modelId="{116B0258-8CFE-4745-87C0-560D84432CD3}" type="presParOf" srcId="{91F25934-85D2-4FC8-863F-094FFAEA7FB2}" destId="{964BC62C-9202-487D-A09A-17A67C257222}" srcOrd="1" destOrd="0" presId="urn:microsoft.com/office/officeart/2005/8/layout/pyramid3"/>
    <dgm:cxn modelId="{78408418-D761-4C46-81DA-AE7F864286A9}" type="presParOf" srcId="{417B97EF-647D-476C-84A7-04E16B22BD4B}" destId="{AFBC529B-070D-4E47-9081-0B6C421BABBB}" srcOrd="1" destOrd="0" presId="urn:microsoft.com/office/officeart/2005/8/layout/pyramid3"/>
    <dgm:cxn modelId="{F50FA29E-9B2C-43B1-987C-CEFE6DA5D5AF}" type="presParOf" srcId="{AFBC529B-070D-4E47-9081-0B6C421BABBB}" destId="{E0DA4953-CEEC-4199-A695-0145016BDA32}" srcOrd="0" destOrd="0" presId="urn:microsoft.com/office/officeart/2005/8/layout/pyramid3"/>
    <dgm:cxn modelId="{7EA2B686-854C-40D1-B9C9-2098D57214DE}" type="presParOf" srcId="{AFBC529B-070D-4E47-9081-0B6C421BABBB}" destId="{A07E544F-0E92-4264-96CC-0E1CF8FF507D}" srcOrd="1" destOrd="0" presId="urn:microsoft.com/office/officeart/2005/8/layout/pyramid3"/>
    <dgm:cxn modelId="{8C95C50A-203D-4B3C-B345-5B4C8418BA9F}" type="presParOf" srcId="{417B97EF-647D-476C-84A7-04E16B22BD4B}" destId="{08844211-2883-496C-A9D3-32A2BECCD08C}" srcOrd="2" destOrd="0" presId="urn:microsoft.com/office/officeart/2005/8/layout/pyramid3"/>
    <dgm:cxn modelId="{820B4084-5597-4AFB-8EC9-378E716EE301}" type="presParOf" srcId="{08844211-2883-496C-A9D3-32A2BECCD08C}" destId="{AF75E6FE-9127-40DA-B7FD-AD7116C7F61B}" srcOrd="0" destOrd="0" presId="urn:microsoft.com/office/officeart/2005/8/layout/pyramid3"/>
    <dgm:cxn modelId="{3E5E3DF9-7687-434C-9624-5630E07592F9}" type="presParOf" srcId="{08844211-2883-496C-A9D3-32A2BECCD08C}" destId="{224904E4-5953-44B4-8B5E-F5CE7FF5C62C}" srcOrd="1" destOrd="0" presId="urn:microsoft.com/office/officeart/2005/8/layout/pyramid3"/>
    <dgm:cxn modelId="{80BCF216-14C5-41E6-AFC0-2AE2A879D64C}" type="presParOf" srcId="{417B97EF-647D-476C-84A7-04E16B22BD4B}" destId="{462CB835-5B2D-4BE1-8BC1-098A58E3ADD3}" srcOrd="3" destOrd="0" presId="urn:microsoft.com/office/officeart/2005/8/layout/pyramid3"/>
    <dgm:cxn modelId="{6D1D50F4-4385-4E44-99BE-8C8FE6A3FF6F}" type="presParOf" srcId="{462CB835-5B2D-4BE1-8BC1-098A58E3ADD3}" destId="{C7DB2F55-F328-495C-9A63-A8D1EB1C3379}" srcOrd="0" destOrd="0" presId="urn:microsoft.com/office/officeart/2005/8/layout/pyramid3"/>
    <dgm:cxn modelId="{4F581252-9D07-4E13-B694-C91AB68E777B}" type="presParOf" srcId="{462CB835-5B2D-4BE1-8BC1-098A58E3ADD3}" destId="{6AEB9392-F23B-4CFB-BD3C-C3750598B27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23D019-847D-4A99-92B1-D12A8ACBD607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BDDDE79-A48D-468B-97E0-95014F508334}">
      <dgm:prSet phldrT="[Text]" custT="1"/>
      <dgm:spPr>
        <a:solidFill>
          <a:srgbClr val="4891DC"/>
        </a:solidFill>
      </dgm:spPr>
      <dgm:t>
        <a:bodyPr/>
        <a:lstStyle/>
        <a:p>
          <a:r>
            <a:rPr lang="es-PA" sz="2800" dirty="0" smtClean="0"/>
            <a:t>UNOPS</a:t>
          </a:r>
        </a:p>
        <a:p>
          <a:r>
            <a:rPr lang="es-PA" sz="2000" dirty="0" smtClean="0"/>
            <a:t>5 oficinas regionales</a:t>
          </a:r>
        </a:p>
        <a:p>
          <a:r>
            <a:rPr lang="es-PA" sz="2000" dirty="0" smtClean="0"/>
            <a:t>45 </a:t>
          </a:r>
          <a:r>
            <a:rPr lang="es-PA" sz="2000" dirty="0" smtClean="0"/>
            <a:t>centros de operaciones</a:t>
          </a:r>
        </a:p>
        <a:p>
          <a:r>
            <a:rPr lang="es-PA" sz="2000" dirty="0" smtClean="0"/>
            <a:t>presencia en 80 países </a:t>
          </a:r>
          <a:endParaRPr lang="en-US" sz="2000" dirty="0"/>
        </a:p>
      </dgm:t>
    </dgm:pt>
    <dgm:pt modelId="{2D2AEB53-CCC8-485D-BA28-8BD68BDCDADE}" type="parTrans" cxnId="{DE25F679-822E-4D10-A0D0-61D6F8E201C1}">
      <dgm:prSet/>
      <dgm:spPr/>
      <dgm:t>
        <a:bodyPr/>
        <a:lstStyle/>
        <a:p>
          <a:endParaRPr lang="en-US"/>
        </a:p>
      </dgm:t>
    </dgm:pt>
    <dgm:pt modelId="{1CEB9E5E-F29C-474F-97BD-8E455ED036EC}" type="sibTrans" cxnId="{DE25F679-822E-4D10-A0D0-61D6F8E201C1}">
      <dgm:prSet/>
      <dgm:spPr/>
      <dgm:t>
        <a:bodyPr/>
        <a:lstStyle/>
        <a:p>
          <a:endParaRPr lang="en-US"/>
        </a:p>
      </dgm:t>
    </dgm:pt>
    <dgm:pt modelId="{B6B05FDB-0E7B-4DBB-A68C-007FC4BF225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PA" sz="2000" dirty="0" smtClean="0"/>
            <a:t>Agencia de Naciones Unidas </a:t>
          </a:r>
          <a:r>
            <a:rPr lang="es-PA" sz="1600" dirty="0" smtClean="0"/>
            <a:t>reconocida internacionalmente por su pericia en la </a:t>
          </a:r>
          <a:r>
            <a:rPr lang="es-ES" sz="1600" dirty="0" smtClean="0"/>
            <a:t>gestión de adquisiciones y contratos, así como en el desarrollo de obras civiles e infraestructura física, incluyendo actividades de desarrollo de capacidades institucionales.</a:t>
          </a:r>
          <a:r>
            <a:rPr lang="en-US" sz="1600" dirty="0" smtClean="0"/>
            <a:t> </a:t>
          </a:r>
          <a:endParaRPr lang="en-US" sz="1600" dirty="0"/>
        </a:p>
      </dgm:t>
    </dgm:pt>
    <dgm:pt modelId="{8A089C76-D429-469C-B17B-31381F244DAD}" type="parTrans" cxnId="{79523863-A7FD-4650-8A02-EA1B76066BEC}">
      <dgm:prSet/>
      <dgm:spPr/>
      <dgm:t>
        <a:bodyPr/>
        <a:lstStyle/>
        <a:p>
          <a:endParaRPr lang="en-US"/>
        </a:p>
      </dgm:t>
    </dgm:pt>
    <dgm:pt modelId="{D07D5221-17AA-46A2-AC6F-685D9EEB05E6}" type="sibTrans" cxnId="{79523863-A7FD-4650-8A02-EA1B76066BEC}">
      <dgm:prSet/>
      <dgm:spPr/>
      <dgm:t>
        <a:bodyPr/>
        <a:lstStyle/>
        <a:p>
          <a:endParaRPr lang="en-US"/>
        </a:p>
      </dgm:t>
    </dgm:pt>
    <dgm:pt modelId="{F6210A3A-4E0F-4EEF-8128-65504B3D00EC}">
      <dgm:prSet phldrT="[Text]" custT="1"/>
      <dgm:spPr>
        <a:solidFill>
          <a:srgbClr val="4891DC"/>
        </a:solidFill>
      </dgm:spPr>
      <dgm:t>
        <a:bodyPr/>
        <a:lstStyle/>
        <a:p>
          <a:r>
            <a:rPr lang="es-PA" sz="2800" dirty="0" smtClean="0"/>
            <a:t>CIPS</a:t>
          </a:r>
          <a:r>
            <a:rPr lang="es-PA" sz="2000" dirty="0" smtClean="0"/>
            <a:t> </a:t>
          </a:r>
        </a:p>
        <a:p>
          <a:r>
            <a:rPr lang="es-PA" sz="1800" dirty="0" smtClean="0"/>
            <a:t>65.000 afiliados en </a:t>
          </a:r>
          <a:r>
            <a:rPr lang="es-PA" sz="1800" dirty="0" smtClean="0"/>
            <a:t>60 </a:t>
          </a:r>
          <a:r>
            <a:rPr lang="es-PA" sz="1800" dirty="0" smtClean="0"/>
            <a:t>países</a:t>
          </a:r>
        </a:p>
        <a:p>
          <a:r>
            <a:rPr lang="es-PA" sz="1800" dirty="0" smtClean="0"/>
            <a:t>alianzas con 150 centros de estudio y 42 universidades</a:t>
          </a:r>
        </a:p>
        <a:p>
          <a:r>
            <a:rPr lang="es-PA" sz="1800" i="1" dirty="0" smtClean="0"/>
            <a:t>Royal </a:t>
          </a:r>
          <a:r>
            <a:rPr lang="es-PA" sz="1800" i="1" dirty="0" err="1" smtClean="0"/>
            <a:t>Charter</a:t>
          </a:r>
          <a:endParaRPr lang="en-US" sz="1800" dirty="0"/>
        </a:p>
      </dgm:t>
    </dgm:pt>
    <dgm:pt modelId="{EC0C0C29-18C6-4056-83B8-41C6CB9D8688}" type="parTrans" cxnId="{61736DF7-91F9-43D5-A608-927B47B2AF22}">
      <dgm:prSet/>
      <dgm:spPr/>
      <dgm:t>
        <a:bodyPr/>
        <a:lstStyle/>
        <a:p>
          <a:endParaRPr lang="en-US"/>
        </a:p>
      </dgm:t>
    </dgm:pt>
    <dgm:pt modelId="{04C73A24-35DB-48EA-BAC3-5104762CD8C8}" type="sibTrans" cxnId="{61736DF7-91F9-43D5-A608-927B47B2AF22}">
      <dgm:prSet/>
      <dgm:spPr/>
      <dgm:t>
        <a:bodyPr/>
        <a:lstStyle/>
        <a:p>
          <a:endParaRPr lang="en-US"/>
        </a:p>
      </dgm:t>
    </dgm:pt>
    <dgm:pt modelId="{41216A33-D6DF-439F-B4E3-D4D8A49347FA}">
      <dgm:prSet phldrT="[Text]" custT="1"/>
      <dgm:spPr/>
      <dgm:t>
        <a:bodyPr/>
        <a:lstStyle/>
        <a:p>
          <a:r>
            <a:rPr lang="es-PA" sz="2000" dirty="0" smtClean="0"/>
            <a:t>Organización Internacional </a:t>
          </a:r>
          <a:r>
            <a:rPr lang="es-PA" sz="1600" dirty="0" smtClean="0"/>
            <a:t>sin fines de lucro líder mundial en la promoción y el desarrollo de los más altos estándares de destreza, habilidad e integridad entre aquellos comprometidos con la administración de las compras y la cadena de abastecimiento. </a:t>
          </a:r>
          <a:endParaRPr lang="en-US" sz="1600" dirty="0"/>
        </a:p>
      </dgm:t>
    </dgm:pt>
    <dgm:pt modelId="{A6B65250-15BF-460C-9774-E9C824BA1B2E}" type="parTrans" cxnId="{5A503A49-43AF-4324-9460-3C42079B3CB4}">
      <dgm:prSet/>
      <dgm:spPr/>
      <dgm:t>
        <a:bodyPr/>
        <a:lstStyle/>
        <a:p>
          <a:endParaRPr lang="en-US"/>
        </a:p>
      </dgm:t>
    </dgm:pt>
    <dgm:pt modelId="{00CF8987-41D8-4D22-91CF-A075047494C1}" type="sibTrans" cxnId="{5A503A49-43AF-4324-9460-3C42079B3CB4}">
      <dgm:prSet/>
      <dgm:spPr/>
      <dgm:t>
        <a:bodyPr/>
        <a:lstStyle/>
        <a:p>
          <a:endParaRPr lang="en-US"/>
        </a:p>
      </dgm:t>
    </dgm:pt>
    <dgm:pt modelId="{A946E583-8484-41C4-A8A5-F379B25FE90F}" type="pres">
      <dgm:prSet presAssocID="{2123D019-847D-4A99-92B1-D12A8ACBD60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531FF3-8223-417F-A388-061C110D4C7C}" type="pres">
      <dgm:prSet presAssocID="{7BDDDE79-A48D-468B-97E0-95014F508334}" presName="linNode" presStyleCnt="0"/>
      <dgm:spPr/>
      <dgm:t>
        <a:bodyPr/>
        <a:lstStyle/>
        <a:p>
          <a:endParaRPr lang="es-ES"/>
        </a:p>
      </dgm:t>
    </dgm:pt>
    <dgm:pt modelId="{8821F0B2-CF70-495B-B5F8-062D2B2AA410}" type="pres">
      <dgm:prSet presAssocID="{7BDDDE79-A48D-468B-97E0-95014F508334}" presName="parentShp" presStyleLbl="node1" presStyleIdx="0" presStyleCnt="2" custLinFactNeighborX="939" custLinFactNeighborY="-2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44E6D-2FED-4141-BE64-55FBF664BBD6}" type="pres">
      <dgm:prSet presAssocID="{7BDDDE79-A48D-468B-97E0-95014F508334}" presName="childShp" presStyleLbl="bgAccFollowNode1" presStyleIdx="0" presStyleCnt="2" custLinFactNeighborX="-3437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34DC6-6241-44ED-B439-63A981E22DB4}" type="pres">
      <dgm:prSet presAssocID="{1CEB9E5E-F29C-474F-97BD-8E455ED036EC}" presName="spacing" presStyleCnt="0"/>
      <dgm:spPr/>
      <dgm:t>
        <a:bodyPr/>
        <a:lstStyle/>
        <a:p>
          <a:endParaRPr lang="es-ES"/>
        </a:p>
      </dgm:t>
    </dgm:pt>
    <dgm:pt modelId="{2A01607F-FB35-4AAE-90A4-911775B3E20F}" type="pres">
      <dgm:prSet presAssocID="{F6210A3A-4E0F-4EEF-8128-65504B3D00EC}" presName="linNode" presStyleCnt="0"/>
      <dgm:spPr/>
      <dgm:t>
        <a:bodyPr/>
        <a:lstStyle/>
        <a:p>
          <a:endParaRPr lang="es-ES"/>
        </a:p>
      </dgm:t>
    </dgm:pt>
    <dgm:pt modelId="{9C5F1367-8CB0-444A-97BD-3653A3783895}" type="pres">
      <dgm:prSet presAssocID="{F6210A3A-4E0F-4EEF-8128-65504B3D00E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7DB5-2FDA-4953-8609-0E7B3292E833}" type="pres">
      <dgm:prSet presAssocID="{F6210A3A-4E0F-4EEF-8128-65504B3D00EC}" presName="childShp" presStyleLbl="bgAccFollowNode1" presStyleIdx="1" presStyleCnt="2" custLinFactNeighborX="-3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16956-3C6D-4D95-97AD-4375F09C6B41}" type="presOf" srcId="{B6B05FDB-0E7B-4DBB-A68C-007FC4BF2258}" destId="{99744E6D-2FED-4141-BE64-55FBF664BBD6}" srcOrd="0" destOrd="0" presId="urn:microsoft.com/office/officeart/2005/8/layout/vList6"/>
    <dgm:cxn modelId="{087094CB-9172-42FB-BF71-7B9F441245C8}" type="presOf" srcId="{41216A33-D6DF-439F-B4E3-D4D8A49347FA}" destId="{BE9B7DB5-2FDA-4953-8609-0E7B3292E833}" srcOrd="0" destOrd="0" presId="urn:microsoft.com/office/officeart/2005/8/layout/vList6"/>
    <dgm:cxn modelId="{DE25F679-822E-4D10-A0D0-61D6F8E201C1}" srcId="{2123D019-847D-4A99-92B1-D12A8ACBD607}" destId="{7BDDDE79-A48D-468B-97E0-95014F508334}" srcOrd="0" destOrd="0" parTransId="{2D2AEB53-CCC8-485D-BA28-8BD68BDCDADE}" sibTransId="{1CEB9E5E-F29C-474F-97BD-8E455ED036EC}"/>
    <dgm:cxn modelId="{181447D4-99CE-4C31-ACB3-7D31B3FCA6D1}" type="presOf" srcId="{2123D019-847D-4A99-92B1-D12A8ACBD607}" destId="{A946E583-8484-41C4-A8A5-F379B25FE90F}" srcOrd="0" destOrd="0" presId="urn:microsoft.com/office/officeart/2005/8/layout/vList6"/>
    <dgm:cxn modelId="{D4F5CA94-252C-4E11-AA18-798DB3BCD34C}" type="presOf" srcId="{F6210A3A-4E0F-4EEF-8128-65504B3D00EC}" destId="{9C5F1367-8CB0-444A-97BD-3653A3783895}" srcOrd="0" destOrd="0" presId="urn:microsoft.com/office/officeart/2005/8/layout/vList6"/>
    <dgm:cxn modelId="{5A503A49-43AF-4324-9460-3C42079B3CB4}" srcId="{F6210A3A-4E0F-4EEF-8128-65504B3D00EC}" destId="{41216A33-D6DF-439F-B4E3-D4D8A49347FA}" srcOrd="0" destOrd="0" parTransId="{A6B65250-15BF-460C-9774-E9C824BA1B2E}" sibTransId="{00CF8987-41D8-4D22-91CF-A075047494C1}"/>
    <dgm:cxn modelId="{32D34FD2-5C59-4D77-AA3B-CCE7A41C2235}" type="presOf" srcId="{7BDDDE79-A48D-468B-97E0-95014F508334}" destId="{8821F0B2-CF70-495B-B5F8-062D2B2AA410}" srcOrd="0" destOrd="0" presId="urn:microsoft.com/office/officeart/2005/8/layout/vList6"/>
    <dgm:cxn modelId="{79523863-A7FD-4650-8A02-EA1B76066BEC}" srcId="{7BDDDE79-A48D-468B-97E0-95014F508334}" destId="{B6B05FDB-0E7B-4DBB-A68C-007FC4BF2258}" srcOrd="0" destOrd="0" parTransId="{8A089C76-D429-469C-B17B-31381F244DAD}" sibTransId="{D07D5221-17AA-46A2-AC6F-685D9EEB05E6}"/>
    <dgm:cxn modelId="{61736DF7-91F9-43D5-A608-927B47B2AF22}" srcId="{2123D019-847D-4A99-92B1-D12A8ACBD607}" destId="{F6210A3A-4E0F-4EEF-8128-65504B3D00EC}" srcOrd="1" destOrd="0" parTransId="{EC0C0C29-18C6-4056-83B8-41C6CB9D8688}" sibTransId="{04C73A24-35DB-48EA-BAC3-5104762CD8C8}"/>
    <dgm:cxn modelId="{0D290271-D16D-460E-B295-E328197C79DB}" type="presParOf" srcId="{A946E583-8484-41C4-A8A5-F379B25FE90F}" destId="{74531FF3-8223-417F-A388-061C110D4C7C}" srcOrd="0" destOrd="0" presId="urn:microsoft.com/office/officeart/2005/8/layout/vList6"/>
    <dgm:cxn modelId="{CF62B707-A27E-4F9E-B3E2-574F5A04BAAC}" type="presParOf" srcId="{74531FF3-8223-417F-A388-061C110D4C7C}" destId="{8821F0B2-CF70-495B-B5F8-062D2B2AA410}" srcOrd="0" destOrd="0" presId="urn:microsoft.com/office/officeart/2005/8/layout/vList6"/>
    <dgm:cxn modelId="{19344E31-DBFE-4DB9-A972-D1A491209168}" type="presParOf" srcId="{74531FF3-8223-417F-A388-061C110D4C7C}" destId="{99744E6D-2FED-4141-BE64-55FBF664BBD6}" srcOrd="1" destOrd="0" presId="urn:microsoft.com/office/officeart/2005/8/layout/vList6"/>
    <dgm:cxn modelId="{1526A6E4-5015-4686-9365-1BD748C8C605}" type="presParOf" srcId="{A946E583-8484-41C4-A8A5-F379B25FE90F}" destId="{50234DC6-6241-44ED-B439-63A981E22DB4}" srcOrd="1" destOrd="0" presId="urn:microsoft.com/office/officeart/2005/8/layout/vList6"/>
    <dgm:cxn modelId="{913BC5EB-CF7D-4AF8-A487-389FC98CCF11}" type="presParOf" srcId="{A946E583-8484-41C4-A8A5-F379B25FE90F}" destId="{2A01607F-FB35-4AAE-90A4-911775B3E20F}" srcOrd="2" destOrd="0" presId="urn:microsoft.com/office/officeart/2005/8/layout/vList6"/>
    <dgm:cxn modelId="{C40346BF-81AD-493B-ADE3-80DA4050B6DE}" type="presParOf" srcId="{2A01607F-FB35-4AAE-90A4-911775B3E20F}" destId="{9C5F1367-8CB0-444A-97BD-3653A3783895}" srcOrd="0" destOrd="0" presId="urn:microsoft.com/office/officeart/2005/8/layout/vList6"/>
    <dgm:cxn modelId="{4018B956-A6DE-473C-B8C7-C7FA9E9DB8C0}" type="presParOf" srcId="{2A01607F-FB35-4AAE-90A4-911775B3E20F}" destId="{BE9B7DB5-2FDA-4953-8609-0E7B3292E8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5782B5-7290-4FB4-B7FC-157E5928C86B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F6863E8-2F37-4459-AB46-91BC21DB258E}">
      <dgm:prSet phldrT="[Text]"/>
      <dgm:spPr>
        <a:solidFill>
          <a:srgbClr val="4891DC"/>
        </a:solidFill>
      </dgm:spPr>
      <dgm:t>
        <a:bodyPr/>
        <a:lstStyle/>
        <a:p>
          <a:r>
            <a:rPr lang="es-PA" b="1" dirty="0" smtClean="0"/>
            <a:t>Certificaciones</a:t>
          </a:r>
          <a:endParaRPr lang="en-US" b="1" dirty="0"/>
        </a:p>
      </dgm:t>
    </dgm:pt>
    <dgm:pt modelId="{EEA14381-34F0-40DF-8598-D8B5B7F41C8B}" type="parTrans" cxnId="{10B9E9A3-0D43-4521-A8F5-C1752E0B1587}">
      <dgm:prSet/>
      <dgm:spPr/>
      <dgm:t>
        <a:bodyPr/>
        <a:lstStyle/>
        <a:p>
          <a:endParaRPr lang="en-US"/>
        </a:p>
      </dgm:t>
    </dgm:pt>
    <dgm:pt modelId="{F542BB5F-7DA2-4B17-95BC-C56AF7EC89E5}" type="sibTrans" cxnId="{10B9E9A3-0D43-4521-A8F5-C1752E0B1587}">
      <dgm:prSet/>
      <dgm:spPr/>
      <dgm:t>
        <a:bodyPr/>
        <a:lstStyle/>
        <a:p>
          <a:endParaRPr lang="en-US"/>
        </a:p>
      </dgm:t>
    </dgm:pt>
    <dgm:pt modelId="{5E3C3D90-A807-4F70-9851-C16508AC2323}">
      <dgm:prSet phldrT="[Text]"/>
      <dgm:spPr/>
      <dgm:t>
        <a:bodyPr/>
        <a:lstStyle/>
        <a:p>
          <a:r>
            <a:rPr lang="es-PA" dirty="0" smtClean="0"/>
            <a:t>Reducir las brechas entre los estándares locales y los internacionales en adquisiciones y cadena de abastecimiento a través de:</a:t>
          </a:r>
          <a:endParaRPr lang="en-US" dirty="0"/>
        </a:p>
      </dgm:t>
    </dgm:pt>
    <dgm:pt modelId="{76FD97B1-7DC2-456E-AB34-341CBC9F0A0B}" type="parTrans" cxnId="{34E53710-37C8-4EC7-8CD8-8637C1F2BE1D}">
      <dgm:prSet/>
      <dgm:spPr/>
      <dgm:t>
        <a:bodyPr/>
        <a:lstStyle/>
        <a:p>
          <a:endParaRPr lang="en-US"/>
        </a:p>
      </dgm:t>
    </dgm:pt>
    <dgm:pt modelId="{187E7E08-FB01-41BF-B633-AB691E3F22B8}" type="sibTrans" cxnId="{34E53710-37C8-4EC7-8CD8-8637C1F2BE1D}">
      <dgm:prSet/>
      <dgm:spPr/>
      <dgm:t>
        <a:bodyPr/>
        <a:lstStyle/>
        <a:p>
          <a:endParaRPr lang="en-US"/>
        </a:p>
      </dgm:t>
    </dgm:pt>
    <dgm:pt modelId="{DF2C9850-B33F-4DDC-BE7A-475DEB410C8C}">
      <dgm:prSet phldrT="[Text]"/>
      <dgm:spPr>
        <a:solidFill>
          <a:srgbClr val="4891DC"/>
        </a:solidFill>
      </dgm:spPr>
      <dgm:t>
        <a:bodyPr/>
        <a:lstStyle/>
        <a:p>
          <a:r>
            <a:rPr lang="es-PA" b="1" dirty="0" smtClean="0"/>
            <a:t>Evaluaciones de Oportunidad de ahorros en la cadena de suministro</a:t>
          </a:r>
          <a:endParaRPr lang="en-US" b="1" dirty="0"/>
        </a:p>
      </dgm:t>
    </dgm:pt>
    <dgm:pt modelId="{6BCEE64C-BD59-4A44-8325-441E54917236}" type="parTrans" cxnId="{934685BE-E6D2-4558-9BCD-987890C59AD0}">
      <dgm:prSet/>
      <dgm:spPr/>
      <dgm:t>
        <a:bodyPr/>
        <a:lstStyle/>
        <a:p>
          <a:endParaRPr lang="en-US"/>
        </a:p>
      </dgm:t>
    </dgm:pt>
    <dgm:pt modelId="{AA7B7653-45FF-4D48-9B7B-FCABD71D4B4B}" type="sibTrans" cxnId="{934685BE-E6D2-4558-9BCD-987890C59AD0}">
      <dgm:prSet/>
      <dgm:spPr/>
      <dgm:t>
        <a:bodyPr/>
        <a:lstStyle/>
        <a:p>
          <a:endParaRPr lang="en-US"/>
        </a:p>
      </dgm:t>
    </dgm:pt>
    <dgm:pt modelId="{D2612FD7-C1CC-49AA-86D3-B744CF20C9E6}">
      <dgm:prSet phldrT="[Text]"/>
      <dgm:spPr/>
      <dgm:t>
        <a:bodyPr/>
        <a:lstStyle/>
        <a:p>
          <a:r>
            <a:rPr lang="es-PA" dirty="0" smtClean="0"/>
            <a:t>Diagnosticar las deficiencias en la cadena de suministro</a:t>
          </a:r>
          <a:endParaRPr lang="en-US" dirty="0"/>
        </a:p>
      </dgm:t>
    </dgm:pt>
    <dgm:pt modelId="{34179E40-F49D-4406-AEE8-18EBF42C2AA6}" type="parTrans" cxnId="{78EC284A-2C0D-45BB-999A-EDEBA9138D98}">
      <dgm:prSet/>
      <dgm:spPr/>
      <dgm:t>
        <a:bodyPr/>
        <a:lstStyle/>
        <a:p>
          <a:endParaRPr lang="en-US"/>
        </a:p>
      </dgm:t>
    </dgm:pt>
    <dgm:pt modelId="{FBB18C5C-C669-4F92-9B52-0FFEF3CDD7D5}" type="sibTrans" cxnId="{78EC284A-2C0D-45BB-999A-EDEBA9138D98}">
      <dgm:prSet/>
      <dgm:spPr/>
      <dgm:t>
        <a:bodyPr/>
        <a:lstStyle/>
        <a:p>
          <a:endParaRPr lang="en-US"/>
        </a:p>
      </dgm:t>
    </dgm:pt>
    <dgm:pt modelId="{85E6F73A-D6DC-444B-9527-131FFBF97A66}">
      <dgm:prSet phldrT="[Text]"/>
      <dgm:spPr/>
      <dgm:t>
        <a:bodyPr/>
        <a:lstStyle/>
        <a:p>
          <a:r>
            <a:rPr lang="es-PA" dirty="0" smtClean="0"/>
            <a:t>Certificaciones Profesionales; y</a:t>
          </a:r>
          <a:endParaRPr lang="en-US" dirty="0"/>
        </a:p>
      </dgm:t>
    </dgm:pt>
    <dgm:pt modelId="{CB1669A7-F375-49D7-B79C-A4CA7140A66B}" type="parTrans" cxnId="{EA70BADF-6037-45CF-A4CD-EF94ADF8E9F0}">
      <dgm:prSet/>
      <dgm:spPr/>
      <dgm:t>
        <a:bodyPr/>
        <a:lstStyle/>
        <a:p>
          <a:endParaRPr lang="en-US"/>
        </a:p>
      </dgm:t>
    </dgm:pt>
    <dgm:pt modelId="{EB955C73-FA24-4C80-8840-3C6572154438}" type="sibTrans" cxnId="{EA70BADF-6037-45CF-A4CD-EF94ADF8E9F0}">
      <dgm:prSet/>
      <dgm:spPr/>
      <dgm:t>
        <a:bodyPr/>
        <a:lstStyle/>
        <a:p>
          <a:endParaRPr lang="en-US"/>
        </a:p>
      </dgm:t>
    </dgm:pt>
    <dgm:pt modelId="{74A43854-1FD7-4B14-B060-F3E9C4B67116}">
      <dgm:prSet phldrT="[Text]"/>
      <dgm:spPr/>
      <dgm:t>
        <a:bodyPr/>
        <a:lstStyle/>
        <a:p>
          <a:r>
            <a:rPr lang="es-PA" dirty="0" smtClean="0"/>
            <a:t> Herramientas de implementación de mejores prácticas.</a:t>
          </a:r>
          <a:endParaRPr lang="en-US" dirty="0"/>
        </a:p>
      </dgm:t>
    </dgm:pt>
    <dgm:pt modelId="{533F6A64-E8C2-4D83-BAAA-76C883B23561}" type="parTrans" cxnId="{7E455431-4652-4741-BB42-DADE2BDD4916}">
      <dgm:prSet/>
      <dgm:spPr/>
      <dgm:t>
        <a:bodyPr/>
        <a:lstStyle/>
        <a:p>
          <a:endParaRPr lang="en-US"/>
        </a:p>
      </dgm:t>
    </dgm:pt>
    <dgm:pt modelId="{6BDDC77A-3C30-4048-ADD3-3A74E00E0249}" type="sibTrans" cxnId="{7E455431-4652-4741-BB42-DADE2BDD4916}">
      <dgm:prSet/>
      <dgm:spPr/>
      <dgm:t>
        <a:bodyPr/>
        <a:lstStyle/>
        <a:p>
          <a:endParaRPr lang="en-US"/>
        </a:p>
      </dgm:t>
    </dgm:pt>
    <dgm:pt modelId="{64BD5377-5F4C-40EE-A981-20FEC01A4BF7}">
      <dgm:prSet phldrT="[Text]"/>
      <dgm:spPr/>
      <dgm:t>
        <a:bodyPr/>
        <a:lstStyle/>
        <a:p>
          <a:r>
            <a:rPr lang="es-PA" dirty="0" smtClean="0"/>
            <a:t>Identificar las “fugas” en la cadena de abastecimiento</a:t>
          </a:r>
          <a:endParaRPr lang="en-US" dirty="0"/>
        </a:p>
      </dgm:t>
    </dgm:pt>
    <dgm:pt modelId="{BB970B46-1F11-43E2-8CBF-B5CDC27EEC2A}" type="parTrans" cxnId="{E2DE929B-CD39-42A0-B268-30C22BBC6167}">
      <dgm:prSet/>
      <dgm:spPr/>
      <dgm:t>
        <a:bodyPr/>
        <a:lstStyle/>
        <a:p>
          <a:endParaRPr lang="es-ES"/>
        </a:p>
      </dgm:t>
    </dgm:pt>
    <dgm:pt modelId="{B295156F-1D4D-4995-94DE-8E614599D5B0}" type="sibTrans" cxnId="{E2DE929B-CD39-42A0-B268-30C22BBC6167}">
      <dgm:prSet/>
      <dgm:spPr/>
      <dgm:t>
        <a:bodyPr/>
        <a:lstStyle/>
        <a:p>
          <a:endParaRPr lang="es-ES"/>
        </a:p>
      </dgm:t>
    </dgm:pt>
    <dgm:pt modelId="{ABA21DCE-60CE-4DD0-95FE-E7831033EC2D}">
      <dgm:prSet phldrT="[Text]"/>
      <dgm:spPr/>
      <dgm:t>
        <a:bodyPr/>
        <a:lstStyle/>
        <a:p>
          <a:r>
            <a:rPr lang="es-PA" dirty="0" smtClean="0"/>
            <a:t>Certificaciones Corporativas;</a:t>
          </a:r>
          <a:endParaRPr lang="en-US" dirty="0"/>
        </a:p>
      </dgm:t>
    </dgm:pt>
    <dgm:pt modelId="{F5C4BA56-4DA7-4187-868E-F1B327F9974F}" type="sibTrans" cxnId="{C18872AB-B327-424D-B2F1-46DDC279F791}">
      <dgm:prSet/>
      <dgm:spPr/>
      <dgm:t>
        <a:bodyPr/>
        <a:lstStyle/>
        <a:p>
          <a:endParaRPr lang="en-US"/>
        </a:p>
      </dgm:t>
    </dgm:pt>
    <dgm:pt modelId="{EBF5644A-F72A-4643-A6B5-E136ECFBD962}" type="parTrans" cxnId="{C18872AB-B327-424D-B2F1-46DDC279F791}">
      <dgm:prSet/>
      <dgm:spPr/>
      <dgm:t>
        <a:bodyPr/>
        <a:lstStyle/>
        <a:p>
          <a:endParaRPr lang="en-US"/>
        </a:p>
      </dgm:t>
    </dgm:pt>
    <dgm:pt modelId="{3AF1C316-E09B-4BC1-A5C7-74C781FBFDE6}">
      <dgm:prSet phldrT="[Text]"/>
      <dgm:spPr/>
      <dgm:t>
        <a:bodyPr/>
        <a:lstStyle/>
        <a:p>
          <a:r>
            <a:rPr lang="es-ES" dirty="0" smtClean="0"/>
            <a:t>Ahorrar dinero, combatir la pobreza</a:t>
          </a:r>
          <a:endParaRPr lang="en-US" dirty="0"/>
        </a:p>
      </dgm:t>
    </dgm:pt>
    <dgm:pt modelId="{CEAC18CB-DB08-41CC-8E92-9AD2794F678B}" type="parTrans" cxnId="{F29886E4-6615-4CCB-B32E-F5797DE2A1DD}">
      <dgm:prSet/>
      <dgm:spPr/>
      <dgm:t>
        <a:bodyPr/>
        <a:lstStyle/>
        <a:p>
          <a:endParaRPr lang="es-ES"/>
        </a:p>
      </dgm:t>
    </dgm:pt>
    <dgm:pt modelId="{3EF2E553-E1A1-497E-B39E-49689527544B}" type="sibTrans" cxnId="{F29886E4-6615-4CCB-B32E-F5797DE2A1DD}">
      <dgm:prSet/>
      <dgm:spPr/>
      <dgm:t>
        <a:bodyPr/>
        <a:lstStyle/>
        <a:p>
          <a:endParaRPr lang="es-ES"/>
        </a:p>
      </dgm:t>
    </dgm:pt>
    <dgm:pt modelId="{825D13E9-B29F-445E-9088-A4A374298B6C}">
      <dgm:prSet/>
      <dgm:spPr/>
      <dgm:t>
        <a:bodyPr/>
        <a:lstStyle/>
        <a:p>
          <a:r>
            <a:rPr lang="es-ES" dirty="0"/>
            <a:t>Desarrollar destrezas y procesos</a:t>
          </a:r>
        </a:p>
      </dgm:t>
    </dgm:pt>
    <dgm:pt modelId="{C3983DE1-3E93-4F91-99ED-4FB9645BC3E0}" type="parTrans" cxnId="{E55731DC-3D94-4DD7-B78E-D31FFEC4D502}">
      <dgm:prSet/>
      <dgm:spPr/>
      <dgm:t>
        <a:bodyPr/>
        <a:lstStyle/>
        <a:p>
          <a:endParaRPr lang="es-ES"/>
        </a:p>
      </dgm:t>
    </dgm:pt>
    <dgm:pt modelId="{E8E9E091-DBF1-4937-8ADB-25864B128B73}" type="sibTrans" cxnId="{E55731DC-3D94-4DD7-B78E-D31FFEC4D502}">
      <dgm:prSet/>
      <dgm:spPr/>
      <dgm:t>
        <a:bodyPr/>
        <a:lstStyle/>
        <a:p>
          <a:endParaRPr lang="es-ES"/>
        </a:p>
      </dgm:t>
    </dgm:pt>
    <dgm:pt modelId="{0E822F54-7547-4F12-83EF-5723CE1F7BE6}">
      <dgm:prSet/>
      <dgm:spPr/>
      <dgm:t>
        <a:bodyPr/>
        <a:lstStyle/>
        <a:p>
          <a:r>
            <a:rPr lang="es-ES" dirty="0"/>
            <a:t>Fomentar la credibilidad </a:t>
          </a:r>
          <a:r>
            <a:rPr lang="es-ES" dirty="0" smtClean="0"/>
            <a:t>de las entidades públicas</a:t>
          </a:r>
          <a:endParaRPr lang="es-ES" dirty="0"/>
        </a:p>
      </dgm:t>
    </dgm:pt>
    <dgm:pt modelId="{6203CF94-8B38-4412-B298-FA475FFA68A7}" type="parTrans" cxnId="{DDDF4CA5-0031-47E8-A854-875F1FA9973B}">
      <dgm:prSet/>
      <dgm:spPr/>
      <dgm:t>
        <a:bodyPr/>
        <a:lstStyle/>
        <a:p>
          <a:endParaRPr lang="es-ES"/>
        </a:p>
      </dgm:t>
    </dgm:pt>
    <dgm:pt modelId="{69EBF8DC-C14F-40E8-94BA-8DB923A4CF47}" type="sibTrans" cxnId="{DDDF4CA5-0031-47E8-A854-875F1FA9973B}">
      <dgm:prSet/>
      <dgm:spPr/>
      <dgm:t>
        <a:bodyPr/>
        <a:lstStyle/>
        <a:p>
          <a:endParaRPr lang="es-ES"/>
        </a:p>
      </dgm:t>
    </dgm:pt>
    <dgm:pt modelId="{F744F640-C0C2-493B-8E1F-DA256D841F2E}">
      <dgm:prSet/>
      <dgm:spPr/>
      <dgm:t>
        <a:bodyPr/>
        <a:lstStyle/>
        <a:p>
          <a:r>
            <a:rPr lang="es-ES" dirty="0"/>
            <a:t>Mantener el control</a:t>
          </a:r>
        </a:p>
      </dgm:t>
    </dgm:pt>
    <dgm:pt modelId="{7D60BAD1-36D8-4CC1-A404-05D5F1256D95}" type="parTrans" cxnId="{BF3FBB51-2DEF-4F0A-92CB-D465A648EAD2}">
      <dgm:prSet/>
      <dgm:spPr/>
      <dgm:t>
        <a:bodyPr/>
        <a:lstStyle/>
        <a:p>
          <a:endParaRPr lang="es-ES"/>
        </a:p>
      </dgm:t>
    </dgm:pt>
    <dgm:pt modelId="{03B4582B-9587-44CC-8EE3-BAEF5D021469}" type="sibTrans" cxnId="{BF3FBB51-2DEF-4F0A-92CB-D465A648EAD2}">
      <dgm:prSet/>
      <dgm:spPr/>
      <dgm:t>
        <a:bodyPr/>
        <a:lstStyle/>
        <a:p>
          <a:endParaRPr lang="es-ES"/>
        </a:p>
      </dgm:t>
    </dgm:pt>
    <dgm:pt modelId="{678443C8-3752-49FA-B18A-46C1CBEA5F87}" type="pres">
      <dgm:prSet presAssocID="{575782B5-7290-4FB4-B7FC-157E5928C8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98CFE0-7285-4ECD-A76A-72A5175039FD}" type="pres">
      <dgm:prSet presAssocID="{FF6863E8-2F37-4459-AB46-91BC21DB258E}" presName="composite" presStyleCnt="0"/>
      <dgm:spPr/>
      <dgm:t>
        <a:bodyPr/>
        <a:lstStyle/>
        <a:p>
          <a:endParaRPr lang="es-ES"/>
        </a:p>
      </dgm:t>
    </dgm:pt>
    <dgm:pt modelId="{638D79F6-2AAB-45BC-A0E3-E04D2C400903}" type="pres">
      <dgm:prSet presAssocID="{FF6863E8-2F37-4459-AB46-91BC21DB258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8EC45-9E72-49D1-8DBE-512883A186E2}" type="pres">
      <dgm:prSet presAssocID="{FF6863E8-2F37-4459-AB46-91BC21DB258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28B4B-0348-4465-BD21-EF64DC73D0DC}" type="pres">
      <dgm:prSet presAssocID="{F542BB5F-7DA2-4B17-95BC-C56AF7EC89E5}" presName="space" presStyleCnt="0"/>
      <dgm:spPr/>
      <dgm:t>
        <a:bodyPr/>
        <a:lstStyle/>
        <a:p>
          <a:endParaRPr lang="es-ES"/>
        </a:p>
      </dgm:t>
    </dgm:pt>
    <dgm:pt modelId="{011EADD0-54D9-4FAD-9C80-B3E0CB8538EC}" type="pres">
      <dgm:prSet presAssocID="{DF2C9850-B33F-4DDC-BE7A-475DEB410C8C}" presName="composite" presStyleCnt="0"/>
      <dgm:spPr/>
      <dgm:t>
        <a:bodyPr/>
        <a:lstStyle/>
        <a:p>
          <a:endParaRPr lang="es-ES"/>
        </a:p>
      </dgm:t>
    </dgm:pt>
    <dgm:pt modelId="{387CACE7-D8F6-429F-A039-77F0943A48FA}" type="pres">
      <dgm:prSet presAssocID="{DF2C9850-B33F-4DDC-BE7A-475DEB410C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C7049-2100-4BD4-96BB-725D5C144CEC}" type="pres">
      <dgm:prSet presAssocID="{DF2C9850-B33F-4DDC-BE7A-475DEB410C8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8872AB-B327-424D-B2F1-46DDC279F791}" srcId="{FF6863E8-2F37-4459-AB46-91BC21DB258E}" destId="{ABA21DCE-60CE-4DD0-95FE-E7831033EC2D}" srcOrd="1" destOrd="0" parTransId="{EBF5644A-F72A-4643-A6B5-E136ECFBD962}" sibTransId="{F5C4BA56-4DA7-4187-868E-F1B327F9974F}"/>
    <dgm:cxn modelId="{78EC284A-2C0D-45BB-999A-EDEBA9138D98}" srcId="{DF2C9850-B33F-4DDC-BE7A-475DEB410C8C}" destId="{D2612FD7-C1CC-49AA-86D3-B744CF20C9E6}" srcOrd="0" destOrd="0" parTransId="{34179E40-F49D-4406-AEE8-18EBF42C2AA6}" sibTransId="{FBB18C5C-C669-4F92-9B52-0FFEF3CDD7D5}"/>
    <dgm:cxn modelId="{E2DE929B-CD39-42A0-B268-30C22BBC6167}" srcId="{DF2C9850-B33F-4DDC-BE7A-475DEB410C8C}" destId="{64BD5377-5F4C-40EE-A981-20FEC01A4BF7}" srcOrd="1" destOrd="0" parTransId="{BB970B46-1F11-43E2-8CBF-B5CDC27EEC2A}" sibTransId="{B295156F-1D4D-4995-94DE-8E614599D5B0}"/>
    <dgm:cxn modelId="{214E01C1-8BB4-413A-947B-FC7E91E17C82}" type="presOf" srcId="{F744F640-C0C2-493B-8E1F-DA256D841F2E}" destId="{A08C7049-2100-4BD4-96BB-725D5C144CEC}" srcOrd="0" destOrd="5" presId="urn:microsoft.com/office/officeart/2005/8/layout/hList1"/>
    <dgm:cxn modelId="{9F90B078-464B-4066-AE45-FDCFE657349C}" type="presOf" srcId="{DF2C9850-B33F-4DDC-BE7A-475DEB410C8C}" destId="{387CACE7-D8F6-429F-A039-77F0943A48FA}" srcOrd="0" destOrd="0" presId="urn:microsoft.com/office/officeart/2005/8/layout/hList1"/>
    <dgm:cxn modelId="{7E455431-4652-4741-BB42-DADE2BDD4916}" srcId="{FF6863E8-2F37-4459-AB46-91BC21DB258E}" destId="{74A43854-1FD7-4B14-B060-F3E9C4B67116}" srcOrd="3" destOrd="0" parTransId="{533F6A64-E8C2-4D83-BAAA-76C883B23561}" sibTransId="{6BDDC77A-3C30-4048-ADD3-3A74E00E0249}"/>
    <dgm:cxn modelId="{934685BE-E6D2-4558-9BCD-987890C59AD0}" srcId="{575782B5-7290-4FB4-B7FC-157E5928C86B}" destId="{DF2C9850-B33F-4DDC-BE7A-475DEB410C8C}" srcOrd="1" destOrd="0" parTransId="{6BCEE64C-BD59-4A44-8325-441E54917236}" sibTransId="{AA7B7653-45FF-4D48-9B7B-FCABD71D4B4B}"/>
    <dgm:cxn modelId="{4F947CD3-7EE1-4C98-8831-A2C53327EDED}" type="presOf" srcId="{0E822F54-7547-4F12-83EF-5723CE1F7BE6}" destId="{A08C7049-2100-4BD4-96BB-725D5C144CEC}" srcOrd="0" destOrd="4" presId="urn:microsoft.com/office/officeart/2005/8/layout/hList1"/>
    <dgm:cxn modelId="{10B9E9A3-0D43-4521-A8F5-C1752E0B1587}" srcId="{575782B5-7290-4FB4-B7FC-157E5928C86B}" destId="{FF6863E8-2F37-4459-AB46-91BC21DB258E}" srcOrd="0" destOrd="0" parTransId="{EEA14381-34F0-40DF-8598-D8B5B7F41C8B}" sibTransId="{F542BB5F-7DA2-4B17-95BC-C56AF7EC89E5}"/>
    <dgm:cxn modelId="{EA70BADF-6037-45CF-A4CD-EF94ADF8E9F0}" srcId="{FF6863E8-2F37-4459-AB46-91BC21DB258E}" destId="{85E6F73A-D6DC-444B-9527-131FFBF97A66}" srcOrd="2" destOrd="0" parTransId="{CB1669A7-F375-49D7-B79C-A4CA7140A66B}" sibTransId="{EB955C73-FA24-4C80-8840-3C6572154438}"/>
    <dgm:cxn modelId="{6064B70F-58B9-4309-9A36-E62720A795FC}" type="presOf" srcId="{64BD5377-5F4C-40EE-A981-20FEC01A4BF7}" destId="{A08C7049-2100-4BD4-96BB-725D5C144CEC}" srcOrd="0" destOrd="1" presId="urn:microsoft.com/office/officeart/2005/8/layout/hList1"/>
    <dgm:cxn modelId="{F29886E4-6615-4CCB-B32E-F5797DE2A1DD}" srcId="{DF2C9850-B33F-4DDC-BE7A-475DEB410C8C}" destId="{3AF1C316-E09B-4BC1-A5C7-74C781FBFDE6}" srcOrd="2" destOrd="0" parTransId="{CEAC18CB-DB08-41CC-8E92-9AD2794F678B}" sibTransId="{3EF2E553-E1A1-497E-B39E-49689527544B}"/>
    <dgm:cxn modelId="{781A7CF7-4D69-426E-9B44-963E629FF834}" type="presOf" srcId="{5E3C3D90-A807-4F70-9851-C16508AC2323}" destId="{9DE8EC45-9E72-49D1-8DBE-512883A186E2}" srcOrd="0" destOrd="0" presId="urn:microsoft.com/office/officeart/2005/8/layout/hList1"/>
    <dgm:cxn modelId="{34E53710-37C8-4EC7-8CD8-8637C1F2BE1D}" srcId="{FF6863E8-2F37-4459-AB46-91BC21DB258E}" destId="{5E3C3D90-A807-4F70-9851-C16508AC2323}" srcOrd="0" destOrd="0" parTransId="{76FD97B1-7DC2-456E-AB34-341CBC9F0A0B}" sibTransId="{187E7E08-FB01-41BF-B633-AB691E3F22B8}"/>
    <dgm:cxn modelId="{A3F8F06E-9A19-43DC-8233-BE945F4837C6}" type="presOf" srcId="{74A43854-1FD7-4B14-B060-F3E9C4B67116}" destId="{9DE8EC45-9E72-49D1-8DBE-512883A186E2}" srcOrd="0" destOrd="3" presId="urn:microsoft.com/office/officeart/2005/8/layout/hList1"/>
    <dgm:cxn modelId="{DDDF4CA5-0031-47E8-A854-875F1FA9973B}" srcId="{DF2C9850-B33F-4DDC-BE7A-475DEB410C8C}" destId="{0E822F54-7547-4F12-83EF-5723CE1F7BE6}" srcOrd="4" destOrd="0" parTransId="{6203CF94-8B38-4412-B298-FA475FFA68A7}" sibTransId="{69EBF8DC-C14F-40E8-94BA-8DB923A4CF47}"/>
    <dgm:cxn modelId="{C2FFA8A9-CACC-4998-BBB8-406CE71A7754}" type="presOf" srcId="{D2612FD7-C1CC-49AA-86D3-B744CF20C9E6}" destId="{A08C7049-2100-4BD4-96BB-725D5C144CEC}" srcOrd="0" destOrd="0" presId="urn:microsoft.com/office/officeart/2005/8/layout/hList1"/>
    <dgm:cxn modelId="{BF3FBB51-2DEF-4F0A-92CB-D465A648EAD2}" srcId="{DF2C9850-B33F-4DDC-BE7A-475DEB410C8C}" destId="{F744F640-C0C2-493B-8E1F-DA256D841F2E}" srcOrd="5" destOrd="0" parTransId="{7D60BAD1-36D8-4CC1-A404-05D5F1256D95}" sibTransId="{03B4582B-9587-44CC-8EE3-BAEF5D021469}"/>
    <dgm:cxn modelId="{6F4A82AF-A795-483B-9700-84FF875ED9EE}" type="presOf" srcId="{ABA21DCE-60CE-4DD0-95FE-E7831033EC2D}" destId="{9DE8EC45-9E72-49D1-8DBE-512883A186E2}" srcOrd="0" destOrd="1" presId="urn:microsoft.com/office/officeart/2005/8/layout/hList1"/>
    <dgm:cxn modelId="{779345CD-9AF8-4DB6-AE08-C22A45FED3A6}" type="presOf" srcId="{FF6863E8-2F37-4459-AB46-91BC21DB258E}" destId="{638D79F6-2AAB-45BC-A0E3-E04D2C400903}" srcOrd="0" destOrd="0" presId="urn:microsoft.com/office/officeart/2005/8/layout/hList1"/>
    <dgm:cxn modelId="{37C63CED-448F-4D26-885C-7183E827F776}" type="presOf" srcId="{85E6F73A-D6DC-444B-9527-131FFBF97A66}" destId="{9DE8EC45-9E72-49D1-8DBE-512883A186E2}" srcOrd="0" destOrd="2" presId="urn:microsoft.com/office/officeart/2005/8/layout/hList1"/>
    <dgm:cxn modelId="{E55731DC-3D94-4DD7-B78E-D31FFEC4D502}" srcId="{DF2C9850-B33F-4DDC-BE7A-475DEB410C8C}" destId="{825D13E9-B29F-445E-9088-A4A374298B6C}" srcOrd="3" destOrd="0" parTransId="{C3983DE1-3E93-4F91-99ED-4FB9645BC3E0}" sibTransId="{E8E9E091-DBF1-4937-8ADB-25864B128B73}"/>
    <dgm:cxn modelId="{20CBA100-0E4B-4FFF-8067-9DF3DAFD62B0}" type="presOf" srcId="{3AF1C316-E09B-4BC1-A5C7-74C781FBFDE6}" destId="{A08C7049-2100-4BD4-96BB-725D5C144CEC}" srcOrd="0" destOrd="2" presId="urn:microsoft.com/office/officeart/2005/8/layout/hList1"/>
    <dgm:cxn modelId="{C26CF486-2DEA-4978-BEE3-1216BB77D106}" type="presOf" srcId="{825D13E9-B29F-445E-9088-A4A374298B6C}" destId="{A08C7049-2100-4BD4-96BB-725D5C144CEC}" srcOrd="0" destOrd="3" presId="urn:microsoft.com/office/officeart/2005/8/layout/hList1"/>
    <dgm:cxn modelId="{5C2E91E0-2EA8-48A3-86DE-D6FE5FE8E715}" type="presOf" srcId="{575782B5-7290-4FB4-B7FC-157E5928C86B}" destId="{678443C8-3752-49FA-B18A-46C1CBEA5F87}" srcOrd="0" destOrd="0" presId="urn:microsoft.com/office/officeart/2005/8/layout/hList1"/>
    <dgm:cxn modelId="{AF5615D5-A740-42D5-968B-E61FED5FBC62}" type="presParOf" srcId="{678443C8-3752-49FA-B18A-46C1CBEA5F87}" destId="{A198CFE0-7285-4ECD-A76A-72A5175039FD}" srcOrd="0" destOrd="0" presId="urn:microsoft.com/office/officeart/2005/8/layout/hList1"/>
    <dgm:cxn modelId="{5F1265E1-9227-4199-9EDC-1DB06C997A97}" type="presParOf" srcId="{A198CFE0-7285-4ECD-A76A-72A5175039FD}" destId="{638D79F6-2AAB-45BC-A0E3-E04D2C400903}" srcOrd="0" destOrd="0" presId="urn:microsoft.com/office/officeart/2005/8/layout/hList1"/>
    <dgm:cxn modelId="{9FFBC455-B624-4AC2-848B-D0762624592B}" type="presParOf" srcId="{A198CFE0-7285-4ECD-A76A-72A5175039FD}" destId="{9DE8EC45-9E72-49D1-8DBE-512883A186E2}" srcOrd="1" destOrd="0" presId="urn:microsoft.com/office/officeart/2005/8/layout/hList1"/>
    <dgm:cxn modelId="{77E0CAF0-069D-4C27-9566-D97AFC5511B3}" type="presParOf" srcId="{678443C8-3752-49FA-B18A-46C1CBEA5F87}" destId="{69328B4B-0348-4465-BD21-EF64DC73D0DC}" srcOrd="1" destOrd="0" presId="urn:microsoft.com/office/officeart/2005/8/layout/hList1"/>
    <dgm:cxn modelId="{B4CD416E-C852-4EC2-8D0B-846379E61CAD}" type="presParOf" srcId="{678443C8-3752-49FA-B18A-46C1CBEA5F87}" destId="{011EADD0-54D9-4FAD-9C80-B3E0CB8538EC}" srcOrd="2" destOrd="0" presId="urn:microsoft.com/office/officeart/2005/8/layout/hList1"/>
    <dgm:cxn modelId="{9D2D916E-3A76-43FA-B02A-A58AFC591C98}" type="presParOf" srcId="{011EADD0-54D9-4FAD-9C80-B3E0CB8538EC}" destId="{387CACE7-D8F6-429F-A039-77F0943A48FA}" srcOrd="0" destOrd="0" presId="urn:microsoft.com/office/officeart/2005/8/layout/hList1"/>
    <dgm:cxn modelId="{B24086DD-5B8D-4B4E-84BC-EACE277BEA73}" type="presParOf" srcId="{011EADD0-54D9-4FAD-9C80-B3E0CB8538EC}" destId="{A08C7049-2100-4BD4-96BB-725D5C144C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DC834F-658D-4E8A-90A2-840899FFC41E}">
      <dsp:nvSpPr>
        <dsp:cNvPr id="0" name=""/>
        <dsp:cNvSpPr/>
      </dsp:nvSpPr>
      <dsp:spPr>
        <a:xfrm>
          <a:off x="3148858" y="-151602"/>
          <a:ext cx="2111542" cy="1795055"/>
        </a:xfrm>
        <a:prstGeom prst="trapezoid">
          <a:avLst>
            <a:gd name="adj" fmla="val 888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Gobierno</a:t>
          </a:r>
          <a:r>
            <a:rPr lang="en-GB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Nacional</a:t>
          </a:r>
          <a:endParaRPr lang="en-GB" sz="2400" kern="1200" dirty="0"/>
        </a:p>
      </dsp:txBody>
      <dsp:txXfrm>
        <a:off x="3148858" y="-151602"/>
        <a:ext cx="2111542" cy="1795055"/>
      </dsp:txXfrm>
    </dsp:sp>
    <dsp:sp modelId="{F004B8EA-4E13-4E63-93DF-48AE9B1D53FF}">
      <dsp:nvSpPr>
        <dsp:cNvPr id="0" name=""/>
        <dsp:cNvSpPr/>
      </dsp:nvSpPr>
      <dsp:spPr>
        <a:xfrm>
          <a:off x="2111542" y="1340247"/>
          <a:ext cx="4223084" cy="1188644"/>
        </a:xfrm>
        <a:prstGeom prst="trapezoid">
          <a:avLst>
            <a:gd name="adj" fmla="val 888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Ministerios</a:t>
          </a:r>
          <a:endParaRPr lang="en-GB" sz="2400" kern="1200" dirty="0"/>
        </a:p>
      </dsp:txBody>
      <dsp:txXfrm>
        <a:off x="2850581" y="1340247"/>
        <a:ext cx="2745004" cy="1188644"/>
      </dsp:txXfrm>
    </dsp:sp>
    <dsp:sp modelId="{6A07ABCE-7F1C-4A19-A62F-CB7F3264C074}">
      <dsp:nvSpPr>
        <dsp:cNvPr id="0" name=""/>
        <dsp:cNvSpPr/>
      </dsp:nvSpPr>
      <dsp:spPr>
        <a:xfrm>
          <a:off x="1067363" y="2542454"/>
          <a:ext cx="6334626" cy="1188644"/>
        </a:xfrm>
        <a:prstGeom prst="trapezoid">
          <a:avLst>
            <a:gd name="adj" fmla="val 888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Entidades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Regionales</a:t>
          </a:r>
          <a:endParaRPr lang="en-GB" sz="2400" kern="1200" dirty="0"/>
        </a:p>
      </dsp:txBody>
      <dsp:txXfrm>
        <a:off x="2175922" y="2542454"/>
        <a:ext cx="4117506" cy="1188644"/>
      </dsp:txXfrm>
    </dsp:sp>
    <dsp:sp modelId="{F85BCA65-FE17-4457-B600-8E814E53B7D0}">
      <dsp:nvSpPr>
        <dsp:cNvPr id="0" name=""/>
        <dsp:cNvSpPr/>
      </dsp:nvSpPr>
      <dsp:spPr>
        <a:xfrm>
          <a:off x="0" y="3717536"/>
          <a:ext cx="8446168" cy="1188644"/>
        </a:xfrm>
        <a:prstGeom prst="trapezoid">
          <a:avLst>
            <a:gd name="adj" fmla="val 888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Entidades</a:t>
          </a:r>
          <a:r>
            <a:rPr lang="en-GB" sz="2400" kern="1200" dirty="0" smtClean="0"/>
            <a:t> locales = </a:t>
          </a:r>
          <a:r>
            <a:rPr lang="en-GB" sz="2400" kern="1200" dirty="0" err="1" smtClean="0"/>
            <a:t>Usuarios</a:t>
          </a:r>
          <a:r>
            <a:rPr lang="en-GB" sz="2400" kern="1200" dirty="0" smtClean="0"/>
            <a:t> finales</a:t>
          </a:r>
          <a:endParaRPr lang="en-GB" sz="2400" kern="1200" dirty="0"/>
        </a:p>
      </dsp:txBody>
      <dsp:txXfrm>
        <a:off x="1478079" y="3717536"/>
        <a:ext cx="5490009" cy="11886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5F14F7-9698-4A35-8450-18F985A1BDD4}">
      <dsp:nvSpPr>
        <dsp:cNvPr id="0" name=""/>
        <dsp:cNvSpPr/>
      </dsp:nvSpPr>
      <dsp:spPr>
        <a:xfrm rot="10800000">
          <a:off x="0" y="0"/>
          <a:ext cx="7786204" cy="1048767"/>
        </a:xfrm>
        <a:prstGeom prst="trapezoid">
          <a:avLst>
            <a:gd name="adj" fmla="val 928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Gobierno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Nacional</a:t>
          </a:r>
          <a:endParaRPr lang="en-GB" sz="2400" kern="1200" dirty="0"/>
        </a:p>
      </dsp:txBody>
      <dsp:txXfrm>
        <a:off x="1362585" y="0"/>
        <a:ext cx="5061032" cy="1048767"/>
      </dsp:txXfrm>
    </dsp:sp>
    <dsp:sp modelId="{E0DA4953-CEEC-4199-A695-0145016BDA32}">
      <dsp:nvSpPr>
        <dsp:cNvPr id="0" name=""/>
        <dsp:cNvSpPr/>
      </dsp:nvSpPr>
      <dsp:spPr>
        <a:xfrm rot="10800000">
          <a:off x="973275" y="1048767"/>
          <a:ext cx="5839653" cy="1048767"/>
        </a:xfrm>
        <a:prstGeom prst="trapezoid">
          <a:avLst>
            <a:gd name="adj" fmla="val 928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Ministerios</a:t>
          </a:r>
          <a:endParaRPr lang="en-GB" sz="2400" kern="1200" dirty="0"/>
        </a:p>
      </dsp:txBody>
      <dsp:txXfrm>
        <a:off x="1995214" y="1048767"/>
        <a:ext cx="3795774" cy="1048767"/>
      </dsp:txXfrm>
    </dsp:sp>
    <dsp:sp modelId="{AF75E6FE-9127-40DA-B7FD-AD7116C7F61B}">
      <dsp:nvSpPr>
        <dsp:cNvPr id="0" name=""/>
        <dsp:cNvSpPr/>
      </dsp:nvSpPr>
      <dsp:spPr>
        <a:xfrm rot="10800000">
          <a:off x="1946551" y="1986732"/>
          <a:ext cx="3893102" cy="1048767"/>
        </a:xfrm>
        <a:prstGeom prst="trapezoid">
          <a:avLst>
            <a:gd name="adj" fmla="val 928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/>
            <a:t>Entidades</a:t>
          </a:r>
          <a:r>
            <a:rPr lang="en-GB" sz="2400" kern="1200" dirty="0" smtClean="0"/>
            <a:t> </a:t>
          </a:r>
          <a:r>
            <a:rPr lang="en-GB" sz="2400" kern="1200" dirty="0" err="1" smtClean="0"/>
            <a:t>Regionales</a:t>
          </a:r>
          <a:endParaRPr lang="en-GB" sz="2400" kern="1200" dirty="0"/>
        </a:p>
      </dsp:txBody>
      <dsp:txXfrm>
        <a:off x="2627843" y="1986732"/>
        <a:ext cx="2530516" cy="1048767"/>
      </dsp:txXfrm>
    </dsp:sp>
    <dsp:sp modelId="{C7DB2F55-F328-495C-9A63-A8D1EB1C3379}">
      <dsp:nvSpPr>
        <dsp:cNvPr id="0" name=""/>
        <dsp:cNvSpPr/>
      </dsp:nvSpPr>
      <dsp:spPr>
        <a:xfrm rot="10800000">
          <a:off x="2905305" y="3003848"/>
          <a:ext cx="1951456" cy="1048767"/>
        </a:xfrm>
        <a:prstGeom prst="trapezoid">
          <a:avLst>
            <a:gd name="adj" fmla="val 928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/>
            <a:t>Entidades</a:t>
          </a:r>
          <a:r>
            <a:rPr lang="en-GB" sz="1800" b="1" kern="1200" dirty="0" smtClean="0"/>
            <a:t> locales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/>
            <a:t>Usuarios</a:t>
          </a:r>
          <a:r>
            <a:rPr lang="en-GB" sz="1800" b="1" kern="1200" dirty="0" smtClean="0"/>
            <a:t> finales</a:t>
          </a:r>
          <a:endParaRPr lang="en-GB" sz="14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2905305" y="3003848"/>
        <a:ext cx="1951456" cy="10487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44E6D-2FED-4141-BE64-55FBF664BBD6}">
      <dsp:nvSpPr>
        <dsp:cNvPr id="0" name=""/>
        <dsp:cNvSpPr/>
      </dsp:nvSpPr>
      <dsp:spPr>
        <a:xfrm>
          <a:off x="3178699" y="0"/>
          <a:ext cx="4937760" cy="21546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/>
            <a:t>Agencia de Naciones Unidas </a:t>
          </a:r>
          <a:r>
            <a:rPr lang="es-PA" sz="1600" kern="1200" dirty="0" smtClean="0"/>
            <a:t>reconocida internacionalmente por su pericia en la </a:t>
          </a:r>
          <a:r>
            <a:rPr lang="es-ES" sz="1600" kern="1200" dirty="0" smtClean="0"/>
            <a:t>gestión de adquisiciones y contratos, así como en el desarrollo de obras civiles e infraestructura física, incluyendo actividades de desarrollo de capacidades institucionales.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3178699" y="0"/>
        <a:ext cx="4937760" cy="2154693"/>
      </dsp:txXfrm>
    </dsp:sp>
    <dsp:sp modelId="{8821F0B2-CF70-495B-B5F8-062D2B2AA410}">
      <dsp:nvSpPr>
        <dsp:cNvPr id="0" name=""/>
        <dsp:cNvSpPr/>
      </dsp:nvSpPr>
      <dsp:spPr>
        <a:xfrm>
          <a:off x="46365" y="0"/>
          <a:ext cx="3291840" cy="2154693"/>
        </a:xfrm>
        <a:prstGeom prst="roundRect">
          <a:avLst/>
        </a:prstGeom>
        <a:solidFill>
          <a:srgbClr val="4891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kern="1200" dirty="0" smtClean="0"/>
            <a:t>UNOPS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5 oficinas regionales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45 </a:t>
          </a:r>
          <a:r>
            <a:rPr lang="es-PA" sz="2000" kern="1200" dirty="0" smtClean="0"/>
            <a:t>centros de operaciones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presencia en 80 países </a:t>
          </a:r>
          <a:endParaRPr lang="en-US" sz="2000" kern="1200" dirty="0"/>
        </a:p>
      </dsp:txBody>
      <dsp:txXfrm>
        <a:off x="46365" y="0"/>
        <a:ext cx="3291840" cy="2154693"/>
      </dsp:txXfrm>
    </dsp:sp>
    <dsp:sp modelId="{BE9B7DB5-2FDA-4953-8609-0E7B3292E833}">
      <dsp:nvSpPr>
        <dsp:cNvPr id="0" name=""/>
        <dsp:cNvSpPr/>
      </dsp:nvSpPr>
      <dsp:spPr>
        <a:xfrm>
          <a:off x="3178699" y="2370715"/>
          <a:ext cx="4937760" cy="21546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/>
            <a:t>Organización Internacional </a:t>
          </a:r>
          <a:r>
            <a:rPr lang="es-PA" sz="1600" kern="1200" dirty="0" smtClean="0"/>
            <a:t>sin fines de lucro líder mundial en la promoción y el desarrollo de los más altos estándares de destreza, habilidad e integridad entre aquellos comprometidos con la administración de las compras y la cadena de abastecimiento. </a:t>
          </a:r>
          <a:endParaRPr lang="en-US" sz="1600" kern="1200" dirty="0"/>
        </a:p>
      </dsp:txBody>
      <dsp:txXfrm>
        <a:off x="3178699" y="2370715"/>
        <a:ext cx="4937760" cy="2154693"/>
      </dsp:txXfrm>
    </dsp:sp>
    <dsp:sp modelId="{9C5F1367-8CB0-444A-97BD-3653A3783895}">
      <dsp:nvSpPr>
        <dsp:cNvPr id="0" name=""/>
        <dsp:cNvSpPr/>
      </dsp:nvSpPr>
      <dsp:spPr>
        <a:xfrm>
          <a:off x="0" y="2370715"/>
          <a:ext cx="3291840" cy="2154693"/>
        </a:xfrm>
        <a:prstGeom prst="roundRect">
          <a:avLst/>
        </a:prstGeom>
        <a:solidFill>
          <a:srgbClr val="4891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kern="1200" dirty="0" smtClean="0"/>
            <a:t>CIPS</a:t>
          </a:r>
          <a:r>
            <a:rPr lang="es-PA" sz="2000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 smtClean="0"/>
            <a:t>65.000 afiliados en </a:t>
          </a:r>
          <a:r>
            <a:rPr lang="es-PA" sz="1800" kern="1200" dirty="0" smtClean="0"/>
            <a:t>60 </a:t>
          </a:r>
          <a:r>
            <a:rPr lang="es-PA" sz="1800" kern="1200" dirty="0" smtClean="0"/>
            <a:t>países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 smtClean="0"/>
            <a:t>alianzas con 150 centros de estudio y 42 universidades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i="1" kern="1200" dirty="0" smtClean="0"/>
            <a:t>Royal </a:t>
          </a:r>
          <a:r>
            <a:rPr lang="es-PA" sz="1800" i="1" kern="1200" dirty="0" err="1" smtClean="0"/>
            <a:t>Charter</a:t>
          </a:r>
          <a:endParaRPr lang="en-US" sz="1800" kern="1200" dirty="0"/>
        </a:p>
      </dsp:txBody>
      <dsp:txXfrm>
        <a:off x="0" y="2370715"/>
        <a:ext cx="3291840" cy="21546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8D79F6-2AAB-45BC-A0E3-E04D2C400903}">
      <dsp:nvSpPr>
        <dsp:cNvPr id="0" name=""/>
        <dsp:cNvSpPr/>
      </dsp:nvSpPr>
      <dsp:spPr>
        <a:xfrm>
          <a:off x="40" y="81059"/>
          <a:ext cx="3845569" cy="966905"/>
        </a:xfrm>
        <a:prstGeom prst="rect">
          <a:avLst/>
        </a:prstGeom>
        <a:solidFill>
          <a:srgbClr val="4891DC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/>
            <a:t>Certificaciones</a:t>
          </a:r>
          <a:endParaRPr lang="en-US" sz="2000" b="1" kern="1200" dirty="0"/>
        </a:p>
      </dsp:txBody>
      <dsp:txXfrm>
        <a:off x="40" y="81059"/>
        <a:ext cx="3845569" cy="966905"/>
      </dsp:txXfrm>
    </dsp:sp>
    <dsp:sp modelId="{9DE8EC45-9E72-49D1-8DBE-512883A186E2}">
      <dsp:nvSpPr>
        <dsp:cNvPr id="0" name=""/>
        <dsp:cNvSpPr/>
      </dsp:nvSpPr>
      <dsp:spPr>
        <a:xfrm>
          <a:off x="40" y="1047964"/>
          <a:ext cx="3845569" cy="339693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/>
            <a:t>Reducir las brechas entre los estándares locales y los internacionales en adquisiciones y cadena de abastecimiento a través de: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/>
            <a:t>Certificaciones Corporativas;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/>
            <a:t>Certificaciones Profesionales; 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/>
            <a:t> Herramientas de implementación de mejores prácticas.</a:t>
          </a:r>
          <a:endParaRPr lang="en-US" sz="2000" kern="1200" dirty="0"/>
        </a:p>
      </dsp:txBody>
      <dsp:txXfrm>
        <a:off x="40" y="1047964"/>
        <a:ext cx="3845569" cy="3396937"/>
      </dsp:txXfrm>
    </dsp:sp>
    <dsp:sp modelId="{387CACE7-D8F6-429F-A039-77F0943A48FA}">
      <dsp:nvSpPr>
        <dsp:cNvPr id="0" name=""/>
        <dsp:cNvSpPr/>
      </dsp:nvSpPr>
      <dsp:spPr>
        <a:xfrm>
          <a:off x="4383989" y="81059"/>
          <a:ext cx="3845569" cy="966905"/>
        </a:xfrm>
        <a:prstGeom prst="rect">
          <a:avLst/>
        </a:prstGeom>
        <a:solidFill>
          <a:srgbClr val="4891DC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/>
            <a:t>Evaluaciones de Oportunidad de ahorros en la cadena de suministro</a:t>
          </a:r>
          <a:endParaRPr lang="en-US" sz="2000" b="1" kern="1200" dirty="0"/>
        </a:p>
      </dsp:txBody>
      <dsp:txXfrm>
        <a:off x="4383989" y="81059"/>
        <a:ext cx="3845569" cy="966905"/>
      </dsp:txXfrm>
    </dsp:sp>
    <dsp:sp modelId="{A08C7049-2100-4BD4-96BB-725D5C144CEC}">
      <dsp:nvSpPr>
        <dsp:cNvPr id="0" name=""/>
        <dsp:cNvSpPr/>
      </dsp:nvSpPr>
      <dsp:spPr>
        <a:xfrm>
          <a:off x="4383989" y="1047964"/>
          <a:ext cx="3845569" cy="339693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/>
            <a:t>Diagnosticar las deficiencias en la cadena de suministro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kern="1200" dirty="0" smtClean="0"/>
            <a:t>Identificar las “fugas” en la cadena de abastecimiento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Ahorrar dinero, combatir la pobreza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Desarrollar destrezas y procesos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Fomentar la credibilidad </a:t>
          </a:r>
          <a:r>
            <a:rPr lang="es-ES" sz="2000" kern="1200" dirty="0" smtClean="0"/>
            <a:t>de las entidades públicas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Mantener el control</a:t>
          </a:r>
        </a:p>
      </dsp:txBody>
      <dsp:txXfrm>
        <a:off x="4383989" y="1047964"/>
        <a:ext cx="3845569" cy="3396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2" tIns="45621" rIns="91242" bIns="45621" numCol="1" anchor="t" anchorCtr="0" compatLnSpc="1">
            <a:prstTxWarp prst="textNoShape">
              <a:avLst/>
            </a:prstTxWarp>
          </a:bodyPr>
          <a:lstStyle>
            <a:lvl1pPr defTabSz="912813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2" tIns="45621" rIns="91242" bIns="45621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3B5D4F30-B561-431F-9C5E-6552C36F1D6A}" type="datetimeFigureOut">
              <a:rPr lang="en-GB"/>
              <a:pPr>
                <a:defRPr/>
              </a:pPr>
              <a:t>18/10/2011</a:t>
            </a:fld>
            <a:endParaRPr lang="en-GB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2" tIns="45621" rIns="91242" bIns="45621" numCol="1" anchor="b" anchorCtr="0" compatLnSpc="1">
            <a:prstTxWarp prst="textNoShape">
              <a:avLst/>
            </a:prstTxWarp>
          </a:bodyPr>
          <a:lstStyle>
            <a:lvl1pPr defTabSz="912813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39263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2" tIns="45621" rIns="91242" bIns="45621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spcBef>
                <a:spcPct val="0"/>
              </a:spcBef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AD5E656-D28A-4F8D-83C6-CA239A3517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2" tIns="45621" rIns="91242" bIns="45621" numCol="1" anchor="t" anchorCtr="0" compatLnSpc="1">
            <a:prstTxWarp prst="textNoShape">
              <a:avLst/>
            </a:prstTxWarp>
          </a:bodyPr>
          <a:lstStyle>
            <a:lvl1pPr defTabSz="912813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2" tIns="45621" rIns="91242" bIns="45621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30F8110B-0104-4BFA-A5E3-641BD229FB91}" type="datetimeFigureOut">
              <a:rPr lang="en-US"/>
              <a:pPr>
                <a:defRPr/>
              </a:pPr>
              <a:t>10/18/2011</a:t>
            </a:fld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736600"/>
            <a:ext cx="49164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72013"/>
            <a:ext cx="5332412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2" tIns="45621" rIns="91242" bIns="45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2" tIns="45621" rIns="91242" bIns="45621" numCol="1" anchor="b" anchorCtr="0" compatLnSpc="1">
            <a:prstTxWarp prst="textNoShape">
              <a:avLst/>
            </a:prstTxWarp>
          </a:bodyPr>
          <a:lstStyle>
            <a:lvl1pPr defTabSz="912813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39263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2" tIns="45621" rIns="91242" bIns="45621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spcBef>
                <a:spcPct val="0"/>
              </a:spcBef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25BD25E-58C5-44BF-AEC6-968A319B27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D4E3A6-1D77-4C9B-9FE2-3BCA466396E2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DD412-9E17-4F3A-BAC8-BB4F351E1666}" type="slidenum">
              <a:rPr lang="es-AR" smtClean="0"/>
              <a:pPr>
                <a:defRPr/>
              </a:pPr>
              <a:t>19</a:t>
            </a:fld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You’ve seen this one before.</a:t>
            </a:r>
            <a:r>
              <a:rPr lang="en-US" baseline="0" dirty="0" smtClean="0"/>
              <a:t>  Many of our clients and partners know us well for support services and project services.  This slide is intended to position our advisory capability along side our traditional service offerings.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E8F87-528A-4269-972F-DDA083D66B2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167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 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68" tIns="45034" rIns="90068" bIns="45034" anchor="b"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1B4EC599-23E5-4A67-89FD-65C10158DB54}" type="slidenum">
              <a:rPr lang="en-US" sz="1200"/>
              <a:pPr algn="r">
                <a:lnSpc>
                  <a:spcPct val="80000"/>
                </a:lnSpc>
                <a:spcBef>
                  <a:spcPct val="20000"/>
                </a:spcBef>
              </a:pPr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68" tIns="45034" rIns="90068" bIns="45034" anchor="b"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E2DF8592-7A16-48A0-B55C-BA4D3DCBD181}" type="slidenum">
              <a:rPr lang="en-US" sz="1200"/>
              <a:pPr algn="r">
                <a:lnSpc>
                  <a:spcPct val="80000"/>
                </a:lnSpc>
                <a:spcBef>
                  <a:spcPct val="20000"/>
                </a:spcBef>
              </a:pPr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68" tIns="45034" rIns="90068" bIns="45034" anchor="b"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F0EFDC88-2547-49CC-8A2B-69AD80ABC5A5}" type="slidenum">
              <a:rPr lang="en-US" sz="1200"/>
              <a:pPr algn="r">
                <a:lnSpc>
                  <a:spcPct val="80000"/>
                </a:lnSpc>
                <a:spcBef>
                  <a:spcPct val="20000"/>
                </a:spcBef>
              </a:pPr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5356A-9D63-4058-A4C8-6C463E537D5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605A6-8D26-4C94-A352-0D402723401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68" tIns="45034" rIns="90068" bIns="45034" anchor="b"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B3E4224D-2710-49B1-A856-2E9DD3AA1EE4}" type="slidenum">
              <a:rPr lang="en-US" sz="1200"/>
              <a:pPr algn="r">
                <a:lnSpc>
                  <a:spcPct val="80000"/>
                </a:lnSpc>
                <a:spcBef>
                  <a:spcPct val="20000"/>
                </a:spcBef>
              </a:pPr>
              <a:t>16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225"/>
            <a:ext cx="2286000" cy="599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225"/>
            <a:ext cx="6705600" cy="599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6B2B17-8097-4090-BA9B-68C19DB08A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16000"/>
            <a:ext cx="4305300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16000"/>
            <a:ext cx="4305300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_logo_on_white_background_279C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2250" y="228600"/>
            <a:ext cx="25590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UNOPS_logo_2009_RGB_emblem_grey8%.eps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00338" y="1592263"/>
            <a:ext cx="64309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3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975" y="2851150"/>
            <a:ext cx="8805863" cy="171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3187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HN" sz="3800" dirty="0">
                <a:solidFill>
                  <a:srgbClr val="4891DC"/>
                </a:solidFill>
                <a:latin typeface="Arial" pitchFamily="34" charset="0"/>
                <a:cs typeface="Arial" pitchFamily="34" charset="0"/>
              </a:rPr>
              <a:t>Las Compras Públicas en el Contexto Internacional: </a:t>
            </a:r>
            <a:r>
              <a:rPr lang="es-HN" sz="3800" i="1" dirty="0">
                <a:solidFill>
                  <a:srgbClr val="4891DC"/>
                </a:solidFill>
                <a:latin typeface="Arial" pitchFamily="34" charset="0"/>
                <a:cs typeface="Arial" pitchFamily="34" charset="0"/>
              </a:rPr>
              <a:t>Gestión Estratégica de Cadena de Suministro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HN" dirty="0"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5292C9"/>
          </a:solidFill>
          <a:ln>
            <a:solidFill>
              <a:srgbClr val="529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4891DC"/>
              </a:solidFill>
            </a:endParaRPr>
          </a:p>
        </p:txBody>
      </p:sp>
      <p:sp>
        <p:nvSpPr>
          <p:cNvPr id="3076" name="Date Placeholder 14"/>
          <p:cNvSpPr txBox="1">
            <a:spLocks/>
          </p:cNvSpPr>
          <p:nvPr/>
        </p:nvSpPr>
        <p:spPr bwMode="auto">
          <a:xfrm>
            <a:off x="5935663" y="6400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www.unops.org</a:t>
            </a: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519113" y="4519613"/>
            <a:ext cx="812165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HN" sz="2400" i="1" dirty="0">
                <a:solidFill>
                  <a:srgbClr val="4891DC"/>
                </a:solidFill>
              </a:rPr>
              <a:t>Fortaleciendo los procedimientos y las capacidades </a:t>
            </a:r>
            <a:r>
              <a:rPr lang="es-HN" sz="2400" i="1" dirty="0" smtClean="0">
                <a:solidFill>
                  <a:srgbClr val="4891DC"/>
                </a:solidFill>
              </a:rPr>
              <a:t>institucionales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HN" sz="2400" i="1" dirty="0">
              <a:solidFill>
                <a:srgbClr val="4891D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HN" sz="1600" i="1" dirty="0" smtClean="0">
                <a:solidFill>
                  <a:srgbClr val="4891DC"/>
                </a:solidFill>
              </a:rPr>
              <a:t>Maria Noel Vaeza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HN" sz="1600" i="1" dirty="0" smtClean="0">
                <a:solidFill>
                  <a:srgbClr val="4891DC"/>
                </a:solidFill>
              </a:rPr>
              <a:t>Directora Regional de UNOPS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HN" sz="1600" i="1" dirty="0" smtClean="0">
                <a:solidFill>
                  <a:srgbClr val="4891DC"/>
                </a:solidFill>
              </a:rPr>
              <a:t>Santo Domingo octubre 2011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HN" sz="2400" i="1" dirty="0">
              <a:solidFill>
                <a:srgbClr val="FF0000"/>
              </a:solidFill>
            </a:endParaRPr>
          </a:p>
        </p:txBody>
      </p:sp>
      <p:pic>
        <p:nvPicPr>
          <p:cNvPr id="3078" name="Picture 10" descr="gmmbann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7263"/>
            <a:ext cx="9144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8"/>
          <p:cNvSpPr>
            <a:spLocks noChangeShapeType="1"/>
          </p:cNvSpPr>
          <p:nvPr/>
        </p:nvSpPr>
        <p:spPr bwMode="auto">
          <a:xfrm>
            <a:off x="2635250" y="344805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4775" y="2217738"/>
            <a:ext cx="8537575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4340" name="Rectangle 38"/>
          <p:cNvSpPr>
            <a:spLocks noChangeArrowheads="1"/>
          </p:cNvSpPr>
          <p:nvPr/>
        </p:nvSpPr>
        <p:spPr bwMode="auto">
          <a:xfrm>
            <a:off x="7938" y="1481138"/>
            <a:ext cx="91027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ES" sz="2000" dirty="0" smtClean="0">
                <a:solidFill>
                  <a:srgbClr val="0070C0"/>
                </a:solidFill>
              </a:rPr>
              <a:t>Nuestro objetivo es cerrar </a:t>
            </a:r>
            <a:r>
              <a:rPr lang="es-ES" sz="2000" dirty="0">
                <a:solidFill>
                  <a:srgbClr val="0070C0"/>
                </a:solidFill>
              </a:rPr>
              <a:t>la brecha entre lo que se podría gastar y lo que se 'fuga‘ del </a:t>
            </a:r>
            <a:r>
              <a:rPr lang="es-ES" sz="2000" dirty="0" smtClean="0">
                <a:solidFill>
                  <a:srgbClr val="0070C0"/>
                </a:solidFill>
              </a:rPr>
              <a:t>gasto </a:t>
            </a:r>
            <a:r>
              <a:rPr lang="es-ES" sz="2000" dirty="0" smtClean="0">
                <a:solidFill>
                  <a:srgbClr val="0070C0"/>
                </a:solidFill>
              </a:rPr>
              <a:t>público.</a:t>
            </a:r>
            <a:endParaRPr lang="es-ES" sz="2000" dirty="0">
              <a:solidFill>
                <a:srgbClr val="0070C0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341" name="Rectangle 38"/>
          <p:cNvSpPr>
            <a:spLocks noChangeArrowheads="1"/>
          </p:cNvSpPr>
          <p:nvPr/>
        </p:nvSpPr>
        <p:spPr bwMode="auto">
          <a:xfrm>
            <a:off x="3175" y="5822950"/>
            <a:ext cx="91027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ES" sz="2000" dirty="0">
                <a:solidFill>
                  <a:srgbClr val="0070C0"/>
                </a:solidFill>
              </a:rPr>
              <a:t>En las etapas a lo largo de la cadena de suministro donde no se aplicaron las mejores prácticas, se estima que las oportunidades de ahorro pueden oscilar entre 5% a 15% del gasto </a:t>
            </a:r>
            <a:r>
              <a:rPr lang="es-ES" sz="2000" dirty="0" smtClean="0">
                <a:solidFill>
                  <a:srgbClr val="0070C0"/>
                </a:solidFill>
              </a:rPr>
              <a:t>público</a:t>
            </a:r>
            <a:r>
              <a:rPr lang="es-ES" sz="2000" dirty="0" smtClean="0">
                <a:solidFill>
                  <a:srgbClr val="008DF6"/>
                </a:solidFill>
              </a:rPr>
              <a:t>.</a:t>
            </a:r>
            <a:endParaRPr lang="es-ES" sz="2000" dirty="0">
              <a:solidFill>
                <a:srgbClr val="008DF6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8DF6"/>
                </a:solidFill>
              </a:rPr>
              <a:t>! </a:t>
            </a:r>
          </a:p>
        </p:txBody>
      </p:sp>
      <p:cxnSp>
        <p:nvCxnSpPr>
          <p:cNvPr id="14342" name="Straight Connector 10"/>
          <p:cNvCxnSpPr>
            <a:cxnSpLocks noChangeShapeType="1"/>
          </p:cNvCxnSpPr>
          <p:nvPr/>
        </p:nvCxnSpPr>
        <p:spPr bwMode="auto">
          <a:xfrm rot="5400000">
            <a:off x="-711993" y="4201319"/>
            <a:ext cx="2851150" cy="33337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3" name="Straight Connector 13"/>
          <p:cNvCxnSpPr>
            <a:cxnSpLocks noChangeShapeType="1"/>
          </p:cNvCxnSpPr>
          <p:nvPr/>
        </p:nvCxnSpPr>
        <p:spPr bwMode="auto">
          <a:xfrm flipV="1">
            <a:off x="704850" y="5629275"/>
            <a:ext cx="5280025" cy="22225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08025" y="2801938"/>
            <a:ext cx="4202113" cy="1458912"/>
          </a:xfrm>
          <a:prstGeom prst="line">
            <a:avLst/>
          </a:prstGeom>
          <a:ln w="476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45" name="Straight Connector 19"/>
          <p:cNvCxnSpPr>
            <a:cxnSpLocks noChangeShapeType="1"/>
          </p:cNvCxnSpPr>
          <p:nvPr/>
        </p:nvCxnSpPr>
        <p:spPr bwMode="auto">
          <a:xfrm flipV="1">
            <a:off x="3168650" y="3259138"/>
            <a:ext cx="1795463" cy="163512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Arc 21"/>
          <p:cNvSpPr/>
          <p:nvPr/>
        </p:nvSpPr>
        <p:spPr bwMode="auto">
          <a:xfrm>
            <a:off x="4768850" y="2857500"/>
            <a:ext cx="315913" cy="620713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4932363" y="3140075"/>
            <a:ext cx="1174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/>
              <a:t>‘G’ </a:t>
            </a:r>
            <a:r>
              <a:rPr lang="en-US" sz="1200">
                <a:solidFill>
                  <a:srgbClr val="FF0000"/>
                </a:solidFill>
              </a:rPr>
              <a:t>brecha</a:t>
            </a:r>
            <a:endParaRPr lang="en-US"/>
          </a:p>
        </p:txBody>
      </p:sp>
      <p:sp>
        <p:nvSpPr>
          <p:cNvPr id="14348" name="TextBox 23"/>
          <p:cNvSpPr txBox="1">
            <a:spLocks noChangeArrowheads="1"/>
          </p:cNvSpPr>
          <p:nvPr/>
        </p:nvSpPr>
        <p:spPr bwMode="auto">
          <a:xfrm>
            <a:off x="4867275" y="25733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/>
              <a:t>‘G’ </a:t>
            </a:r>
            <a:r>
              <a:rPr lang="en-US" sz="1200"/>
              <a:t>normal</a:t>
            </a:r>
            <a:r>
              <a:rPr lang="en-US"/>
              <a:t> </a:t>
            </a:r>
          </a:p>
        </p:txBody>
      </p:sp>
      <p:pic>
        <p:nvPicPr>
          <p:cNvPr id="14349" name="Picture 4" descr="D:\Clipart\Bkgndobj\Bkgndobj\MONEY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2563" y="2840038"/>
            <a:ext cx="2130425" cy="17684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4351" name="Rectangle 8"/>
          <p:cNvSpPr>
            <a:spLocks noChangeArrowheads="1"/>
          </p:cNvSpPr>
          <p:nvPr/>
        </p:nvSpPr>
        <p:spPr bwMode="auto">
          <a:xfrm>
            <a:off x="0" y="890588"/>
            <a:ext cx="9144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</a:pPr>
            <a:r>
              <a:rPr lang="en-US" sz="2400"/>
              <a:t>Oportunidades de ahorro en Países en desarrollo</a:t>
            </a:r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V="1">
            <a:off x="0" y="1392238"/>
            <a:ext cx="5643563" cy="7937"/>
          </a:xfrm>
          <a:prstGeom prst="line">
            <a:avLst/>
          </a:prstGeom>
          <a:noFill/>
          <a:ln w="15875">
            <a:solidFill>
              <a:srgbClr val="5292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0464" y="1792705"/>
          <a:ext cx="8446168" cy="475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Line 17"/>
          <p:cNvSpPr>
            <a:spLocks noChangeShapeType="1"/>
          </p:cNvSpPr>
          <p:nvPr/>
        </p:nvSpPr>
        <p:spPr bwMode="auto">
          <a:xfrm flipV="1">
            <a:off x="228600" y="1139825"/>
            <a:ext cx="5643563" cy="7938"/>
          </a:xfrm>
          <a:prstGeom prst="line">
            <a:avLst/>
          </a:prstGeom>
          <a:noFill/>
          <a:ln w="15875">
            <a:solidFill>
              <a:srgbClr val="5292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252413" y="685800"/>
            <a:ext cx="87471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</a:pPr>
            <a:r>
              <a:rPr lang="en-US" sz="2400" dirty="0" err="1"/>
              <a:t>Oportunidades</a:t>
            </a:r>
            <a:r>
              <a:rPr lang="en-US" sz="2400" dirty="0"/>
              <a:t> de </a:t>
            </a:r>
            <a:r>
              <a:rPr lang="en-US" sz="2400" dirty="0" err="1"/>
              <a:t>ahorro</a:t>
            </a:r>
            <a:r>
              <a:rPr lang="en-US" sz="2400" dirty="0"/>
              <a:t> en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entidades</a:t>
            </a:r>
            <a:r>
              <a:rPr lang="en-US" sz="2400" dirty="0" smtClean="0"/>
              <a:t> </a:t>
            </a:r>
            <a:r>
              <a:rPr lang="en-US" sz="2400" dirty="0" err="1" smtClean="0"/>
              <a:t>publicas</a:t>
            </a:r>
            <a:endParaRPr lang="en-US" sz="2400" dirty="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1204913"/>
            <a:ext cx="86439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lvl="2" defTabSz="26670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Font typeface="Arial" charset="0"/>
              <a:buNone/>
            </a:pPr>
            <a:r>
              <a:rPr lang="en-GB" sz="2400" dirty="0" err="1">
                <a:solidFill>
                  <a:srgbClr val="0070C0"/>
                </a:solidFill>
              </a:rPr>
              <a:t>Cuando</a:t>
            </a:r>
            <a:r>
              <a:rPr lang="en-GB" sz="2400" dirty="0">
                <a:solidFill>
                  <a:srgbClr val="0070C0"/>
                </a:solidFill>
              </a:rPr>
              <a:t> se </a:t>
            </a:r>
            <a:r>
              <a:rPr lang="en-GB" sz="2400" dirty="0" err="1">
                <a:solidFill>
                  <a:srgbClr val="0070C0"/>
                </a:solidFill>
              </a:rPr>
              <a:t>observan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las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fugas</a:t>
            </a:r>
            <a:r>
              <a:rPr lang="en-GB" sz="2400" dirty="0">
                <a:solidFill>
                  <a:srgbClr val="0070C0"/>
                </a:solidFill>
              </a:rPr>
              <a:t> en los </a:t>
            </a:r>
            <a:r>
              <a:rPr lang="en-GB" sz="2400" dirty="0" err="1">
                <a:solidFill>
                  <a:srgbClr val="0070C0"/>
                </a:solidFill>
              </a:rPr>
              <a:t>gobiernos</a:t>
            </a:r>
            <a:r>
              <a:rPr lang="en-GB" sz="2400" dirty="0">
                <a:solidFill>
                  <a:srgbClr val="0070C0"/>
                </a:solidFill>
              </a:rPr>
              <a:t> y el </a:t>
            </a:r>
            <a:r>
              <a:rPr lang="en-GB" sz="2400" dirty="0" err="1">
                <a:solidFill>
                  <a:srgbClr val="0070C0"/>
                </a:solidFill>
              </a:rPr>
              <a:t>gasto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es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fundamental </a:t>
            </a:r>
            <a:r>
              <a:rPr lang="en-GB" sz="2400" dirty="0" err="1">
                <a:solidFill>
                  <a:srgbClr val="0070C0"/>
                </a:solidFill>
              </a:rPr>
              <a:t>observar</a:t>
            </a:r>
            <a:r>
              <a:rPr lang="en-GB" sz="2400" dirty="0">
                <a:solidFill>
                  <a:srgbClr val="0070C0"/>
                </a:solidFill>
              </a:rPr>
              <a:t> a </a:t>
            </a:r>
            <a:r>
              <a:rPr lang="en-GB" sz="2400" dirty="0" err="1">
                <a:solidFill>
                  <a:srgbClr val="0070C0"/>
                </a:solidFill>
              </a:rPr>
              <a:t>cada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una</a:t>
            </a:r>
            <a:r>
              <a:rPr lang="en-GB" sz="2400" dirty="0">
                <a:solidFill>
                  <a:srgbClr val="0070C0"/>
                </a:solidFill>
              </a:rPr>
              <a:t> de </a:t>
            </a:r>
            <a:r>
              <a:rPr lang="en-GB" sz="2400" dirty="0" err="1">
                <a:solidFill>
                  <a:srgbClr val="0070C0"/>
                </a:solidFill>
              </a:rPr>
              <a:t>las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entidades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involucradas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15366" name="Picture 3" descr="C:\Documents and Settings\cyrillep\Local Settings\Temporary Internet Files\Content.IE5\IGTEQ6QP\MC90019924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0038" y="2062163"/>
            <a:ext cx="10001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 descr="C:\Documents and Settings\cyrillep\Local Settings\Temporary Internet Files\Content.IE5\IGTEQ6QP\MC90019924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2713" y="3121025"/>
            <a:ext cx="1000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cyrillep\Local Settings\Temporary Internet Files\Content.IE5\IGTEQ6QP\MC90019924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9488" y="4179888"/>
            <a:ext cx="10001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" descr="C:\Documents and Settings\cyrillep\Local Settings\Temporary Internet Files\Content.IE5\IGTEQ6QP\MC90019924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3550" y="5094288"/>
            <a:ext cx="10001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43430" y="1973944"/>
          <a:ext cx="7786204" cy="419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7" name="Picture 3" descr="C:\Documents and Settings\cyrillep\Local Settings\Temporary Internet Files\Content.IE5\IGTEQ6QP\MC90019924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875" y="2466975"/>
            <a:ext cx="1000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cyrillep\Local Settings\Temporary Internet Files\Content.IE5\IGTEQ6QP\MC90019924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8863" y="3378200"/>
            <a:ext cx="1000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Documents and Settings\cyrillep\Local Settings\Temporary Internet Files\Content.IE5\IGTEQ6QP\MC90019924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4638" y="4276725"/>
            <a:ext cx="1000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C:\Documents and Settings\cyrillep\Local Settings\Temporary Internet Files\Content.IE5\IGTEQ6QP\MC90019924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4063" y="5129213"/>
            <a:ext cx="10001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C:\Documents and Settings\cyrillep\Local Settings\Temporary Internet Files\Content.IE5\70WE5HDA\MC90043721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3750" y="6143625"/>
            <a:ext cx="476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itle 9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131763" y="685800"/>
            <a:ext cx="85312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</a:pPr>
            <a:r>
              <a:rPr lang="en-US" sz="2400" dirty="0" err="1"/>
              <a:t>Oportunidades</a:t>
            </a:r>
            <a:r>
              <a:rPr lang="en-US" sz="2400" dirty="0"/>
              <a:t> de </a:t>
            </a:r>
            <a:r>
              <a:rPr lang="en-US" sz="2400" dirty="0" err="1" smtClean="0"/>
              <a:t>ahorro</a:t>
            </a:r>
            <a:r>
              <a:rPr lang="en-US" sz="2400" dirty="0" smtClean="0"/>
              <a:t> en el sector </a:t>
            </a:r>
            <a:r>
              <a:rPr lang="en-US" sz="2400" dirty="0" err="1" smtClean="0"/>
              <a:t>publico</a:t>
            </a:r>
            <a:endParaRPr lang="en-US" sz="2400" dirty="0"/>
          </a:p>
        </p:txBody>
      </p:sp>
      <p:sp>
        <p:nvSpPr>
          <p:cNvPr id="16394" name="Line 17"/>
          <p:cNvSpPr>
            <a:spLocks noChangeShapeType="1"/>
          </p:cNvSpPr>
          <p:nvPr/>
        </p:nvSpPr>
        <p:spPr bwMode="auto">
          <a:xfrm flipV="1">
            <a:off x="0" y="1128713"/>
            <a:ext cx="5643563" cy="7937"/>
          </a:xfrm>
          <a:prstGeom prst="line">
            <a:avLst/>
          </a:prstGeom>
          <a:noFill/>
          <a:ln w="15875">
            <a:solidFill>
              <a:srgbClr val="5292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0" y="1193800"/>
            <a:ext cx="9796463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lvl="2" defTabSz="26670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</a:pPr>
            <a:r>
              <a:rPr lang="es-ES" sz="2000" dirty="0" smtClean="0">
                <a:solidFill>
                  <a:srgbClr val="0070C0"/>
                </a:solidFill>
              </a:rPr>
              <a:t>Poco</a:t>
            </a:r>
            <a:r>
              <a:rPr lang="es-ES" sz="2000" dirty="0">
                <a:solidFill>
                  <a:srgbClr val="0070C0"/>
                </a:solidFill>
              </a:rPr>
              <a:t> llega a los </a:t>
            </a:r>
            <a:r>
              <a:rPr lang="es-ES" sz="2000" dirty="0" smtClean="0">
                <a:solidFill>
                  <a:srgbClr val="0070C0"/>
                </a:solidFill>
              </a:rPr>
              <a:t>beneficiarios finales si la cadena de Suministro tiene ineficiencias por ello mejorar practicas para  mejorar  resultados</a:t>
            </a:r>
            <a:r>
              <a:rPr lang="es-ES" sz="1600" dirty="0" smtClean="0">
                <a:solidFill>
                  <a:srgbClr val="008DF6"/>
                </a:solidFill>
              </a:rPr>
              <a:t>.</a:t>
            </a:r>
          </a:p>
          <a:p>
            <a:pPr marL="88900" lvl="2" defTabSz="26670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Font typeface="Arial" charset="0"/>
              <a:buNone/>
            </a:pPr>
            <a:endParaRPr lang="en-GB" sz="2000" dirty="0">
              <a:solidFill>
                <a:srgbClr val="008DF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-144463" y="2333626"/>
            <a:ext cx="9026526" cy="27028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12800" lvl="3" indent="-279400" defTabSz="266700"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GB" sz="2000" dirty="0" err="1" smtClean="0">
                <a:cs typeface="Arial" charset="0"/>
              </a:rPr>
              <a:t>Fase</a:t>
            </a:r>
            <a:r>
              <a:rPr lang="en-GB" sz="2000" dirty="0" smtClean="0">
                <a:cs typeface="Arial" charset="0"/>
              </a:rPr>
              <a:t> I: </a:t>
            </a:r>
            <a:r>
              <a:rPr lang="es-PA" sz="2000" u="sng" dirty="0" smtClean="0"/>
              <a:t>Evaluación de Oportunidades</a:t>
            </a:r>
            <a:r>
              <a:rPr lang="es-PA" sz="2000" dirty="0" smtClean="0"/>
              <a:t>. Identificación de las fugas a lo largo de la cadena y </a:t>
            </a:r>
            <a:r>
              <a:rPr lang="es-PA" sz="2000" dirty="0" smtClean="0"/>
              <a:t>análisis </a:t>
            </a:r>
            <a:r>
              <a:rPr lang="es-PA" sz="2000" dirty="0" smtClean="0"/>
              <a:t>del gasto recurrente</a:t>
            </a:r>
            <a:endParaRPr lang="es-ES" sz="2000" dirty="0" smtClean="0"/>
          </a:p>
          <a:p>
            <a:pPr marL="812800" lvl="3" indent="-279400" defTabSz="26670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GB" sz="2000" dirty="0" err="1" smtClean="0">
                <a:cs typeface="Arial" charset="0"/>
              </a:rPr>
              <a:t>Fase</a:t>
            </a:r>
            <a:r>
              <a:rPr lang="en-GB" sz="2000" dirty="0" smtClean="0">
                <a:cs typeface="Arial" charset="0"/>
              </a:rPr>
              <a:t> II</a:t>
            </a:r>
            <a:r>
              <a:rPr lang="en-GB" sz="2000" dirty="0" smtClean="0">
                <a:solidFill>
                  <a:srgbClr val="FF0000"/>
                </a:solidFill>
                <a:cs typeface="Arial" charset="0"/>
              </a:rPr>
              <a:t>: </a:t>
            </a:r>
            <a:r>
              <a:rPr lang="en-GB" sz="2000" dirty="0" err="1" smtClean="0">
                <a:cs typeface="Arial" charset="0"/>
              </a:rPr>
              <a:t>Asistir</a:t>
            </a:r>
            <a:r>
              <a:rPr lang="en-GB" sz="2000" dirty="0" smtClean="0">
                <a:cs typeface="Arial" charset="0"/>
              </a:rPr>
              <a:t> a </a:t>
            </a:r>
            <a:r>
              <a:rPr lang="en-GB" sz="2000" dirty="0" err="1" smtClean="0">
                <a:cs typeface="Arial" charset="0"/>
              </a:rPr>
              <a:t>las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entidades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nacionales</a:t>
            </a:r>
            <a:r>
              <a:rPr lang="en-GB" sz="2000" dirty="0" smtClean="0">
                <a:cs typeface="Arial" charset="0"/>
              </a:rPr>
              <a:t>  en </a:t>
            </a:r>
            <a:r>
              <a:rPr lang="en-GB" sz="2000" dirty="0" smtClean="0">
                <a:cs typeface="Arial" charset="0"/>
              </a:rPr>
              <a:t>la </a:t>
            </a:r>
            <a:r>
              <a:rPr lang="en-GB" sz="2000" dirty="0" err="1" smtClean="0">
                <a:cs typeface="Arial" charset="0"/>
              </a:rPr>
              <a:t>planificación</a:t>
            </a:r>
            <a:r>
              <a:rPr lang="en-GB" sz="2000" dirty="0" smtClean="0">
                <a:cs typeface="Arial" charset="0"/>
              </a:rPr>
              <a:t> y la </a:t>
            </a:r>
            <a:r>
              <a:rPr lang="en-GB" sz="2000" dirty="0" err="1" smtClean="0">
                <a:cs typeface="Arial" charset="0"/>
              </a:rPr>
              <a:t>implementación</a:t>
            </a:r>
            <a:r>
              <a:rPr lang="en-GB" sz="2000" dirty="0" smtClean="0">
                <a:cs typeface="Arial" charset="0"/>
              </a:rPr>
              <a:t> de </a:t>
            </a:r>
            <a:r>
              <a:rPr lang="en-GB" sz="2000" dirty="0" err="1" smtClean="0">
                <a:cs typeface="Arial" charset="0"/>
              </a:rPr>
              <a:t>las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oportunidades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identificadas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durante</a:t>
            </a:r>
            <a:r>
              <a:rPr lang="en-GB" sz="2000" dirty="0" smtClean="0">
                <a:cs typeface="Arial" charset="0"/>
              </a:rPr>
              <a:t> la </a:t>
            </a:r>
            <a:r>
              <a:rPr lang="en-GB" sz="2000" dirty="0" err="1" smtClean="0">
                <a:cs typeface="Arial" charset="0"/>
              </a:rPr>
              <a:t>Fase</a:t>
            </a:r>
            <a:r>
              <a:rPr lang="en-GB" sz="2000" dirty="0" smtClean="0">
                <a:cs typeface="Arial" charset="0"/>
              </a:rPr>
              <a:t> I</a:t>
            </a:r>
          </a:p>
          <a:p>
            <a:pPr marL="812800" lvl="3" indent="-279400" defTabSz="266700"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s-ES" sz="2000" dirty="0" smtClean="0"/>
              <a:t>Fase III: </a:t>
            </a:r>
            <a:r>
              <a:rPr lang="es-ES" sz="2000" u="sng" dirty="0" smtClean="0"/>
              <a:t>Medición del Desempeño</a:t>
            </a:r>
            <a:r>
              <a:rPr lang="es-ES" sz="2000" dirty="0" smtClean="0"/>
              <a:t> (cuadros de mando de seguimiento del gasto)</a:t>
            </a:r>
            <a:endParaRPr lang="en-GB" sz="2000" dirty="0" smtClean="0">
              <a:cs typeface="Arial" charset="0"/>
            </a:endParaRPr>
          </a:p>
        </p:txBody>
      </p:sp>
      <p:sp>
        <p:nvSpPr>
          <p:cNvPr id="17411" name="Line 17"/>
          <p:cNvSpPr>
            <a:spLocks noChangeShapeType="1"/>
          </p:cNvSpPr>
          <p:nvPr/>
        </p:nvSpPr>
        <p:spPr bwMode="auto">
          <a:xfrm flipV="1">
            <a:off x="0" y="1404938"/>
            <a:ext cx="5643563" cy="7937"/>
          </a:xfrm>
          <a:prstGeom prst="line">
            <a:avLst/>
          </a:prstGeom>
          <a:noFill/>
          <a:ln w="15875">
            <a:solidFill>
              <a:srgbClr val="5292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1514475"/>
            <a:ext cx="864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lvl="2" defTabSz="26670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Font typeface="Arial" charset="0"/>
              <a:buNone/>
            </a:pPr>
            <a:r>
              <a:rPr lang="en-GB" sz="2000" dirty="0" err="1" smtClean="0"/>
              <a:t>Tres</a:t>
            </a:r>
            <a:r>
              <a:rPr lang="en-GB" sz="2000" dirty="0" smtClean="0"/>
              <a:t> </a:t>
            </a:r>
            <a:r>
              <a:rPr lang="en-GB" sz="2000" dirty="0" err="1" smtClean="0"/>
              <a:t>temas</a:t>
            </a:r>
            <a:r>
              <a:rPr lang="en-GB" sz="2000" dirty="0" smtClean="0"/>
              <a:t> </a:t>
            </a:r>
            <a:r>
              <a:rPr lang="en-GB" sz="2000" dirty="0" err="1"/>
              <a:t>principales</a:t>
            </a:r>
            <a:r>
              <a:rPr lang="en-GB" sz="2000" dirty="0"/>
              <a:t> en los </a:t>
            </a:r>
            <a:r>
              <a:rPr lang="en-GB" sz="2000" dirty="0" err="1"/>
              <a:t>componentes</a:t>
            </a:r>
            <a:r>
              <a:rPr lang="en-GB" sz="2000" dirty="0"/>
              <a:t> de </a:t>
            </a:r>
            <a:r>
              <a:rPr lang="en-GB" sz="2000" dirty="0" err="1"/>
              <a:t>desarrollo</a:t>
            </a:r>
            <a:r>
              <a:rPr lang="en-GB" sz="2000" dirty="0"/>
              <a:t> de </a:t>
            </a:r>
            <a:r>
              <a:rPr lang="en-GB" sz="2000" dirty="0" err="1"/>
              <a:t>capacidad</a:t>
            </a:r>
            <a:r>
              <a:rPr lang="en-GB" sz="2000" dirty="0"/>
              <a:t> </a:t>
            </a:r>
            <a:r>
              <a:rPr lang="en-GB" sz="2000" dirty="0" err="1" smtClean="0"/>
              <a:t>nacional</a:t>
            </a:r>
            <a:r>
              <a:rPr lang="en-GB" sz="2000" dirty="0" smtClean="0"/>
              <a:t>:</a:t>
            </a:r>
            <a:endParaRPr lang="en-GB" sz="2000" dirty="0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860425"/>
            <a:ext cx="684674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</a:pPr>
            <a:r>
              <a:rPr lang="en-US" sz="2400" dirty="0" err="1"/>
              <a:t>Oportunidades</a:t>
            </a:r>
            <a:r>
              <a:rPr lang="en-US" sz="2400" dirty="0"/>
              <a:t> de </a:t>
            </a:r>
            <a:r>
              <a:rPr lang="en-US" sz="2400" dirty="0" err="1"/>
              <a:t>ahorro</a:t>
            </a:r>
            <a:r>
              <a:rPr lang="en-US" sz="2400" dirty="0"/>
              <a:t> en </a:t>
            </a:r>
            <a:r>
              <a:rPr lang="en-US" sz="2400" dirty="0" smtClean="0"/>
              <a:t>el sector </a:t>
            </a:r>
            <a:r>
              <a:rPr lang="en-US" sz="2400" dirty="0" err="1" smtClean="0"/>
              <a:t>publico</a:t>
            </a:r>
            <a:endParaRPr lang="en-US" sz="2400" dirty="0"/>
          </a:p>
        </p:txBody>
      </p:sp>
      <p:sp>
        <p:nvSpPr>
          <p:cNvPr id="17414" name="Rectangle 38"/>
          <p:cNvSpPr>
            <a:spLocks noChangeArrowheads="1"/>
          </p:cNvSpPr>
          <p:nvPr/>
        </p:nvSpPr>
        <p:spPr bwMode="auto">
          <a:xfrm>
            <a:off x="0" y="5294313"/>
            <a:ext cx="91027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ES" sz="2000" dirty="0"/>
              <a:t>UNOPS </a:t>
            </a:r>
            <a:r>
              <a:rPr lang="es-ES" sz="2000" dirty="0" smtClean="0"/>
              <a:t>desarrolla una</a:t>
            </a:r>
            <a:r>
              <a:rPr lang="es-ES" sz="2000" dirty="0"/>
              <a:t> "hoja de ruta” </a:t>
            </a:r>
            <a:r>
              <a:rPr lang="es-ES" sz="2000" dirty="0" smtClean="0"/>
              <a:t>hacia </a:t>
            </a:r>
            <a:r>
              <a:rPr lang="es-ES" sz="2000" dirty="0"/>
              <a:t>la creación de valor en Adquisiciones y cadena de Suministros generando oportunidades de  ahorrar dinero y asegurar </a:t>
            </a:r>
            <a:r>
              <a:rPr lang="es-ES" sz="2000" dirty="0" smtClean="0"/>
              <a:t>presupuesto </a:t>
            </a:r>
            <a:r>
              <a:rPr lang="es-ES" sz="2000" dirty="0" smtClean="0"/>
              <a:t>adicional</a:t>
            </a:r>
            <a:r>
              <a:rPr lang="es-ES" sz="2000" dirty="0" smtClean="0"/>
              <a:t> </a:t>
            </a:r>
            <a:r>
              <a:rPr lang="es-ES" sz="2000" dirty="0" smtClean="0"/>
              <a:t>para atender a mas beneficiarios.</a:t>
            </a:r>
            <a:endParaRPr lang="en-US" sz="2000" dirty="0">
              <a:solidFill>
                <a:srgbClr val="008DF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755650" y="690463"/>
            <a:ext cx="7772400" cy="722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s-ES" sz="2500" b="1" dirty="0" smtClean="0">
                <a:solidFill>
                  <a:srgbClr val="6F6F6F"/>
                </a:solidFill>
                <a:ea typeface="+mj-ea"/>
                <a:cs typeface="Arial" charset="0"/>
              </a:rPr>
              <a:t>Fortalecimiento de capacidades estatales en adquisiciones</a:t>
            </a:r>
          </a:p>
        </p:txBody>
      </p:sp>
      <p:graphicFrame>
        <p:nvGraphicFramePr>
          <p:cNvPr id="2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6686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755650" y="762471"/>
            <a:ext cx="7772400" cy="72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s-MX" sz="2500" b="1" dirty="0" smtClean="0">
                <a:solidFill>
                  <a:srgbClr val="6F6F6F"/>
                </a:solidFill>
                <a:ea typeface="+mj-ea"/>
                <a:cs typeface="Arial" charset="0"/>
              </a:rPr>
              <a:t>Desarrollo de capacidades: Alianza UNOPS &amp; CIPS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467544" y="155679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7"/>
          <p:cNvSpPr>
            <a:spLocks noChangeShapeType="1"/>
          </p:cNvSpPr>
          <p:nvPr/>
        </p:nvSpPr>
        <p:spPr bwMode="auto">
          <a:xfrm>
            <a:off x="0" y="1222375"/>
            <a:ext cx="7623175" cy="0"/>
          </a:xfrm>
          <a:prstGeom prst="line">
            <a:avLst/>
          </a:prstGeom>
          <a:noFill/>
          <a:ln w="15875">
            <a:solidFill>
              <a:srgbClr val="5292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Line 8"/>
          <p:cNvSpPr>
            <a:spLocks noChangeShapeType="1"/>
          </p:cNvSpPr>
          <p:nvPr/>
        </p:nvSpPr>
        <p:spPr bwMode="auto">
          <a:xfrm>
            <a:off x="2743200" y="3127375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1898650"/>
            <a:ext cx="9144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b="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dirty="0" err="1"/>
              <a:t>Calificaciones</a:t>
            </a:r>
            <a:r>
              <a:rPr lang="en-GB" dirty="0"/>
              <a:t> </a:t>
            </a:r>
            <a:r>
              <a:rPr lang="en-GB" dirty="0" err="1"/>
              <a:t>Profesionales</a:t>
            </a:r>
            <a:endParaRPr lang="en-GB" dirty="0"/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1400" b="0" dirty="0"/>
              <a:t>‘</a:t>
            </a:r>
            <a:r>
              <a:rPr lang="en-GB" sz="1600" b="0" dirty="0" err="1"/>
              <a:t>Examenes</a:t>
            </a:r>
            <a:r>
              <a:rPr lang="en-GB" sz="1600" b="0" dirty="0"/>
              <a:t> de </a:t>
            </a:r>
            <a:r>
              <a:rPr lang="en-GB" sz="1600" b="0" dirty="0" err="1" smtClean="0"/>
              <a:t>nivel</a:t>
            </a:r>
            <a:r>
              <a:rPr lang="en-GB" sz="1600" b="0" dirty="0" smtClean="0"/>
              <a:t> </a:t>
            </a:r>
            <a:r>
              <a:rPr lang="en-GB" sz="1600" b="0" dirty="0" err="1"/>
              <a:t>conducentes</a:t>
            </a:r>
            <a:r>
              <a:rPr lang="en-GB" sz="1600" b="0" dirty="0"/>
              <a:t> al </a:t>
            </a:r>
            <a:r>
              <a:rPr lang="en-GB" sz="1600" b="0" dirty="0" err="1"/>
              <a:t>titulo</a:t>
            </a:r>
            <a:r>
              <a:rPr lang="en-GB" sz="1600" b="0" dirty="0"/>
              <a:t> MCIPS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1600" b="0" dirty="0"/>
              <a:t>MCIPS </a:t>
            </a:r>
            <a:r>
              <a:rPr lang="en-GB" sz="1600" b="0" dirty="0" err="1"/>
              <a:t>puede</a:t>
            </a:r>
            <a:r>
              <a:rPr lang="en-GB" sz="1600" b="0" dirty="0"/>
              <a:t> ser </a:t>
            </a:r>
            <a:r>
              <a:rPr lang="en-GB" sz="1600" b="0" dirty="0" err="1"/>
              <a:t>utilizado</a:t>
            </a:r>
            <a:r>
              <a:rPr lang="en-GB" sz="1600" b="0" dirty="0"/>
              <a:t> </a:t>
            </a:r>
            <a:r>
              <a:rPr lang="en-GB" sz="1600" b="0" dirty="0" err="1"/>
              <a:t>para</a:t>
            </a:r>
            <a:r>
              <a:rPr lang="en-GB" sz="1600" b="0" dirty="0"/>
              <a:t> </a:t>
            </a:r>
            <a:r>
              <a:rPr lang="en-GB" sz="1600" b="0" dirty="0" err="1"/>
              <a:t>educacion</a:t>
            </a:r>
            <a:r>
              <a:rPr lang="en-GB" sz="1600" b="0" dirty="0"/>
              <a:t> posterior </a:t>
            </a:r>
            <a:r>
              <a:rPr lang="en-GB" sz="1600" b="0" dirty="0" err="1"/>
              <a:t>como</a:t>
            </a:r>
            <a:r>
              <a:rPr lang="en-GB" sz="1600" b="0" dirty="0"/>
              <a:t> </a:t>
            </a:r>
            <a:r>
              <a:rPr lang="en-GB" sz="1600" b="0" dirty="0" err="1"/>
              <a:t>créditos</a:t>
            </a:r>
            <a:r>
              <a:rPr lang="en-GB" sz="1600" b="0" dirty="0"/>
              <a:t> </a:t>
            </a:r>
            <a:r>
              <a:rPr lang="en-GB" sz="1600" b="0" dirty="0" err="1"/>
              <a:t>para</a:t>
            </a:r>
            <a:r>
              <a:rPr lang="en-GB" sz="1600" b="0" dirty="0"/>
              <a:t> </a:t>
            </a:r>
            <a:r>
              <a:rPr lang="en-GB" sz="1600" b="0" dirty="0" err="1"/>
              <a:t>títulos</a:t>
            </a:r>
            <a:r>
              <a:rPr lang="en-GB" sz="1600" b="0" dirty="0"/>
              <a:t> de </a:t>
            </a:r>
            <a:r>
              <a:rPr lang="en-GB" sz="1600" b="0" dirty="0" err="1"/>
              <a:t>Maestría</a:t>
            </a:r>
            <a:r>
              <a:rPr lang="en-GB" sz="1600" b="0" dirty="0"/>
              <a:t> en </a:t>
            </a:r>
            <a:r>
              <a:rPr lang="en-GB" sz="1600" b="0" dirty="0" err="1"/>
              <a:t>Adquisiciones</a:t>
            </a:r>
            <a:r>
              <a:rPr lang="en-GB" sz="1600" b="0" dirty="0"/>
              <a:t> y </a:t>
            </a:r>
            <a:r>
              <a:rPr lang="en-GB" sz="1600" b="0" dirty="0" err="1"/>
              <a:t>Abastecimiento</a:t>
            </a:r>
            <a:endParaRPr lang="en-GB" sz="1600" b="0" dirty="0"/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1600" b="0" dirty="0"/>
              <a:t>UNOPS se ha </a:t>
            </a:r>
            <a:r>
              <a:rPr lang="en-GB" sz="1600" b="0" dirty="0" err="1"/>
              <a:t>embarcado</a:t>
            </a:r>
            <a:r>
              <a:rPr lang="en-GB" sz="1600" b="0" dirty="0"/>
              <a:t> en un plan </a:t>
            </a:r>
            <a:r>
              <a:rPr lang="en-GB" sz="1600" b="0" dirty="0" err="1"/>
              <a:t>ambicioso</a:t>
            </a:r>
            <a:r>
              <a:rPr lang="en-GB" sz="1600" b="0" dirty="0"/>
              <a:t> </a:t>
            </a:r>
            <a:r>
              <a:rPr lang="en-GB" sz="1600" b="0" dirty="0" err="1"/>
              <a:t>para</a:t>
            </a:r>
            <a:r>
              <a:rPr lang="en-GB" sz="1600" b="0" dirty="0"/>
              <a:t> </a:t>
            </a:r>
            <a:r>
              <a:rPr lang="en-GB" sz="1600" b="0" dirty="0" err="1"/>
              <a:t>asegurar</a:t>
            </a:r>
            <a:r>
              <a:rPr lang="en-GB" sz="1600" b="0" dirty="0"/>
              <a:t> </a:t>
            </a:r>
            <a:r>
              <a:rPr lang="en-GB" sz="1600" b="0" dirty="0" err="1"/>
              <a:t>mas</a:t>
            </a:r>
            <a:r>
              <a:rPr lang="en-GB" sz="1600" b="0" dirty="0"/>
              <a:t> de 50 </a:t>
            </a:r>
            <a:r>
              <a:rPr lang="en-GB" sz="1600" b="0" dirty="0" err="1"/>
              <a:t>empleados</a:t>
            </a:r>
            <a:r>
              <a:rPr lang="en-GB" sz="1600" b="0" dirty="0"/>
              <a:t> con </a:t>
            </a:r>
            <a:r>
              <a:rPr lang="en-GB" sz="1600" b="0" dirty="0" err="1"/>
              <a:t>cualificacion</a:t>
            </a:r>
            <a:r>
              <a:rPr lang="en-GB" sz="1600" b="0" dirty="0"/>
              <a:t> MCIPS </a:t>
            </a:r>
            <a:r>
              <a:rPr lang="en-GB" sz="1600" b="0" dirty="0" err="1"/>
              <a:t>dentro</a:t>
            </a:r>
            <a:r>
              <a:rPr lang="en-GB" sz="1600" b="0" dirty="0"/>
              <a:t> de los </a:t>
            </a:r>
            <a:r>
              <a:rPr lang="en-GB" sz="1600" b="0" dirty="0" err="1"/>
              <a:t>próximos</a:t>
            </a:r>
            <a:r>
              <a:rPr lang="en-GB" sz="1600" b="0" dirty="0"/>
              <a:t> 2 </a:t>
            </a:r>
            <a:r>
              <a:rPr lang="en-GB" sz="1600" b="0" dirty="0" err="1"/>
              <a:t>años</a:t>
            </a:r>
            <a:r>
              <a:rPr lang="en-GB" sz="1600" b="0" dirty="0"/>
              <a:t>. 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</a:pPr>
            <a:endParaRPr lang="en-GB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 err="1"/>
              <a:t>Certificación</a:t>
            </a:r>
            <a:r>
              <a:rPr lang="en-US" dirty="0"/>
              <a:t> 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600" b="0" dirty="0"/>
              <a:t>Similar a la ISO 9001 </a:t>
            </a:r>
            <a:r>
              <a:rPr lang="en-US" sz="1600" b="0" dirty="0" err="1"/>
              <a:t>pero</a:t>
            </a:r>
            <a:r>
              <a:rPr lang="en-US" sz="1600" b="0" dirty="0"/>
              <a:t> </a:t>
            </a:r>
            <a:r>
              <a:rPr lang="en-US" sz="1600" b="0" dirty="0" err="1"/>
              <a:t>más</a:t>
            </a:r>
            <a:r>
              <a:rPr lang="en-US" sz="1600" b="0" dirty="0"/>
              <a:t> </a:t>
            </a:r>
            <a:r>
              <a:rPr lang="en-US" sz="1600" b="0" dirty="0" err="1" smtClean="0"/>
              <a:t>intenso</a:t>
            </a:r>
            <a:r>
              <a:rPr lang="en-US" sz="1600" b="0" dirty="0" smtClean="0"/>
              <a:t> </a:t>
            </a:r>
            <a:r>
              <a:rPr lang="en-US" sz="1600" b="0" dirty="0" smtClean="0"/>
              <a:t>en la </a:t>
            </a:r>
            <a:r>
              <a:rPr lang="en-US" sz="1600" b="0" dirty="0" err="1" smtClean="0"/>
              <a:t>cadena</a:t>
            </a:r>
            <a:r>
              <a:rPr lang="en-US" sz="1600" b="0" dirty="0" smtClean="0"/>
              <a:t> de </a:t>
            </a:r>
            <a:r>
              <a:rPr lang="en-US" sz="1600" b="0" dirty="0" err="1" smtClean="0"/>
              <a:t>sumistro</a:t>
            </a:r>
            <a:r>
              <a:rPr lang="en-US" sz="1600" b="0" dirty="0" smtClean="0"/>
              <a:t> y </a:t>
            </a:r>
            <a:r>
              <a:rPr lang="en-US" sz="1600" b="0" dirty="0" err="1" smtClean="0"/>
              <a:t>las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compras</a:t>
            </a:r>
            <a:r>
              <a:rPr lang="en-US" sz="1600" b="0" dirty="0" smtClean="0"/>
              <a:t> </a:t>
            </a:r>
            <a:endParaRPr lang="en-US" sz="1600" b="0" dirty="0"/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600" b="0" dirty="0"/>
              <a:t>‘</a:t>
            </a:r>
            <a:r>
              <a:rPr lang="en-US" sz="1600" b="0" dirty="0" err="1" smtClean="0"/>
              <a:t>Certifica</a:t>
            </a:r>
            <a:r>
              <a:rPr lang="en-US" sz="1600" b="0" dirty="0" smtClean="0"/>
              <a:t> </a:t>
            </a:r>
            <a:r>
              <a:rPr lang="en-US" sz="1600" b="0" dirty="0"/>
              <a:t>los </a:t>
            </a:r>
            <a:r>
              <a:rPr lang="en-US" sz="1600" b="0" dirty="0" err="1"/>
              <a:t>procesos</a:t>
            </a:r>
            <a:r>
              <a:rPr lang="en-US" sz="1600" b="0" dirty="0"/>
              <a:t> y </a:t>
            </a:r>
            <a:r>
              <a:rPr lang="en-US" sz="1600" b="0" dirty="0" err="1"/>
              <a:t>procedimientos</a:t>
            </a:r>
            <a:r>
              <a:rPr lang="en-US" sz="1600" b="0" dirty="0"/>
              <a:t> de </a:t>
            </a:r>
            <a:r>
              <a:rPr lang="en-US" sz="1600" b="0" dirty="0" err="1"/>
              <a:t>una</a:t>
            </a:r>
            <a:r>
              <a:rPr lang="en-US" sz="1600" b="0" dirty="0"/>
              <a:t> </a:t>
            </a:r>
            <a:r>
              <a:rPr lang="en-US" sz="1600" b="0" dirty="0" err="1" smtClean="0"/>
              <a:t>entidad</a:t>
            </a:r>
            <a:r>
              <a:rPr lang="en-US" sz="1600" b="0" dirty="0" smtClean="0"/>
              <a:t> </a:t>
            </a:r>
            <a:r>
              <a:rPr lang="en-US" sz="1600" b="0" dirty="0" err="1"/>
              <a:t>que</a:t>
            </a:r>
            <a:r>
              <a:rPr lang="en-US" sz="1600" b="0" dirty="0"/>
              <a:t> </a:t>
            </a:r>
            <a:r>
              <a:rPr lang="en-US" sz="1600" b="0" dirty="0" err="1"/>
              <a:t>cumplen</a:t>
            </a:r>
            <a:r>
              <a:rPr lang="en-US" sz="1600" b="0" dirty="0"/>
              <a:t> con </a:t>
            </a:r>
            <a:r>
              <a:rPr lang="en-US" sz="1600" b="0" dirty="0" err="1"/>
              <a:t>Adquisiciones</a:t>
            </a:r>
            <a:r>
              <a:rPr lang="en-US" sz="1600" b="0" dirty="0"/>
              <a:t> y </a:t>
            </a:r>
            <a:r>
              <a:rPr lang="en-US" sz="1600" b="0" dirty="0" err="1"/>
              <a:t>Abastecimiento</a:t>
            </a:r>
            <a:r>
              <a:rPr lang="en-US" sz="1600" b="0" dirty="0"/>
              <a:t> de </a:t>
            </a:r>
            <a:r>
              <a:rPr lang="en-US" sz="1600" b="0" dirty="0" err="1"/>
              <a:t>nivel</a:t>
            </a:r>
            <a:r>
              <a:rPr lang="en-US" sz="1600" b="0" dirty="0"/>
              <a:t> </a:t>
            </a:r>
            <a:r>
              <a:rPr lang="en-US" sz="1600" b="0" dirty="0" err="1"/>
              <a:t>mundial</a:t>
            </a:r>
            <a:r>
              <a:rPr lang="en-US" sz="1600" b="0" dirty="0"/>
              <a:t>, </a:t>
            </a:r>
            <a:r>
              <a:rPr lang="en-US" sz="1600" b="0" dirty="0" err="1"/>
              <a:t>siendo</a:t>
            </a:r>
            <a:r>
              <a:rPr lang="en-US" sz="1600" b="0" dirty="0"/>
              <a:t> </a:t>
            </a:r>
            <a:r>
              <a:rPr lang="en-US" sz="1600" b="0" dirty="0" err="1"/>
              <a:t>esto</a:t>
            </a:r>
            <a:r>
              <a:rPr lang="en-US" sz="1600" b="0" dirty="0"/>
              <a:t> mucho </a:t>
            </a:r>
            <a:r>
              <a:rPr lang="en-US" sz="1600" b="0" dirty="0" err="1"/>
              <a:t>más</a:t>
            </a:r>
            <a:r>
              <a:rPr lang="en-US" sz="1600" b="0" dirty="0"/>
              <a:t> </a:t>
            </a:r>
            <a:r>
              <a:rPr lang="en-US" sz="1600" b="0" dirty="0" err="1"/>
              <a:t>amplio</a:t>
            </a:r>
            <a:r>
              <a:rPr lang="en-US" sz="1600" b="0" dirty="0"/>
              <a:t> </a:t>
            </a:r>
            <a:r>
              <a:rPr lang="en-US" sz="1600" b="0" dirty="0" err="1"/>
              <a:t>que</a:t>
            </a:r>
            <a:r>
              <a:rPr lang="en-US" sz="1600" b="0" dirty="0"/>
              <a:t> en ISO 9001 (+/- 400 </a:t>
            </a:r>
            <a:r>
              <a:rPr lang="en-US" sz="1600" b="0" dirty="0" err="1"/>
              <a:t>métricas</a:t>
            </a:r>
            <a:r>
              <a:rPr lang="en-US" sz="1600" b="0" dirty="0"/>
              <a:t> </a:t>
            </a:r>
            <a:r>
              <a:rPr lang="en-US" sz="1600" b="0" dirty="0" err="1"/>
              <a:t>mientras</a:t>
            </a:r>
            <a:r>
              <a:rPr lang="en-US" sz="1600" b="0" dirty="0"/>
              <a:t> </a:t>
            </a:r>
            <a:r>
              <a:rPr lang="en-US" sz="1600" b="0" dirty="0" err="1"/>
              <a:t>que</a:t>
            </a:r>
            <a:r>
              <a:rPr lang="en-US" sz="1600" b="0" dirty="0"/>
              <a:t> ISO 9001 </a:t>
            </a:r>
            <a:r>
              <a:rPr lang="en-US" sz="1600" b="0" dirty="0" err="1"/>
              <a:t>tiene</a:t>
            </a:r>
            <a:r>
              <a:rPr lang="en-US" sz="1600" b="0" dirty="0"/>
              <a:t> </a:t>
            </a:r>
            <a:r>
              <a:rPr lang="en-US" sz="1600" b="0" dirty="0" err="1"/>
              <a:t>alrededor</a:t>
            </a:r>
            <a:r>
              <a:rPr lang="en-US" sz="1600" b="0" dirty="0"/>
              <a:t> 20+)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</a:pPr>
            <a:endParaRPr lang="en-US" sz="1600" b="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 err="1"/>
              <a:t>Acreditación</a:t>
            </a:r>
            <a:endParaRPr lang="en-US" dirty="0"/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600" b="0" dirty="0" err="1"/>
              <a:t>Trabaja</a:t>
            </a:r>
            <a:r>
              <a:rPr lang="en-US" sz="1600" b="0" dirty="0"/>
              <a:t> con </a:t>
            </a:r>
            <a:r>
              <a:rPr lang="en-US" sz="1600" b="0" dirty="0" err="1"/>
              <a:t>Universidades</a:t>
            </a:r>
            <a:r>
              <a:rPr lang="en-US" sz="1600" b="0" dirty="0"/>
              <a:t> e </a:t>
            </a:r>
            <a:r>
              <a:rPr lang="en-US" sz="1600" b="0" dirty="0" err="1"/>
              <a:t>Institutos</a:t>
            </a:r>
            <a:r>
              <a:rPr lang="en-US" sz="1600" b="0" dirty="0"/>
              <a:t> </a:t>
            </a:r>
            <a:r>
              <a:rPr lang="en-US" sz="1600" b="0" dirty="0" err="1"/>
              <a:t>Técnicos</a:t>
            </a:r>
            <a:r>
              <a:rPr lang="en-US" sz="1600" b="0" dirty="0"/>
              <a:t> </a:t>
            </a:r>
            <a:r>
              <a:rPr lang="en-US" sz="1600" b="0" dirty="0" err="1"/>
              <a:t>para</a:t>
            </a:r>
            <a:r>
              <a:rPr lang="en-US" sz="1600" b="0" dirty="0"/>
              <a:t> </a:t>
            </a:r>
            <a:r>
              <a:rPr lang="en-US" sz="1600" b="0" dirty="0" err="1"/>
              <a:t>lograr</a:t>
            </a:r>
            <a:r>
              <a:rPr lang="en-US" sz="1600" b="0" dirty="0"/>
              <a:t> el </a:t>
            </a:r>
            <a:r>
              <a:rPr lang="en-US" sz="1600" b="0" dirty="0" err="1"/>
              <a:t>reconocimiento</a:t>
            </a:r>
            <a:r>
              <a:rPr lang="en-US" sz="1600" b="0" dirty="0"/>
              <a:t> de MCIPS y los </a:t>
            </a:r>
            <a:r>
              <a:rPr lang="en-US" sz="1600" b="0" dirty="0" err="1"/>
              <a:t>exámenes</a:t>
            </a:r>
            <a:r>
              <a:rPr lang="en-US" sz="1600" b="0" dirty="0"/>
              <a:t> de </a:t>
            </a:r>
            <a:r>
              <a:rPr lang="en-US" sz="1600" b="0" dirty="0" err="1"/>
              <a:t>nivel</a:t>
            </a:r>
            <a:r>
              <a:rPr lang="en-US" sz="1600" b="0" dirty="0"/>
              <a:t>, </a:t>
            </a:r>
            <a:r>
              <a:rPr lang="en-US" sz="1600" b="0" dirty="0" err="1"/>
              <a:t>como</a:t>
            </a:r>
            <a:r>
              <a:rPr lang="en-US" sz="1600" b="0" dirty="0"/>
              <a:t> </a:t>
            </a:r>
            <a:r>
              <a:rPr lang="en-US" sz="1600" b="0" dirty="0" err="1" smtClean="0"/>
              <a:t>creditos</a:t>
            </a:r>
            <a:endParaRPr lang="en-US" sz="1600" b="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dirty="0"/>
          </a:p>
        </p:txBody>
      </p:sp>
      <p:sp>
        <p:nvSpPr>
          <p:cNvPr id="20485" name="Rectangle 38"/>
          <p:cNvSpPr>
            <a:spLocks noChangeArrowheads="1"/>
          </p:cNvSpPr>
          <p:nvPr/>
        </p:nvSpPr>
        <p:spPr bwMode="auto">
          <a:xfrm>
            <a:off x="41275" y="1422399"/>
            <a:ext cx="91027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ES" sz="2000" dirty="0">
                <a:solidFill>
                  <a:srgbClr val="0070C0"/>
                </a:solidFill>
              </a:rPr>
              <a:t>CIPS ofrece </a:t>
            </a:r>
            <a:r>
              <a:rPr lang="es-ES" sz="2000" dirty="0" smtClean="0">
                <a:solidFill>
                  <a:srgbClr val="0070C0"/>
                </a:solidFill>
              </a:rPr>
              <a:t>calificaciones </a:t>
            </a:r>
            <a:r>
              <a:rPr lang="es-ES" sz="2000" dirty="0">
                <a:solidFill>
                  <a:srgbClr val="0070C0"/>
                </a:solidFill>
              </a:rPr>
              <a:t>profesionales, Certificación, Acreditación y  formación en Adquisiciones y Cadena de </a:t>
            </a:r>
            <a:r>
              <a:rPr lang="es-ES" sz="2000" dirty="0" smtClean="0">
                <a:solidFill>
                  <a:srgbClr val="0070C0"/>
                </a:solidFill>
              </a:rPr>
              <a:t>Suministro</a:t>
            </a:r>
            <a:endParaRPr lang="es-ES" sz="2000" dirty="0">
              <a:solidFill>
                <a:srgbClr val="0070C0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8DF6"/>
              </a:solidFill>
            </a:endParaRPr>
          </a:p>
        </p:txBody>
      </p:sp>
      <p:pic>
        <p:nvPicPr>
          <p:cNvPr id="20486" name="Picture 2" descr="The Chartered Institute of Purchasing &amp; Suppl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375" y="131763"/>
            <a:ext cx="9223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68275" y="815975"/>
            <a:ext cx="883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140000"/>
            </a:pPr>
            <a:r>
              <a:rPr lang="en-US" sz="2200"/>
              <a:t>Asociación de UNOPS/CIPS para el Desarrollo de Capacidades 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40000"/>
            </a:pPr>
            <a:endParaRPr lang="en-GB"/>
          </a:p>
        </p:txBody>
      </p:sp>
      <p:sp>
        <p:nvSpPr>
          <p:cNvPr id="20488" name="Rectangle 38"/>
          <p:cNvSpPr>
            <a:spLocks noChangeArrowheads="1"/>
          </p:cNvSpPr>
          <p:nvPr/>
        </p:nvSpPr>
        <p:spPr bwMode="auto">
          <a:xfrm>
            <a:off x="0" y="6066971"/>
            <a:ext cx="9102725" cy="10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2000" dirty="0" err="1" smtClean="0">
                <a:solidFill>
                  <a:srgbClr val="0070C0"/>
                </a:solidFill>
              </a:rPr>
              <a:t>Adicionalmente</a:t>
            </a:r>
            <a:r>
              <a:rPr lang="en-US" sz="2000" dirty="0" smtClean="0">
                <a:solidFill>
                  <a:srgbClr val="0070C0"/>
                </a:solidFill>
              </a:rPr>
              <a:t>, UNOPS </a:t>
            </a:r>
            <a:r>
              <a:rPr lang="en-US" sz="2000" dirty="0" err="1">
                <a:solidFill>
                  <a:srgbClr val="0070C0"/>
                </a:solidFill>
              </a:rPr>
              <a:t>cuenta</a:t>
            </a:r>
            <a:r>
              <a:rPr lang="en-US" sz="2000" dirty="0">
                <a:solidFill>
                  <a:srgbClr val="0070C0"/>
                </a:solidFill>
              </a:rPr>
              <a:t> con </a:t>
            </a:r>
            <a:r>
              <a:rPr lang="en-US" sz="2000" dirty="0" err="1" smtClean="0">
                <a:solidFill>
                  <a:srgbClr val="0070C0"/>
                </a:solidFill>
              </a:rPr>
              <a:t>una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extensa</a:t>
            </a:r>
            <a:r>
              <a:rPr lang="en-US" sz="2000" dirty="0" smtClean="0">
                <a:solidFill>
                  <a:srgbClr val="0070C0"/>
                </a:solidFill>
              </a:rPr>
              <a:t>  </a:t>
            </a:r>
            <a:r>
              <a:rPr lang="en-US" sz="2000" dirty="0" err="1">
                <a:solidFill>
                  <a:srgbClr val="0070C0"/>
                </a:solidFill>
              </a:rPr>
              <a:t>acumulación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conocimiento</a:t>
            </a:r>
            <a:r>
              <a:rPr lang="en-US" sz="2000" dirty="0">
                <a:solidFill>
                  <a:srgbClr val="0070C0"/>
                </a:solidFill>
              </a:rPr>
              <a:t> y </a:t>
            </a:r>
            <a:r>
              <a:rPr lang="en-US" sz="2000" dirty="0" err="1" smtClean="0">
                <a:solidFill>
                  <a:srgbClr val="0070C0"/>
                </a:solidFill>
              </a:rPr>
              <a:t>experiencia</a:t>
            </a:r>
            <a:r>
              <a:rPr lang="en-US" sz="2000" dirty="0" smtClean="0">
                <a:solidFill>
                  <a:srgbClr val="0070C0"/>
                </a:solidFill>
              </a:rPr>
              <a:t> en la </a:t>
            </a:r>
            <a:r>
              <a:rPr lang="en-US" sz="2000" dirty="0" err="1" smtClean="0">
                <a:solidFill>
                  <a:srgbClr val="0070C0"/>
                </a:solidFill>
              </a:rPr>
              <a:t>practica</a:t>
            </a:r>
            <a:r>
              <a:rPr lang="en-US" sz="2000" dirty="0" smtClean="0">
                <a:solidFill>
                  <a:srgbClr val="0070C0"/>
                </a:solidFill>
              </a:rPr>
              <a:t> de procurement a </a:t>
            </a:r>
            <a:r>
              <a:rPr lang="en-US" sz="2000" dirty="0" err="1" smtClean="0">
                <a:solidFill>
                  <a:srgbClr val="0070C0"/>
                </a:solidFill>
              </a:rPr>
              <a:t>nivel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mundial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98425" y="890588"/>
            <a:ext cx="71516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PA" sz="2400" dirty="0" smtClean="0"/>
              <a:t>Desarrollo de capacidades nacionales</a:t>
            </a:r>
            <a:endParaRPr lang="en-GB" sz="2400" dirty="0"/>
          </a:p>
        </p:txBody>
      </p:sp>
      <p:sp>
        <p:nvSpPr>
          <p:cNvPr id="22531" name="Line 17"/>
          <p:cNvSpPr>
            <a:spLocks noChangeShapeType="1"/>
          </p:cNvSpPr>
          <p:nvPr/>
        </p:nvSpPr>
        <p:spPr bwMode="auto">
          <a:xfrm flipV="1">
            <a:off x="0" y="1319213"/>
            <a:ext cx="6967538" cy="15875"/>
          </a:xfrm>
          <a:prstGeom prst="line">
            <a:avLst/>
          </a:prstGeom>
          <a:noFill/>
          <a:ln w="15875">
            <a:solidFill>
              <a:srgbClr val="5292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2" name="Picture 2" descr="The Chartered Institute of Purchasing &amp; Suppl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825" y="88900"/>
            <a:ext cx="965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74625" y="1557338"/>
            <a:ext cx="3319463" cy="1295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CIPS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b="0" dirty="0">
                <a:solidFill>
                  <a:schemeClr val="tx1"/>
                </a:solidFill>
              </a:rPr>
              <a:t>MEJORAR LA PROFESION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5263" y="4412343"/>
            <a:ext cx="3319462" cy="1443945"/>
          </a:xfrm>
          <a:prstGeom prst="rect">
            <a:avLst/>
          </a:prstGeom>
          <a:gradFill>
            <a:gsLst>
              <a:gs pos="0">
                <a:srgbClr val="4891DC"/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UNOPS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1400" b="0" dirty="0"/>
              <a:t>FOMENTO DE LA CAPACIDAD / </a:t>
            </a:r>
            <a:r>
              <a:rPr lang="es-ES" sz="1400" b="0" dirty="0" smtClean="0"/>
              <a:t>HABILIDAD PARA EJERCER LA PRACTICA DE PROCUREMENT </a:t>
            </a:r>
            <a:r>
              <a:rPr lang="es-ES" sz="1400" b="0" dirty="0"/>
              <a:t/>
            </a:r>
            <a:br>
              <a:rPr lang="es-ES" sz="1400" b="0" dirty="0"/>
            </a:br>
            <a:r>
              <a:rPr lang="es-ES" sz="1400" b="0" dirty="0"/>
              <a:t>EN LOS </a:t>
            </a:r>
            <a:r>
              <a:rPr lang="es-ES" sz="1400" b="0" dirty="0" smtClean="0"/>
              <a:t>PAÍSES DE LA REGION</a:t>
            </a:r>
            <a:endParaRPr lang="es-ES" sz="1400" b="0" dirty="0"/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6400" y="3081338"/>
            <a:ext cx="2700338" cy="285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0850" indent="-450850" algn="ctr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r>
              <a:rPr lang="en-US" sz="1200" dirty="0"/>
              <a:t>  CREDIBILIDAD PROFESIONAL</a:t>
            </a:r>
          </a:p>
          <a:p>
            <a:pPr marL="450850" indent="-450850" algn="ctr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endParaRPr lang="en-US" sz="800" dirty="0"/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endParaRPr lang="en-US" dirty="0"/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16613" y="1409700"/>
            <a:ext cx="2503487" cy="392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0850" indent="-450850" algn="ctr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r>
              <a:rPr lang="en-US" sz="1200" u="sng" dirty="0">
                <a:solidFill>
                  <a:srgbClr val="000000"/>
                </a:solidFill>
                <a:cs typeface="Arial" charset="0"/>
              </a:rPr>
              <a:t>DESARROLLAR CAPACIDADES </a:t>
            </a: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891213" y="2844800"/>
            <a:ext cx="3252787" cy="2460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0850" indent="-450850" algn="ctr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r>
              <a:rPr lang="en-US" sz="1200" u="sng" dirty="0">
                <a:solidFill>
                  <a:srgbClr val="000000"/>
                </a:solidFill>
                <a:cs typeface="Arial" charset="0"/>
              </a:rPr>
              <a:t>REPRESENTAR A LA PROFESION</a:t>
            </a: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473700" y="3722688"/>
            <a:ext cx="3670300" cy="384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r>
              <a:rPr lang="en-US" sz="1200" u="sng" dirty="0">
                <a:solidFill>
                  <a:srgbClr val="000000"/>
                </a:solidFill>
                <a:cs typeface="Arial" charset="0"/>
              </a:rPr>
              <a:t>CAPACIDADES EN GESTION DE PROYECTOS </a:t>
            </a: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88063" y="2149475"/>
            <a:ext cx="3055937" cy="15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r>
              <a:rPr lang="en-US" sz="1200" u="sng" dirty="0">
                <a:solidFill>
                  <a:srgbClr val="000000"/>
                </a:solidFill>
                <a:cs typeface="Arial" charset="0"/>
              </a:rPr>
              <a:t>HERRAMIENTAS  &amp; TECNICAS</a:t>
            </a: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834063" y="4086225"/>
            <a:ext cx="2830512" cy="223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r>
              <a:rPr lang="en-US" sz="1200" u="sng" dirty="0">
                <a:solidFill>
                  <a:srgbClr val="000000"/>
                </a:solidFill>
                <a:cs typeface="Arial" charset="0"/>
              </a:rPr>
              <a:t>PROCESOS &amp; HERRAMIENTAS</a:t>
            </a: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00750" y="5319713"/>
            <a:ext cx="1614488" cy="250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r>
              <a:rPr lang="en-US" sz="1200" u="sng" dirty="0">
                <a:solidFill>
                  <a:srgbClr val="000000"/>
                </a:solidFill>
                <a:cs typeface="Arial" charset="0"/>
              </a:rPr>
              <a:t>GOBIERNO</a:t>
            </a: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46688" y="4521200"/>
            <a:ext cx="2635250" cy="282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0850" indent="-450850" algn="ctr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r>
              <a:rPr lang="en-US" sz="1200" u="sng" dirty="0">
                <a:solidFill>
                  <a:srgbClr val="000000"/>
                </a:solidFill>
                <a:cs typeface="Arial" charset="0"/>
              </a:rPr>
              <a:t>INFLUENCIA</a:t>
            </a:r>
            <a:endParaRPr lang="en-US" sz="1000" dirty="0">
              <a:solidFill>
                <a:srgbClr val="000000"/>
              </a:solidFill>
              <a:cs typeface="Arial" charset="0"/>
            </a:endParaRP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100763" y="5738813"/>
            <a:ext cx="2549525" cy="2555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r>
              <a:rPr lang="en-US" sz="1400" u="sng" dirty="0">
                <a:solidFill>
                  <a:srgbClr val="000000"/>
                </a:solidFill>
                <a:cs typeface="Arial" charset="0"/>
              </a:rPr>
              <a:t>HUELLA GEOGRAFICA</a:t>
            </a: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988050" y="6394450"/>
            <a:ext cx="2635250" cy="282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r>
              <a:rPr lang="en-US" sz="1200" u="sng" dirty="0">
                <a:solidFill>
                  <a:srgbClr val="000000"/>
                </a:solidFill>
                <a:cs typeface="Arial" charset="0"/>
              </a:rPr>
              <a:t>PODER DE CONVOCATORIA</a:t>
            </a: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45" name="Text Box 8"/>
          <p:cNvSpPr txBox="1">
            <a:spLocks noChangeArrowheads="1"/>
          </p:cNvSpPr>
          <p:nvPr/>
        </p:nvSpPr>
        <p:spPr bwMode="auto">
          <a:xfrm>
            <a:off x="5967413" y="1652588"/>
            <a:ext cx="31765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53975" indent="-53975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GB" sz="1200"/>
              <a:t>A los estandares de CIPS (sistemas y personas)</a:t>
            </a:r>
            <a:endParaRPr lang="en-GB" sz="1600"/>
          </a:p>
        </p:txBody>
      </p:sp>
      <p:sp>
        <p:nvSpPr>
          <p:cNvPr id="22546" name="Text Box 8"/>
          <p:cNvSpPr txBox="1">
            <a:spLocks noChangeArrowheads="1"/>
          </p:cNvSpPr>
          <p:nvPr/>
        </p:nvSpPr>
        <p:spPr bwMode="auto">
          <a:xfrm>
            <a:off x="6075363" y="2363788"/>
            <a:ext cx="31448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53975" indent="-53975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1050" dirty="0"/>
              <a:t> </a:t>
            </a:r>
            <a:r>
              <a:rPr lang="en-GB" sz="1200" dirty="0"/>
              <a:t>Para </a:t>
            </a:r>
            <a:r>
              <a:rPr lang="en-GB" sz="1200" dirty="0" err="1"/>
              <a:t>obtener</a:t>
            </a:r>
            <a:r>
              <a:rPr lang="en-GB" sz="1200" dirty="0"/>
              <a:t> </a:t>
            </a:r>
            <a:r>
              <a:rPr lang="en-GB" sz="1200" dirty="0" err="1"/>
              <a:t>resultados</a:t>
            </a:r>
            <a:r>
              <a:rPr lang="en-GB" sz="1200" dirty="0"/>
              <a:t> </a:t>
            </a:r>
            <a:r>
              <a:rPr lang="en-GB" sz="1200" dirty="0" err="1"/>
              <a:t>optimos</a:t>
            </a:r>
            <a:r>
              <a:rPr lang="en-GB" sz="1200" dirty="0"/>
              <a:t> </a:t>
            </a:r>
            <a:r>
              <a:rPr lang="en-GB" sz="1200" dirty="0" err="1"/>
              <a:t>incluyendo</a:t>
            </a:r>
            <a:r>
              <a:rPr lang="en-GB" sz="1200" dirty="0"/>
              <a:t> </a:t>
            </a:r>
            <a:r>
              <a:rPr lang="en-GB" sz="1200" dirty="0" err="1"/>
              <a:t>diagnosticos</a:t>
            </a:r>
            <a:r>
              <a:rPr lang="en-GB" sz="1200" dirty="0"/>
              <a:t> </a:t>
            </a:r>
            <a:r>
              <a:rPr lang="en-GB" sz="1200" dirty="0" err="1"/>
              <a:t>acertados</a:t>
            </a:r>
            <a:endParaRPr lang="en-GB" sz="1200" dirty="0"/>
          </a:p>
        </p:txBody>
      </p:sp>
      <p:cxnSp>
        <p:nvCxnSpPr>
          <p:cNvPr id="22547" name="Straight Arrow Connector 22"/>
          <p:cNvCxnSpPr>
            <a:cxnSpLocks noChangeShapeType="1"/>
            <a:stCxn id="6" idx="3"/>
          </p:cNvCxnSpPr>
          <p:nvPr/>
        </p:nvCxnSpPr>
        <p:spPr bwMode="auto">
          <a:xfrm flipV="1">
            <a:off x="3494088" y="1587500"/>
            <a:ext cx="2436812" cy="617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48" name="Straight Arrow Connector 27"/>
          <p:cNvCxnSpPr>
            <a:cxnSpLocks noChangeShapeType="1"/>
            <a:stCxn id="6" idx="3"/>
          </p:cNvCxnSpPr>
          <p:nvPr/>
        </p:nvCxnSpPr>
        <p:spPr bwMode="auto">
          <a:xfrm>
            <a:off x="3494088" y="2205038"/>
            <a:ext cx="2400300" cy="100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49" name="Straight Arrow Connector 31"/>
          <p:cNvCxnSpPr>
            <a:cxnSpLocks noChangeShapeType="1"/>
            <a:stCxn id="6" idx="3"/>
          </p:cNvCxnSpPr>
          <p:nvPr/>
        </p:nvCxnSpPr>
        <p:spPr bwMode="auto">
          <a:xfrm>
            <a:off x="3494088" y="2205038"/>
            <a:ext cx="2449512" cy="755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0" y="3559175"/>
            <a:ext cx="9144000" cy="555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551" name="Straight Arrow Connector 37"/>
          <p:cNvCxnSpPr>
            <a:cxnSpLocks noChangeShapeType="1"/>
            <a:stCxn id="7" idx="3"/>
            <a:endCxn id="13" idx="1"/>
          </p:cNvCxnSpPr>
          <p:nvPr/>
        </p:nvCxnSpPr>
        <p:spPr bwMode="auto">
          <a:xfrm flipV="1">
            <a:off x="3514725" y="3914776"/>
            <a:ext cx="1958975" cy="12195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52" name="Straight Arrow Connector 39"/>
          <p:cNvCxnSpPr>
            <a:cxnSpLocks noChangeShapeType="1"/>
          </p:cNvCxnSpPr>
          <p:nvPr/>
        </p:nvCxnSpPr>
        <p:spPr bwMode="auto">
          <a:xfrm flipV="1">
            <a:off x="3494088" y="4789488"/>
            <a:ext cx="2486025" cy="425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53" name="Straight Arrow Connector 41"/>
          <p:cNvCxnSpPr>
            <a:cxnSpLocks noChangeShapeType="1"/>
          </p:cNvCxnSpPr>
          <p:nvPr/>
        </p:nvCxnSpPr>
        <p:spPr bwMode="auto">
          <a:xfrm flipV="1">
            <a:off x="3500438" y="4252913"/>
            <a:ext cx="2349500" cy="955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54" name="Straight Arrow Connector 51"/>
          <p:cNvCxnSpPr>
            <a:cxnSpLocks noChangeShapeType="1"/>
          </p:cNvCxnSpPr>
          <p:nvPr/>
        </p:nvCxnSpPr>
        <p:spPr bwMode="auto">
          <a:xfrm>
            <a:off x="3527425" y="5203825"/>
            <a:ext cx="2466975" cy="166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55" name="Straight Arrow Connector 54"/>
          <p:cNvCxnSpPr>
            <a:cxnSpLocks noChangeShapeType="1"/>
            <a:stCxn id="7" idx="3"/>
          </p:cNvCxnSpPr>
          <p:nvPr/>
        </p:nvCxnSpPr>
        <p:spPr bwMode="auto">
          <a:xfrm>
            <a:off x="3514725" y="5134316"/>
            <a:ext cx="2514600" cy="72197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56" name="Straight Arrow Connector 59"/>
          <p:cNvCxnSpPr>
            <a:cxnSpLocks noChangeShapeType="1"/>
            <a:stCxn id="7" idx="3"/>
            <a:endCxn id="19" idx="1"/>
          </p:cNvCxnSpPr>
          <p:nvPr/>
        </p:nvCxnSpPr>
        <p:spPr bwMode="auto">
          <a:xfrm>
            <a:off x="3514725" y="5134316"/>
            <a:ext cx="2473325" cy="140142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557" name="Text Box 8"/>
          <p:cNvSpPr txBox="1">
            <a:spLocks noChangeArrowheads="1"/>
          </p:cNvSpPr>
          <p:nvPr/>
        </p:nvSpPr>
        <p:spPr bwMode="auto">
          <a:xfrm>
            <a:off x="5981700" y="4775200"/>
            <a:ext cx="31623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53975" indent="-53975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1200" dirty="0" err="1"/>
              <a:t>Ganancia</a:t>
            </a:r>
            <a:r>
              <a:rPr lang="en-GB" sz="1200" dirty="0"/>
              <a:t> en </a:t>
            </a:r>
            <a:r>
              <a:rPr lang="en-GB" sz="1200" dirty="0" err="1"/>
              <a:t>eficiencia</a:t>
            </a:r>
            <a:r>
              <a:rPr lang="en-GB" sz="1200" dirty="0"/>
              <a:t> y </a:t>
            </a:r>
            <a:r>
              <a:rPr lang="en-GB" sz="1200" dirty="0" err="1"/>
              <a:t>capacidades</a:t>
            </a:r>
            <a:r>
              <a:rPr lang="en-GB" sz="1200" dirty="0"/>
              <a:t> (</a:t>
            </a:r>
            <a:r>
              <a:rPr lang="en-GB" sz="1200" dirty="0" err="1"/>
              <a:t>Departamentos</a:t>
            </a:r>
            <a:r>
              <a:rPr lang="en-GB" sz="1200" dirty="0"/>
              <a:t> del </a:t>
            </a:r>
            <a:r>
              <a:rPr lang="en-GB" sz="1200" dirty="0" err="1"/>
              <a:t>gobierno</a:t>
            </a:r>
            <a:r>
              <a:rPr lang="en-GB" sz="1200" dirty="0"/>
              <a:t> </a:t>
            </a:r>
            <a:r>
              <a:rPr lang="en-GB" sz="1200" dirty="0" err="1"/>
              <a:t>vinculados</a:t>
            </a:r>
            <a:r>
              <a:rPr lang="en-GB" sz="1200" dirty="0"/>
              <a:t> a </a:t>
            </a:r>
            <a:r>
              <a:rPr lang="en-GB" sz="1200" dirty="0" err="1"/>
              <a:t>lgasto</a:t>
            </a:r>
            <a:r>
              <a:rPr lang="en-GB" sz="1200" dirty="0"/>
              <a:t> del PIB</a:t>
            </a:r>
            <a:r>
              <a:rPr lang="en-GB" sz="1050" dirty="0"/>
              <a:t>)</a:t>
            </a:r>
          </a:p>
        </p:txBody>
      </p:sp>
      <p:sp>
        <p:nvSpPr>
          <p:cNvPr id="22558" name="Text Box 8"/>
          <p:cNvSpPr txBox="1">
            <a:spLocks noChangeArrowheads="1"/>
          </p:cNvSpPr>
          <p:nvPr/>
        </p:nvSpPr>
        <p:spPr bwMode="auto">
          <a:xfrm>
            <a:off x="5707063" y="6618288"/>
            <a:ext cx="32480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53975" indent="-53975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GB" sz="1200"/>
              <a:t> Gobierno, Negocios, Academicos, etc</a:t>
            </a:r>
          </a:p>
        </p:txBody>
      </p:sp>
      <p:sp>
        <p:nvSpPr>
          <p:cNvPr id="22559" name="Text Box 8"/>
          <p:cNvSpPr txBox="1">
            <a:spLocks noChangeArrowheads="1"/>
          </p:cNvSpPr>
          <p:nvPr/>
        </p:nvSpPr>
        <p:spPr bwMode="auto">
          <a:xfrm>
            <a:off x="6000750" y="5518150"/>
            <a:ext cx="291623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53975" indent="-53975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GB" sz="1200"/>
              <a:t>Credibilidad y relaciones</a:t>
            </a:r>
          </a:p>
        </p:txBody>
      </p:sp>
      <p:sp>
        <p:nvSpPr>
          <p:cNvPr id="22560" name="Text Box 8"/>
          <p:cNvSpPr txBox="1">
            <a:spLocks noChangeArrowheads="1"/>
          </p:cNvSpPr>
          <p:nvPr/>
        </p:nvSpPr>
        <p:spPr bwMode="auto">
          <a:xfrm>
            <a:off x="6038850" y="6021388"/>
            <a:ext cx="29162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53975" indent="-53975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GB" sz="1100"/>
              <a:t>Como principio, CIPS es implementado en las oficinas de la ONU</a:t>
            </a:r>
          </a:p>
        </p:txBody>
      </p:sp>
      <p:sp>
        <p:nvSpPr>
          <p:cNvPr id="22561" name="Text Box 8"/>
          <p:cNvSpPr txBox="1">
            <a:spLocks noChangeArrowheads="1"/>
          </p:cNvSpPr>
          <p:nvPr/>
        </p:nvSpPr>
        <p:spPr bwMode="auto">
          <a:xfrm>
            <a:off x="5969000" y="4300538"/>
            <a:ext cx="29162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53975" indent="-53975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GB" sz="1000"/>
              <a:t> </a:t>
            </a:r>
            <a:r>
              <a:rPr lang="en-GB" sz="1100"/>
              <a:t>P&amp;SC Toolkits</a:t>
            </a:r>
          </a:p>
        </p:txBody>
      </p:sp>
      <p:sp>
        <p:nvSpPr>
          <p:cNvPr id="22562" name="Oval 44"/>
          <p:cNvSpPr>
            <a:spLocks noChangeArrowheads="1"/>
          </p:cNvSpPr>
          <p:nvPr/>
        </p:nvSpPr>
        <p:spPr bwMode="auto">
          <a:xfrm>
            <a:off x="304800" y="1490663"/>
            <a:ext cx="3105150" cy="5367337"/>
          </a:xfrm>
          <a:prstGeom prst="ellips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7815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AR" sz="2200" kern="0" dirty="0">
                <a:latin typeface="+mn-lt"/>
                <a:cs typeface="+mn-cs"/>
              </a:rPr>
              <a:t>UNOPS </a:t>
            </a:r>
            <a:r>
              <a:rPr lang="es-AR" sz="2200" b="0" kern="0" dirty="0" smtClean="0">
                <a:latin typeface="+mn-lt"/>
                <a:cs typeface="+mn-cs"/>
              </a:rPr>
              <a:t>promueve : </a:t>
            </a:r>
            <a:endParaRPr lang="es-AR" sz="2200" b="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" sz="2200" kern="0" dirty="0">
                <a:latin typeface="+mn-lt"/>
                <a:cs typeface="+mn-cs"/>
              </a:rPr>
              <a:t>Compra verde:</a:t>
            </a:r>
            <a:r>
              <a:rPr lang="es-ES" sz="2200" b="0" kern="0" dirty="0">
                <a:latin typeface="+mn-lt"/>
                <a:cs typeface="+mn-cs"/>
              </a:rPr>
              <a:t>   considerando </a:t>
            </a:r>
            <a:r>
              <a:rPr lang="es-ES" sz="2200" b="0" i="1" kern="0" dirty="0">
                <a:latin typeface="+mn-lt"/>
                <a:cs typeface="+mn-cs"/>
              </a:rPr>
              <a:t>el completo ciclo de vida de los servicios y productos adquiridos</a:t>
            </a:r>
            <a:endParaRPr lang="es-AR" sz="2200" b="0" i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" sz="2200" kern="0" dirty="0">
                <a:latin typeface="+mn-lt"/>
                <a:cs typeface="+mn-cs"/>
              </a:rPr>
              <a:t>Compra ética</a:t>
            </a:r>
            <a:r>
              <a:rPr lang="es-ES" sz="2200" b="0" kern="0" dirty="0">
                <a:latin typeface="+mn-lt"/>
                <a:cs typeface="+mn-cs"/>
              </a:rPr>
              <a:t>: productores y comercializadores deben de cumplir con normas y estándares internacionales relativos a los derechos de trabajadores, salarios mínimos, trabajo digno, igual oportunidades entre géneros, etc. </a:t>
            </a:r>
            <a:endParaRPr lang="es-AR" sz="2200" b="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" sz="2200" kern="0" dirty="0">
                <a:latin typeface="+mn-lt"/>
                <a:cs typeface="+mn-cs"/>
              </a:rPr>
              <a:t>Compra social</a:t>
            </a:r>
            <a:r>
              <a:rPr lang="es-ES" sz="2200" b="0" kern="0" dirty="0">
                <a:latin typeface="+mn-lt"/>
                <a:cs typeface="+mn-cs"/>
              </a:rPr>
              <a:t>: inclusión de criterios orientados a promover condiciones sociales, como p. ej. el fomento del empleo y los ingresos, especialmente entre grupos sociales marginados, desfavorecidos, marginalizados, víctimas de desastres, etc.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" sz="2200" kern="0" dirty="0">
                <a:latin typeface="+mn-lt"/>
                <a:cs typeface="+mn-cs"/>
              </a:rPr>
              <a:t>Compras </a:t>
            </a:r>
            <a:r>
              <a:rPr lang="es-ES" sz="2200" kern="0" dirty="0" err="1">
                <a:latin typeface="+mn-lt"/>
                <a:cs typeface="+mn-cs"/>
              </a:rPr>
              <a:t>resilientes</a:t>
            </a:r>
            <a:r>
              <a:rPr lang="es-ES" sz="2200" b="0" kern="0" dirty="0">
                <a:latin typeface="+mn-lt"/>
                <a:cs typeface="+mn-cs"/>
              </a:rPr>
              <a:t>:  consideración de los factores de riesgos para evitar su restitución y reducir vulnerabilidades</a:t>
            </a:r>
            <a:endParaRPr lang="es-AR" sz="2200" b="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AR" sz="2400" b="0" kern="0" dirty="0">
              <a:latin typeface="+mn-lt"/>
              <a:cs typeface="+mn-cs"/>
            </a:endParaRPr>
          </a:p>
        </p:txBody>
      </p:sp>
      <p:sp>
        <p:nvSpPr>
          <p:cNvPr id="25603" name="Line 17"/>
          <p:cNvSpPr>
            <a:spLocks noChangeShapeType="1"/>
          </p:cNvSpPr>
          <p:nvPr/>
        </p:nvSpPr>
        <p:spPr bwMode="auto">
          <a:xfrm>
            <a:off x="0" y="1316038"/>
            <a:ext cx="7623175" cy="0"/>
          </a:xfrm>
          <a:prstGeom prst="line">
            <a:avLst/>
          </a:prstGeom>
          <a:noFill/>
          <a:ln w="15875">
            <a:solidFill>
              <a:srgbClr val="5292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596900" y="617538"/>
            <a:ext cx="73326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140000"/>
            </a:pPr>
            <a:r>
              <a:rPr lang="es-PA" sz="2400" dirty="0"/>
              <a:t>Compras Públicas Sustentables (CPP) y </a:t>
            </a:r>
            <a:r>
              <a:rPr lang="es-PA" sz="2400" dirty="0" smtClean="0"/>
              <a:t>la </a:t>
            </a:r>
            <a:r>
              <a:rPr lang="es-PA" sz="2400" dirty="0" smtClean="0"/>
              <a:t>Cadena </a:t>
            </a:r>
            <a:r>
              <a:rPr lang="es-PA" sz="2400" dirty="0"/>
              <a:t>de Suministros</a:t>
            </a:r>
            <a:endParaRPr lang="es-H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UNOPS_logo_2009_RGB_emblem_grey8%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628775"/>
            <a:ext cx="6386512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5"/>
          <p:cNvSpPr>
            <a:spLocks noGrp="1"/>
          </p:cNvSpPr>
          <p:nvPr>
            <p:ph type="title"/>
          </p:nvPr>
        </p:nvSpPr>
        <p:spPr bwMode="auto">
          <a:xfrm>
            <a:off x="539750" y="1628775"/>
            <a:ext cx="8229600" cy="663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3200" i="1" smtClean="0"/>
              <a:t>Gracias !</a:t>
            </a:r>
            <a:endParaRPr lang="es-AR" sz="3200" i="1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8313" y="2924175"/>
            <a:ext cx="831691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3" y="190500"/>
            <a:ext cx="27574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4859338" y="4652963"/>
            <a:ext cx="2647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/>
              <a:t>María Noel Vaeza</a:t>
            </a:r>
          </a:p>
          <a:p>
            <a:r>
              <a:rPr lang="es-AR"/>
              <a:t>Directora Regional</a:t>
            </a:r>
          </a:p>
          <a:p>
            <a:r>
              <a:rPr lang="es-AR"/>
              <a:t>América Latina y Caribe</a:t>
            </a:r>
          </a:p>
          <a:p>
            <a:r>
              <a:rPr lang="es-AR" i="1"/>
              <a:t>marianoelv@unops.org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4891DC"/>
          </a:solidFill>
          <a:ln>
            <a:solidFill>
              <a:srgbClr val="529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>
              <a:solidFill>
                <a:srgbClr val="4891DC"/>
              </a:solidFill>
            </a:endParaRPr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3533775" y="6494463"/>
            <a:ext cx="190658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www.unops.org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48200" y="1646238"/>
            <a:ext cx="4267200" cy="5135562"/>
          </a:xfrm>
        </p:spPr>
        <p:txBody>
          <a:bodyPr>
            <a:noAutofit/>
          </a:bodyPr>
          <a:lstStyle/>
          <a:p>
            <a:pPr indent="0" eaLnBrk="1" hangingPunct="1">
              <a:spcBef>
                <a:spcPct val="0"/>
              </a:spcBef>
              <a:buNone/>
            </a:pPr>
            <a:r>
              <a:rPr lang="es-ES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UNOPS actúa como proveedor de servicios a </a:t>
            </a:r>
            <a:r>
              <a:rPr lang="es-ES" sz="1600" dirty="0" smtClean="0">
                <a:cs typeface="Arial" charset="0"/>
              </a:rPr>
              <a:t>los gobiernos, a </a:t>
            </a:r>
            <a:r>
              <a:rPr lang="es-ES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las </a:t>
            </a:r>
            <a:r>
              <a:rPr lang="es-ES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Naciones Unidas, sus organismos, fondos y programas, </a:t>
            </a:r>
            <a:r>
              <a:rPr lang="es-ES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las </a:t>
            </a:r>
            <a:r>
              <a:rPr lang="es-ES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organizaciones intergubernamentales, las instituciones financieras internacionales y regionales, las organizaciones no gubernamentales, las fundaciones y el sector privado.</a:t>
            </a:r>
          </a:p>
          <a:p>
            <a:pPr indent="0" eaLnBrk="1" hangingPunct="1">
              <a:spcBef>
                <a:spcPct val="0"/>
              </a:spcBef>
              <a:buNone/>
            </a:pPr>
            <a:endParaRPr lang="es-MX" sz="16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indent="0" eaLnBrk="1" hangingPunct="1">
              <a:spcBef>
                <a:spcPct val="0"/>
              </a:spcBef>
              <a:buNone/>
            </a:pPr>
            <a:r>
              <a:rPr lang="es-ES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UNOPS es un recurso central del sistema de las Naciones Unidas en materia de gestión de las adquisiciones y </a:t>
            </a:r>
            <a:r>
              <a:rPr lang="es-ES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contrataciones, </a:t>
            </a:r>
            <a:r>
              <a:rPr lang="es-ES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así como de obras públicas y desarrollo de la infraestructura física, </a:t>
            </a:r>
            <a:r>
              <a:rPr lang="es-ES" sz="1600" dirty="0" smtClean="0">
                <a:solidFill>
                  <a:schemeClr val="tx1"/>
                </a:solidFill>
                <a:latin typeface="+mn-lt"/>
                <a:cs typeface="Arial" charset="0"/>
              </a:rPr>
              <a:t>incluyendo el desarrollo de capacidades.</a:t>
            </a:r>
            <a:endParaRPr lang="es-ES" sz="16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indent="0" eaLnBrk="1" hangingPunct="1">
              <a:spcBef>
                <a:spcPct val="0"/>
              </a:spcBef>
              <a:buFont typeface="Arial" charset="0"/>
              <a:buNone/>
            </a:pPr>
            <a:endParaRPr lang="en-US" sz="16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857250" lvl="1" indent="-457200" eaLnBrk="1" hangingPunct="1">
              <a:buFont typeface="Arial" charset="0"/>
              <a:buNone/>
            </a:pPr>
            <a:r>
              <a:rPr lang="en-US" sz="1400" i="1" dirty="0" smtClean="0">
                <a:solidFill>
                  <a:schemeClr val="tx1"/>
                </a:solidFill>
                <a:latin typeface="+mn-lt"/>
                <a:cs typeface="Arial" charset="0"/>
              </a:rPr>
              <a:t>De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  <a:cs typeface="Arial" charset="0"/>
              </a:rPr>
              <a:t>acuerdo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  <a:cs typeface="Arial" charset="0"/>
              </a:rPr>
              <a:t> a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  <a:cs typeface="Arial" charset="0"/>
              </a:rPr>
              <a:t>las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  <a:cs typeface="Arial" charset="0"/>
              </a:rPr>
              <a:t>decisiones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  <a:cs typeface="Arial" charset="0"/>
              </a:rPr>
              <a:t> de la Junta</a:t>
            </a:r>
          </a:p>
          <a:p>
            <a:pPr marL="857250" lvl="1" indent="-457200" eaLnBrk="1" hangingPunct="1">
              <a:buFont typeface="Arial" charset="0"/>
              <a:buNone/>
            </a:pPr>
            <a:r>
              <a:rPr lang="en-US" sz="1400" i="1" dirty="0" err="1" smtClean="0">
                <a:solidFill>
                  <a:schemeClr val="tx1"/>
                </a:solidFill>
                <a:latin typeface="+mn-lt"/>
                <a:cs typeface="Arial" charset="0"/>
              </a:rPr>
              <a:t>Ejecutiva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  <a:cs typeface="Arial" charset="0"/>
              </a:rPr>
              <a:t> y la </a:t>
            </a:r>
            <a:r>
              <a:rPr lang="en-US" sz="1400" i="1" dirty="0" err="1" smtClean="0">
                <a:solidFill>
                  <a:schemeClr val="tx1"/>
                </a:solidFill>
                <a:latin typeface="+mn-lt"/>
                <a:cs typeface="Arial" charset="0"/>
              </a:rPr>
              <a:t>resolución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  <a:cs typeface="Arial" charset="0"/>
              </a:rPr>
              <a:t> 2010/23 de la </a:t>
            </a:r>
          </a:p>
          <a:p>
            <a:pPr marL="857250" lvl="1" indent="-457200" eaLnBrk="1" hangingPunct="1">
              <a:buFont typeface="Arial" charset="0"/>
              <a:buNone/>
            </a:pPr>
            <a:r>
              <a:rPr lang="en-US" sz="1400" i="1" dirty="0" err="1" smtClean="0">
                <a:solidFill>
                  <a:schemeClr val="tx1"/>
                </a:solidFill>
                <a:latin typeface="+mn-lt"/>
                <a:cs typeface="Arial" charset="0"/>
              </a:rPr>
              <a:t>Asamblea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  <a:cs typeface="Arial" charset="0"/>
              </a:rPr>
              <a:t> General. </a:t>
            </a:r>
          </a:p>
        </p:txBody>
      </p:sp>
      <p:pic>
        <p:nvPicPr>
          <p:cNvPr id="5" name="6 Imagen"/>
          <p:cNvPicPr>
            <a:picLocks noChangeAspect="1"/>
          </p:cNvPicPr>
          <p:nvPr/>
        </p:nvPicPr>
        <p:blipFill>
          <a:blip r:embed="rId2" cstate="print"/>
          <a:srcRect l="23465"/>
          <a:stretch>
            <a:fillRect/>
          </a:stretch>
        </p:blipFill>
        <p:spPr bwMode="auto">
          <a:xfrm>
            <a:off x="8969375" y="4953000"/>
            <a:ext cx="250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2808287" cy="5810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sz="3200" dirty="0" err="1" smtClean="0">
                <a:solidFill>
                  <a:srgbClr val="4891DC"/>
                </a:solidFill>
                <a:latin typeface="+mj-lt"/>
                <a:cs typeface="Arial" charset="0"/>
              </a:rPr>
              <a:t>Quiénes</a:t>
            </a:r>
            <a:r>
              <a:rPr sz="3200" dirty="0" smtClean="0">
                <a:solidFill>
                  <a:srgbClr val="4891DC"/>
                </a:solidFill>
                <a:latin typeface="+mj-lt"/>
                <a:cs typeface="Arial" charset="0"/>
              </a:rPr>
              <a:t> </a:t>
            </a:r>
            <a:r>
              <a:rPr sz="3200" dirty="0" err="1" smtClean="0">
                <a:solidFill>
                  <a:srgbClr val="4891DC"/>
                </a:solidFill>
                <a:latin typeface="+mj-lt"/>
                <a:cs typeface="Arial" charset="0"/>
              </a:rPr>
              <a:t>somos</a:t>
            </a:r>
            <a:r>
              <a:rPr lang="es-PA" sz="3200" dirty="0" smtClean="0">
                <a:solidFill>
                  <a:srgbClr val="4891DC"/>
                </a:solidFill>
                <a:latin typeface="+mj-lt"/>
                <a:cs typeface="Arial" charset="0"/>
              </a:rPr>
              <a:t>?</a:t>
            </a:r>
            <a:endParaRPr sz="3200" dirty="0" smtClean="0">
              <a:solidFill>
                <a:srgbClr val="4891DC"/>
              </a:solidFill>
              <a:latin typeface="+mj-lt"/>
              <a:cs typeface="Arial" charset="0"/>
            </a:endParaRPr>
          </a:p>
        </p:txBody>
      </p:sp>
      <p:pic>
        <p:nvPicPr>
          <p:cNvPr id="7" name="Picture 6" descr="US-President-Obama-speaks-at-the-64th-United-Nations-General-Assembly-at-the-UN-in-New-York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057399"/>
            <a:ext cx="4038600" cy="31822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314715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name="think-cell Slide" r:id="rId11" imgW="360" imgH="360" progId="">
              <p:embed/>
            </p:oleObj>
          </a:graphicData>
        </a:graphic>
      </p:graphicFrame>
      <p:sp>
        <p:nvSpPr>
          <p:cNvPr id="21" name="TextBox 20"/>
          <p:cNvSpPr txBox="1"/>
          <p:nvPr>
            <p:custDataLst>
              <p:tags r:id="rId2"/>
            </p:custDataLst>
          </p:nvPr>
        </p:nvSpPr>
        <p:spPr>
          <a:xfrm>
            <a:off x="0" y="5312228"/>
            <a:ext cx="8763000" cy="1545771"/>
          </a:xfrm>
          <a:prstGeom prst="rect">
            <a:avLst/>
          </a:prstGeom>
          <a:solidFill>
            <a:srgbClr val="4891DC"/>
          </a:solidFill>
          <a:ln>
            <a:solidFill>
              <a:schemeClr val="accent1"/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>
              <a:spcBef>
                <a:spcPts val="300"/>
              </a:spcBef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152400" y="1030515"/>
            <a:ext cx="8763000" cy="1320800"/>
          </a:xfrm>
          <a:prstGeom prst="rect">
            <a:avLst/>
          </a:prstGeom>
          <a:solidFill>
            <a:srgbClr val="4891DC"/>
          </a:solidFill>
          <a:ln>
            <a:solidFill>
              <a:schemeClr val="accent1"/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MISION</a:t>
            </a:r>
          </a:p>
          <a:p>
            <a:pPr algn="just">
              <a:spcBef>
                <a:spcPts val="25"/>
              </a:spcBef>
            </a:pPr>
            <a:r>
              <a:rPr lang="es-ES" sz="1400" dirty="0" smtClean="0">
                <a:solidFill>
                  <a:schemeClr val="bg1"/>
                </a:solidFill>
                <a:latin typeface="+mn-lt"/>
              </a:rPr>
              <a:t>La misión de UNOPS es </a:t>
            </a:r>
            <a:r>
              <a:rPr lang="es-ES" sz="1400" b="1" i="1" dirty="0" smtClean="0">
                <a:solidFill>
                  <a:schemeClr val="bg1"/>
                </a:solidFill>
                <a:latin typeface="+mn-lt"/>
              </a:rPr>
              <a:t>ampliar la capacidad </a:t>
            </a:r>
            <a:r>
              <a:rPr lang="es-ES" sz="1400" dirty="0" smtClean="0">
                <a:solidFill>
                  <a:schemeClr val="bg1"/>
                </a:solidFill>
                <a:latin typeface="+mn-lt"/>
              </a:rPr>
              <a:t>del </a:t>
            </a:r>
            <a:r>
              <a:rPr lang="es-ES" sz="1400" dirty="0" smtClean="0">
                <a:solidFill>
                  <a:schemeClr val="bg1"/>
                </a:solidFill>
                <a:latin typeface="+mn-lt"/>
              </a:rPr>
              <a:t>los </a:t>
            </a:r>
            <a:r>
              <a:rPr lang="es-ES" sz="1400" dirty="0" smtClean="0">
                <a:solidFill>
                  <a:schemeClr val="bg1"/>
                </a:solidFill>
                <a:latin typeface="+mn-lt"/>
              </a:rPr>
              <a:t>Estados Miembros, del </a:t>
            </a:r>
            <a:r>
              <a:rPr lang="es-ES" sz="1400" dirty="0" smtClean="0">
                <a:solidFill>
                  <a:schemeClr val="bg1"/>
                </a:solidFill>
                <a:latin typeface="+mn-lt"/>
              </a:rPr>
              <a:t>sistema </a:t>
            </a:r>
            <a:r>
              <a:rPr lang="es-ES" sz="1400" dirty="0" smtClean="0">
                <a:solidFill>
                  <a:schemeClr val="bg1"/>
                </a:solidFill>
                <a:latin typeface="+mn-lt"/>
              </a:rPr>
              <a:t>de las Naciones Unidas y de sus asociados para ejecutar operaciones de consolidación de la paz, humanitarias y de desarrollo que revisten importancia para las personas necesitadas.</a:t>
            </a:r>
            <a:endParaRPr lang="es-E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>
            <p:custDataLst>
              <p:tags r:id="rId4"/>
            </p:custDataLst>
          </p:nvPr>
        </p:nvSpPr>
        <p:spPr>
          <a:xfrm>
            <a:off x="174170" y="2133600"/>
            <a:ext cx="8752116" cy="1103085"/>
          </a:xfrm>
          <a:prstGeom prst="rect">
            <a:avLst/>
          </a:prstGeom>
          <a:solidFill>
            <a:srgbClr val="4891DC"/>
          </a:solidFill>
          <a:ln>
            <a:solidFill>
              <a:schemeClr val="accent1"/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VISION</a:t>
            </a:r>
          </a:p>
          <a:p>
            <a:pPr algn="just">
              <a:spcBef>
                <a:spcPts val="25"/>
              </a:spcBef>
            </a:pPr>
            <a:r>
              <a:rPr lang="es-ES" sz="1400" dirty="0" smtClean="0">
                <a:solidFill>
                  <a:schemeClr val="bg1"/>
                </a:solidFill>
                <a:latin typeface="+mn-lt"/>
              </a:rPr>
              <a:t>La visión de UNOPS es </a:t>
            </a:r>
            <a:r>
              <a:rPr lang="es-ES" sz="1400" b="1" i="1" dirty="0" smtClean="0">
                <a:solidFill>
                  <a:schemeClr val="bg1"/>
                </a:solidFill>
                <a:latin typeface="+mn-lt"/>
              </a:rPr>
              <a:t>satisfacer en todo momento </a:t>
            </a:r>
            <a:r>
              <a:rPr lang="es-ES" sz="1400" dirty="0" smtClean="0">
                <a:solidFill>
                  <a:schemeClr val="bg1"/>
                </a:solidFill>
                <a:latin typeface="+mn-lt"/>
              </a:rPr>
              <a:t>las necesidades de las entidades asociadas, prestándoles servicios de gestión que se ajusten a las más altas normas mundiales de calidad, rentabilidad y celeridad.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oup 3"/>
          <p:cNvGrpSpPr/>
          <p:nvPr>
            <p:custDataLst>
              <p:tags r:id="rId5"/>
            </p:custDataLst>
          </p:nvPr>
        </p:nvGrpSpPr>
        <p:grpSpPr>
          <a:xfrm>
            <a:off x="152400" y="3483429"/>
            <a:ext cx="8763000" cy="1762539"/>
            <a:chOff x="300256" y="3394653"/>
            <a:chExt cx="7477159" cy="1762539"/>
          </a:xfrm>
        </p:grpSpPr>
        <p:sp>
          <p:nvSpPr>
            <p:cNvPr id="17" name="TextBox 16"/>
            <p:cNvSpPr txBox="1"/>
            <p:nvPr>
              <p:custDataLst>
                <p:tags r:id="rId6"/>
              </p:custDataLst>
            </p:nvPr>
          </p:nvSpPr>
          <p:spPr>
            <a:xfrm>
              <a:off x="300256" y="3409167"/>
              <a:ext cx="2413514" cy="17478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180000" tIns="180000" rIns="180000" bIns="18000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dirty="0" smtClean="0">
                  <a:solidFill>
                    <a:srgbClr val="1C1C1C"/>
                  </a:solidFill>
                  <a:latin typeface="+mn-lt"/>
                  <a:cs typeface="Arial" pitchFamily="34" charset="0"/>
                </a:rPr>
                <a:t>SERVICIOS </a:t>
              </a:r>
              <a:r>
                <a:rPr lang="en-US" sz="1400" dirty="0" smtClean="0">
                  <a:solidFill>
                    <a:srgbClr val="1C1C1C"/>
                  </a:solidFill>
                  <a:latin typeface="+mn-lt"/>
                  <a:cs typeface="Arial" pitchFamily="34" charset="0"/>
                </a:rPr>
                <a:t>TRANSACCIONALES</a:t>
              </a:r>
              <a:endParaRPr lang="en-US" sz="1400" dirty="0" smtClean="0">
                <a:solidFill>
                  <a:srgbClr val="1C1C1C"/>
                </a:solidFill>
                <a:latin typeface="+mn-lt"/>
                <a:cs typeface="Arial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s-PA" sz="1400" dirty="0" smtClean="0">
                  <a:solidFill>
                    <a:srgbClr val="1C1C1C"/>
                  </a:solidFill>
                  <a:latin typeface="+mn-lt"/>
                  <a:cs typeface="Arial" pitchFamily="34" charset="0"/>
                </a:rPr>
                <a:t>A través de la utilización de plataformas electrónicas</a:t>
              </a:r>
            </a:p>
            <a:p>
              <a:pPr algn="ctr">
                <a:spcBef>
                  <a:spcPts val="300"/>
                </a:spcBef>
              </a:pPr>
              <a:r>
                <a:rPr lang="es-PA" sz="1400" dirty="0" smtClean="0">
                  <a:solidFill>
                    <a:srgbClr val="1C1C1C"/>
                  </a:solidFill>
                  <a:latin typeface="+mn-lt"/>
                  <a:cs typeface="Arial" pitchFamily="34" charset="0"/>
                </a:rPr>
                <a:t>UN WEB </a:t>
              </a:r>
              <a:r>
                <a:rPr lang="es-PA" sz="1400" dirty="0" smtClean="0">
                  <a:solidFill>
                    <a:srgbClr val="1C1C1C"/>
                  </a:solidFill>
                  <a:latin typeface="+mn-lt"/>
                  <a:cs typeface="Arial" pitchFamily="34" charset="0"/>
                </a:rPr>
                <a:t>B</a:t>
              </a:r>
              <a:r>
                <a:rPr lang="es-PA" sz="1400" dirty="0" smtClean="0">
                  <a:solidFill>
                    <a:srgbClr val="1C1C1C"/>
                  </a:solidFill>
                  <a:latin typeface="+mn-lt"/>
                  <a:cs typeface="Arial" pitchFamily="34" charset="0"/>
                </a:rPr>
                <a:t>UY</a:t>
              </a:r>
              <a:endParaRPr lang="es-PA" sz="1400" dirty="0">
                <a:solidFill>
                  <a:srgbClr val="1C1C1C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2770969" y="3394653"/>
              <a:ext cx="2470713" cy="17625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180000" tIns="180000" rIns="180000" bIns="18000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b="1" dirty="0" smtClean="0">
                  <a:solidFill>
                    <a:srgbClr val="1C1C1C"/>
                  </a:solidFill>
                  <a:latin typeface="+mn-lt"/>
                  <a:cs typeface="Arial" pitchFamily="34" charset="0"/>
                </a:rPr>
                <a:t>SERVICIOS </a:t>
              </a:r>
              <a:r>
                <a:rPr lang="en-US" sz="1400" b="1" dirty="0" smtClean="0">
                  <a:solidFill>
                    <a:srgbClr val="1C1C1C"/>
                  </a:solidFill>
                  <a:latin typeface="+mn-lt"/>
                  <a:cs typeface="Arial" pitchFamily="34" charset="0"/>
                </a:rPr>
                <a:t>DE PROYECTO</a:t>
              </a:r>
            </a:p>
            <a:p>
              <a:pPr algn="ctr">
                <a:spcBef>
                  <a:spcPts val="300"/>
                </a:spcBef>
              </a:pPr>
              <a:r>
                <a:rPr lang="es-PA" sz="1400" dirty="0" smtClean="0">
                  <a:solidFill>
                    <a:srgbClr val="1C1C1C"/>
                  </a:solidFill>
                  <a:latin typeface="+mn-lt"/>
                  <a:cs typeface="Arial" pitchFamily="34" charset="0"/>
                </a:rPr>
                <a:t>Servicios de proyecto – manejando la ejecución de la gestión del proyecto de nuestros socios</a:t>
              </a:r>
              <a:endParaRPr lang="es-PA" sz="1400" dirty="0">
                <a:solidFill>
                  <a:srgbClr val="1C1C1C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8"/>
              </p:custDataLst>
            </p:nvPr>
          </p:nvSpPr>
          <p:spPr>
            <a:xfrm>
              <a:off x="5306702" y="3409167"/>
              <a:ext cx="2470713" cy="17480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180000" tIns="180000" rIns="180000" bIns="18000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b="1" dirty="0" smtClean="0">
                  <a:solidFill>
                    <a:srgbClr val="1C1C1C"/>
                  </a:solidFill>
                  <a:latin typeface="+mn-lt"/>
                  <a:cs typeface="Arial" pitchFamily="34" charset="0"/>
                </a:rPr>
                <a:t>SERVICIOS DE ASESORIA</a:t>
              </a:r>
            </a:p>
            <a:p>
              <a:pPr algn="ctr">
                <a:spcBef>
                  <a:spcPts val="300"/>
                </a:spcBef>
              </a:pPr>
              <a:r>
                <a:rPr lang="es-PA" sz="1400" dirty="0" smtClean="0">
                  <a:solidFill>
                    <a:srgbClr val="1C1C1C"/>
                  </a:solidFill>
                  <a:latin typeface="+mn-lt"/>
                  <a:cs typeface="Arial" pitchFamily="34" charset="0"/>
                </a:rPr>
                <a:t>Servicios de asesoría y desarrollo de capacidades – construyendo la capacidad organizativa de nuestros socios</a:t>
              </a:r>
              <a:endParaRPr lang="es-PA" sz="1400" dirty="0">
                <a:solidFill>
                  <a:srgbClr val="1C1C1C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 bwMode="gray">
          <a:xfrm>
            <a:off x="228600" y="5297714"/>
            <a:ext cx="4343400" cy="1026886"/>
          </a:xfrm>
          <a:prstGeom prst="rect">
            <a:avLst/>
          </a:prstGeom>
          <a:solidFill>
            <a:srgbClr val="4891DC"/>
          </a:solidFill>
        </p:spPr>
        <p:txBody>
          <a:bodyPr wrap="square" lIns="180000" tIns="180000" rIns="180000" bIns="18000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VALORES</a:t>
            </a:r>
          </a:p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1"/>
                </a:solidFill>
                <a:latin typeface="+mn-lt"/>
              </a:rPr>
              <a:t>Rendición de cuentas  de resultados y utilización eficiente de  recursos</a:t>
            </a:r>
            <a:endParaRPr lang="en-US" sz="12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1"/>
                </a:solidFill>
                <a:latin typeface="+mn-lt"/>
              </a:rPr>
              <a:t>Respeto del concepto de propiedad y la capacidad nacional</a:t>
            </a:r>
            <a:endParaRPr lang="en-US" sz="12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 bwMode="gray">
          <a:xfrm>
            <a:off x="4484915" y="5297714"/>
            <a:ext cx="4445000" cy="1560285"/>
          </a:xfrm>
          <a:prstGeom prst="rect">
            <a:avLst/>
          </a:prstGeom>
          <a:solidFill>
            <a:srgbClr val="4891DC"/>
          </a:solidFill>
        </p:spPr>
        <p:txBody>
          <a:bodyPr wrap="square" lIns="180000" tIns="180000" rIns="180000" bIns="180000" rtlCol="0">
            <a:noAutofit/>
          </a:bodyPr>
          <a:lstStyle/>
          <a:p>
            <a:pPr>
              <a:spcBef>
                <a:spcPts val="300"/>
              </a:spcBef>
            </a:pPr>
            <a:endParaRPr lang="en-US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1"/>
                </a:solidFill>
                <a:latin typeface="+mn-lt"/>
              </a:rPr>
              <a:t>Armonización  en el sistema de las Naciones Unidas y fuera de este </a:t>
            </a:r>
          </a:p>
          <a:p>
            <a:pPr marL="171450" indent="-171450">
              <a:spcBef>
                <a:spcPts val="300"/>
              </a:spcBef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bg1"/>
                </a:solidFill>
                <a:latin typeface="+mn-lt"/>
              </a:rPr>
              <a:t>Servir a otros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24600" y="6524625"/>
            <a:ext cx="21336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5C442E-20C1-48D6-93F1-91F494B2814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20" name="6 Imagen"/>
          <p:cNvPicPr>
            <a:picLocks noChangeAspect="1"/>
          </p:cNvPicPr>
          <p:nvPr/>
        </p:nvPicPr>
        <p:blipFill>
          <a:blip r:embed="rId12" cstate="print"/>
          <a:srcRect l="23465"/>
          <a:stretch>
            <a:fillRect/>
          </a:stretch>
        </p:blipFill>
        <p:spPr bwMode="auto">
          <a:xfrm>
            <a:off x="8969375" y="4953000"/>
            <a:ext cx="250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68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-5486400" y="1719263"/>
            <a:ext cx="61245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0" hangingPunct="0">
              <a:lnSpc>
                <a:spcPct val="135000"/>
              </a:lnSpc>
              <a:spcBef>
                <a:spcPct val="20000"/>
              </a:spcBef>
            </a:pPr>
            <a:endParaRPr lang="en-US" sz="1400"/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476250" y="2312988"/>
            <a:ext cx="40195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140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1400"/>
          </a:p>
        </p:txBody>
      </p:sp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830262" y="1676400"/>
            <a:ext cx="7856538" cy="5029200"/>
            <a:chOff x="571472" y="1676400"/>
            <a:chExt cx="7857015" cy="502920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3071937" y="1676400"/>
              <a:ext cx="2857673" cy="5029200"/>
            </a:xfrm>
            <a:prstGeom prst="rect">
              <a:avLst/>
            </a:prstGeom>
            <a:solidFill>
              <a:srgbClr val="4891DC"/>
            </a:solidFill>
            <a:ln w="6350" algn="ctr">
              <a:noFill/>
              <a:miter lim="800000"/>
              <a:headEnd type="none" w="sm" len="sm"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tIns="91440" bIns="9144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sz="2000" dirty="0" smtClean="0">
                  <a:latin typeface="+mn-lt"/>
                  <a:cs typeface="Arial" pitchFamily="34" charset="0"/>
                </a:rPr>
                <a:t>Foc</a:t>
              </a:r>
              <a:r>
                <a:rPr lang="es-PA" sz="2000" dirty="0" smtClean="0">
                  <a:latin typeface="+mn-lt"/>
                  <a:cs typeface="Arial" pitchFamily="34" charset="0"/>
                </a:rPr>
                <a:t>alización </a:t>
              </a:r>
              <a:r>
                <a:rPr lang="es-PA" sz="2000" dirty="0">
                  <a:latin typeface="+mn-lt"/>
                  <a:cs typeface="Arial" pitchFamily="34" charset="0"/>
                </a:rPr>
                <a:t>en </a:t>
              </a:r>
              <a:r>
                <a:rPr lang="es-PA" sz="2000" dirty="0" smtClean="0">
                  <a:latin typeface="+mn-lt"/>
                  <a:cs typeface="Arial" pitchFamily="34" charset="0"/>
                </a:rPr>
                <a:t>Resultados </a:t>
              </a:r>
              <a:r>
                <a:rPr lang="es-PA" sz="2000" dirty="0">
                  <a:latin typeface="+mn-lt"/>
                  <a:cs typeface="Arial" pitchFamily="34" charset="0"/>
                </a:rPr>
                <a:t>que</a:t>
              </a:r>
              <a:r>
                <a:rPr lang="es-PA" sz="2000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 Importan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A" sz="16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Recuperación de la </a:t>
              </a:r>
              <a:r>
                <a:rPr lang="es-PA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paz </a:t>
              </a:r>
              <a:r>
                <a:rPr lang="es-PA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y la estabilidad después de conflictos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A" sz="12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Pronta recuperación  de comunidades afectadas por desastres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A" sz="12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Fomento </a:t>
              </a:r>
              <a:r>
                <a:rPr lang="es-PA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 de la capacidad </a:t>
              </a:r>
              <a:r>
                <a:rPr lang="es-PA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de promover el desarrollo de la economía local y de obtener servicios sociales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A" sz="12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b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Sostenibilidad del medio ambiente y adaptación al  </a:t>
              </a:r>
              <a:r>
                <a:rPr lang="es-PA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cambio climático</a:t>
              </a:r>
              <a:endParaRPr lang="es-PA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5" name="AutoShape 23"/>
            <p:cNvSpPr>
              <a:spLocks noChangeArrowheads="1"/>
            </p:cNvSpPr>
            <p:nvPr/>
          </p:nvSpPr>
          <p:spPr bwMode="auto">
            <a:xfrm>
              <a:off x="571472" y="2895600"/>
              <a:ext cx="2481414" cy="677863"/>
            </a:xfrm>
            <a:prstGeom prst="homePlate">
              <a:avLst>
                <a:gd name="adj" fmla="val 25569"/>
              </a:avLst>
            </a:prstGeom>
            <a:grpFill/>
            <a:ln w="6350" algn="ctr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tIns="91440" bIns="91440" anchor="ctr"/>
            <a:lstStyle/>
            <a:p>
              <a:pPr marL="12700" indent="-1270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b="1" dirty="0">
                  <a:latin typeface="+mn-lt"/>
                  <a:cs typeface="Arial" pitchFamily="34" charset="0"/>
                </a:rPr>
                <a:t>Gestión de Proyectos</a:t>
              </a:r>
            </a:p>
          </p:txBody>
        </p:sp>
        <p:sp>
          <p:nvSpPr>
            <p:cNvPr id="16" name="AutoShape 24"/>
            <p:cNvSpPr>
              <a:spLocks noChangeArrowheads="1"/>
            </p:cNvSpPr>
            <p:nvPr/>
          </p:nvSpPr>
          <p:spPr bwMode="auto">
            <a:xfrm>
              <a:off x="571472" y="3581400"/>
              <a:ext cx="2481414" cy="677862"/>
            </a:xfrm>
            <a:prstGeom prst="homePlate">
              <a:avLst>
                <a:gd name="adj" fmla="val 25569"/>
              </a:avLst>
            </a:prstGeom>
            <a:grpFill/>
            <a:ln w="6350" algn="ctr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tIns="91440" bIns="91440" anchor="ctr"/>
            <a:lstStyle/>
            <a:p>
              <a:pPr marL="12700" indent="-1270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b="1" dirty="0">
                  <a:latin typeface="+mn-lt"/>
                  <a:cs typeface="Arial" pitchFamily="34" charset="0"/>
                </a:rPr>
                <a:t>Adquisiciones y Contrataciones</a:t>
              </a:r>
            </a:p>
          </p:txBody>
        </p:sp>
        <p:sp>
          <p:nvSpPr>
            <p:cNvPr id="17" name="AutoShape 25"/>
            <p:cNvSpPr>
              <a:spLocks noChangeArrowheads="1"/>
            </p:cNvSpPr>
            <p:nvPr/>
          </p:nvSpPr>
          <p:spPr bwMode="auto">
            <a:xfrm>
              <a:off x="571472" y="4267200"/>
              <a:ext cx="2481414" cy="677863"/>
            </a:xfrm>
            <a:prstGeom prst="homePlate">
              <a:avLst>
                <a:gd name="adj" fmla="val 25569"/>
              </a:avLst>
            </a:prstGeom>
            <a:grpFill/>
            <a:ln w="6350" algn="ctr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tIns="91440" bIns="91440" anchor="ctr"/>
            <a:lstStyle/>
            <a:p>
              <a:pPr marL="12700" indent="-1270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b="1" dirty="0">
                  <a:latin typeface="+mn-lt"/>
                  <a:cs typeface="Arial" pitchFamily="34" charset="0"/>
                </a:rPr>
                <a:t>Recursos Humanos</a:t>
              </a:r>
            </a:p>
          </p:txBody>
        </p:sp>
        <p:sp>
          <p:nvSpPr>
            <p:cNvPr id="18" name="AutoShape 27"/>
            <p:cNvSpPr>
              <a:spLocks noChangeArrowheads="1"/>
            </p:cNvSpPr>
            <p:nvPr/>
          </p:nvSpPr>
          <p:spPr bwMode="auto">
            <a:xfrm flipH="1">
              <a:off x="5940723" y="3905250"/>
              <a:ext cx="2487764" cy="677863"/>
            </a:xfrm>
            <a:prstGeom prst="homePlate">
              <a:avLst>
                <a:gd name="adj" fmla="val 25629"/>
              </a:avLst>
            </a:prstGeom>
            <a:grpFill/>
            <a:ln w="6350" algn="ctr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tIns="91440" bIns="91440" anchor="ctr"/>
            <a:lstStyle/>
            <a:p>
              <a:pPr marL="12700" indent="-12700"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b="1" dirty="0">
                  <a:latin typeface="+mn-lt"/>
                  <a:cs typeface="Arial" pitchFamily="34" charset="0"/>
                </a:rPr>
                <a:t>Censo y Elecciones</a:t>
              </a:r>
            </a:p>
          </p:txBody>
        </p:sp>
        <p:sp>
          <p:nvSpPr>
            <p:cNvPr id="19" name="AutoShape 28"/>
            <p:cNvSpPr>
              <a:spLocks noChangeArrowheads="1"/>
            </p:cNvSpPr>
            <p:nvPr/>
          </p:nvSpPr>
          <p:spPr bwMode="auto">
            <a:xfrm flipH="1">
              <a:off x="5929610" y="3208338"/>
              <a:ext cx="2487763" cy="677862"/>
            </a:xfrm>
            <a:prstGeom prst="homePlate">
              <a:avLst>
                <a:gd name="adj" fmla="val 25629"/>
              </a:avLst>
            </a:prstGeom>
            <a:grpFill/>
            <a:ln w="6350" algn="ctr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tIns="91440" bIns="91440" anchor="ctr"/>
            <a:lstStyle/>
            <a:p>
              <a:pPr marL="12700" indent="-12700"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b="1" dirty="0">
                  <a:latin typeface="+mn-lt"/>
                  <a:cs typeface="Arial" pitchFamily="34" charset="0"/>
                </a:rPr>
                <a:t>Seguridad Pública</a:t>
              </a:r>
            </a:p>
          </p:txBody>
        </p:sp>
        <p:sp>
          <p:nvSpPr>
            <p:cNvPr id="20" name="AutoShape 29"/>
            <p:cNvSpPr>
              <a:spLocks noChangeArrowheads="1"/>
            </p:cNvSpPr>
            <p:nvPr/>
          </p:nvSpPr>
          <p:spPr bwMode="auto">
            <a:xfrm flipH="1">
              <a:off x="5940723" y="2522537"/>
              <a:ext cx="2487764" cy="677863"/>
            </a:xfrm>
            <a:prstGeom prst="homePlate">
              <a:avLst>
                <a:gd name="adj" fmla="val 25629"/>
              </a:avLst>
            </a:prstGeom>
            <a:grpFill/>
            <a:ln w="6350" algn="ctr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tIns="91440" bIns="91440" anchor="ctr"/>
            <a:lstStyle/>
            <a:p>
              <a:pPr marL="12700" indent="-12700"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b="1" dirty="0">
                  <a:latin typeface="+mn-lt"/>
                  <a:cs typeface="Arial" pitchFamily="34" charset="0"/>
                </a:rPr>
                <a:t>Infraestructura Física</a:t>
              </a:r>
            </a:p>
          </p:txBody>
        </p:sp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>
              <a:off x="571472" y="4953000"/>
              <a:ext cx="2481414" cy="677862"/>
            </a:xfrm>
            <a:prstGeom prst="homePlate">
              <a:avLst>
                <a:gd name="adj" fmla="val 25569"/>
              </a:avLst>
            </a:prstGeom>
            <a:grpFill/>
            <a:ln w="6350" algn="ctr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tIns="91440" bIns="91440" anchor="ctr"/>
            <a:lstStyle/>
            <a:p>
              <a:pPr marL="12700" indent="-1270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b="1" dirty="0">
                  <a:latin typeface="+mn-lt"/>
                  <a:cs typeface="Arial" pitchFamily="34" charset="0"/>
                </a:rPr>
                <a:t>Gestión Financiera</a:t>
              </a:r>
            </a:p>
          </p:txBody>
        </p:sp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 flipH="1">
              <a:off x="5940723" y="4572000"/>
              <a:ext cx="2487764" cy="677862"/>
            </a:xfrm>
            <a:prstGeom prst="homePlate">
              <a:avLst>
                <a:gd name="adj" fmla="val 25629"/>
              </a:avLst>
            </a:prstGeom>
            <a:grpFill/>
            <a:ln w="6350" algn="ctr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tIns="91440" bIns="91440" anchor="ctr"/>
            <a:lstStyle/>
            <a:p>
              <a:pPr marL="12700" indent="-12700"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b="1" dirty="0">
                  <a:latin typeface="+mn-lt"/>
                  <a:cs typeface="Arial" pitchFamily="34" charset="0"/>
                </a:rPr>
                <a:t>Medio Ambiente</a:t>
              </a:r>
            </a:p>
          </p:txBody>
        </p:sp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 flipH="1">
              <a:off x="5929610" y="5257800"/>
              <a:ext cx="2486176" cy="677863"/>
            </a:xfrm>
            <a:prstGeom prst="homePlate">
              <a:avLst>
                <a:gd name="adj" fmla="val 25629"/>
              </a:avLst>
            </a:prstGeom>
            <a:grpFill/>
            <a:ln w="6350" algn="ctr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tIns="91440" bIns="91440" anchor="ctr"/>
            <a:lstStyle/>
            <a:p>
              <a:pPr marL="12700" indent="-12700"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b="1" dirty="0">
                  <a:latin typeface="+mn-lt"/>
                  <a:cs typeface="Arial" pitchFamily="34" charset="0"/>
                </a:rPr>
                <a:t>Salud</a:t>
              </a:r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665141" y="2133600"/>
              <a:ext cx="2071813" cy="676275"/>
            </a:xfrm>
            <a:prstGeom prst="rect">
              <a:avLst/>
            </a:prstGeom>
            <a:solidFill>
              <a:srgbClr val="4891DC"/>
            </a:solidFill>
            <a:ln w="6350" algn="ctr">
              <a:noFill/>
              <a:miter lim="800000"/>
              <a:headEnd type="none" w="sm" len="sm"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tIns="91440" bIns="9144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sz="2000" b="1" dirty="0" smtClean="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Gestión</a:t>
              </a:r>
              <a:endParaRPr lang="es-PA" sz="2000" b="1" cap="small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6215378" y="1752600"/>
              <a:ext cx="2071813" cy="676275"/>
            </a:xfrm>
            <a:prstGeom prst="rect">
              <a:avLst/>
            </a:prstGeom>
            <a:solidFill>
              <a:srgbClr val="4891DC"/>
            </a:solidFill>
            <a:ln w="6350" algn="ctr">
              <a:noFill/>
              <a:miter lim="800000"/>
              <a:headEnd type="none" w="sm" len="sm"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tIns="91440" bIns="9144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A" sz="2000" b="1" dirty="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Áreas de Práctica</a:t>
              </a:r>
            </a:p>
          </p:txBody>
        </p:sp>
      </p:grpSp>
      <p:pic>
        <p:nvPicPr>
          <p:cNvPr id="27" name="6 Imagen"/>
          <p:cNvPicPr>
            <a:picLocks noChangeAspect="1"/>
          </p:cNvPicPr>
          <p:nvPr/>
        </p:nvPicPr>
        <p:blipFill>
          <a:blip r:embed="rId3" cstate="print"/>
          <a:srcRect l="23465"/>
          <a:stretch>
            <a:fillRect/>
          </a:stretch>
        </p:blipFill>
        <p:spPr bwMode="auto">
          <a:xfrm>
            <a:off x="8969375" y="4953000"/>
            <a:ext cx="250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725714"/>
            <a:ext cx="9144000" cy="972457"/>
          </a:xfrm>
          <a:prstGeom prst="rect">
            <a:avLst/>
          </a:prstGeom>
          <a:solidFill>
            <a:srgbClr val="4891DC"/>
          </a:solidFill>
          <a:ln w="9525">
            <a:noFill/>
            <a:miter lim="800000"/>
            <a:headEnd/>
            <a:tailEnd/>
          </a:ln>
        </p:spPr>
        <p:txBody>
          <a:bodyPr lIns="180000" rIns="18000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La Gestión de la Calidad: Certificaciones ISO </a:t>
            </a:r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9001:2008 y Certificación institucional de </a:t>
            </a:r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CIPS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369795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1200"/>
            <a:ext cx="3742184" cy="461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/>
          <a:srcRect l="23465"/>
          <a:stretch>
            <a:fillRect/>
          </a:stretch>
        </p:blipFill>
        <p:spPr bwMode="auto">
          <a:xfrm>
            <a:off x="8969375" y="4953000"/>
            <a:ext cx="250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4"/>
          <p:cNvSpPr>
            <a:spLocks noChangeArrowheads="1"/>
          </p:cNvSpPr>
          <p:nvPr/>
        </p:nvSpPr>
        <p:spPr bwMode="auto">
          <a:xfrm>
            <a:off x="601663" y="601663"/>
            <a:ext cx="8385175" cy="61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447675" eaLnBrk="0" hangingPunct="0">
              <a:lnSpc>
                <a:spcPct val="135000"/>
              </a:lnSpc>
              <a:spcBef>
                <a:spcPct val="20000"/>
              </a:spcBef>
            </a:pPr>
            <a:r>
              <a:rPr lang="es-HN" sz="2800" dirty="0" smtClean="0"/>
              <a:t>UNOPS y </a:t>
            </a:r>
            <a:r>
              <a:rPr lang="es-HN" sz="2800" dirty="0"/>
              <a:t>la Gestión de la Cadena de Suministro</a:t>
            </a:r>
          </a:p>
        </p:txBody>
      </p:sp>
      <p:sp>
        <p:nvSpPr>
          <p:cNvPr id="11267" name="Line 17"/>
          <p:cNvSpPr>
            <a:spLocks noChangeShapeType="1"/>
          </p:cNvSpPr>
          <p:nvPr/>
        </p:nvSpPr>
        <p:spPr bwMode="auto">
          <a:xfrm>
            <a:off x="0" y="1141413"/>
            <a:ext cx="7623175" cy="0"/>
          </a:xfrm>
          <a:prstGeom prst="line">
            <a:avLst/>
          </a:prstGeom>
          <a:noFill/>
          <a:ln w="15875">
            <a:solidFill>
              <a:srgbClr val="5292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50863" y="1465263"/>
            <a:ext cx="80676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000" b="0" i="1" dirty="0"/>
              <a:t>Supply Chain Management </a:t>
            </a:r>
            <a:r>
              <a:rPr lang="es-ES" sz="2000" b="0" i="1" dirty="0"/>
              <a:t>o la Gestión de la Cadena de Suministro </a:t>
            </a:r>
            <a:r>
              <a:rPr lang="es-ES" sz="2000" b="0" dirty="0"/>
              <a:t>implica la gestión de Adquisiciones, Gestión de Materiales y Logística </a:t>
            </a:r>
            <a:r>
              <a:rPr lang="es-ES" sz="2000" b="0" dirty="0" smtClean="0"/>
              <a:t>negociaciones contractuales, tomar en cuenta los desechos, dentro </a:t>
            </a:r>
            <a:r>
              <a:rPr lang="es-ES" sz="2000" b="0" dirty="0"/>
              <a:t>de un marco integrado para el valor óptimo que es impulsado desde la </a:t>
            </a:r>
            <a:r>
              <a:rPr lang="es-ES" sz="2000" b="0" i="1" dirty="0"/>
              <a:t>cadena</a:t>
            </a:r>
            <a:r>
              <a:rPr lang="es-ES" sz="2000" b="0" dirty="0"/>
              <a:t> siempre recordando que el </a:t>
            </a:r>
            <a:r>
              <a:rPr lang="es-ES" sz="2000" b="0" i="1" dirty="0"/>
              <a:t>cliente</a:t>
            </a:r>
            <a:r>
              <a:rPr lang="es-ES" sz="2000" b="0" dirty="0"/>
              <a:t> es el motor fundamental de la </a:t>
            </a:r>
            <a:r>
              <a:rPr lang="es-ES" sz="2000" b="0" i="1" dirty="0"/>
              <a:t>demanda.</a:t>
            </a:r>
            <a:endParaRPr lang="en-GB" sz="2000" b="0" dirty="0">
              <a:solidFill>
                <a:srgbClr val="FFFFFF"/>
              </a:solidFill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576263" y="3506788"/>
            <a:ext cx="8066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PA" sz="2000" b="0" dirty="0"/>
              <a:t>El modelo de cadena de suministro nos ayuda a integrar nuestro pensamiento y poder así identificar oportunidades potenciales de </a:t>
            </a:r>
            <a:r>
              <a:rPr lang="es-PA" sz="2000" b="0" dirty="0" smtClean="0"/>
              <a:t>ahorros y así llegar a la eficiencia del gasto publico.</a:t>
            </a:r>
            <a:endParaRPr lang="es-ES" sz="2000" b="0" dirty="0"/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88963" y="4972050"/>
            <a:ext cx="8104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PA" sz="2000" b="0"/>
              <a:t>Incorporar el enfoque de cadena de suministro en las compras públicas puede llegar a contribuir a mejorar los niveles de vida de la población.</a:t>
            </a:r>
            <a:endParaRPr lang="en-US" sz="2000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7"/>
          <p:cNvSpPr>
            <a:spLocks noChangeShapeType="1"/>
          </p:cNvSpPr>
          <p:nvPr/>
        </p:nvSpPr>
        <p:spPr bwMode="auto">
          <a:xfrm>
            <a:off x="0" y="1141413"/>
            <a:ext cx="7623175" cy="0"/>
          </a:xfrm>
          <a:prstGeom prst="line">
            <a:avLst/>
          </a:prstGeom>
          <a:noFill/>
          <a:ln w="15875">
            <a:solidFill>
              <a:srgbClr val="5292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Line 8"/>
          <p:cNvSpPr>
            <a:spLocks noChangeShapeType="1"/>
          </p:cNvSpPr>
          <p:nvPr/>
        </p:nvSpPr>
        <p:spPr bwMode="auto">
          <a:xfrm>
            <a:off x="2743200" y="3127375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Rectangle 38"/>
          <p:cNvSpPr>
            <a:spLocks noChangeArrowheads="1"/>
          </p:cNvSpPr>
          <p:nvPr/>
        </p:nvSpPr>
        <p:spPr bwMode="auto">
          <a:xfrm>
            <a:off x="0" y="1239838"/>
            <a:ext cx="9144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70C0"/>
                </a:solidFill>
              </a:rPr>
              <a:t>UNOPS  </a:t>
            </a:r>
            <a:r>
              <a:rPr lang="en-US" dirty="0" err="1">
                <a:solidFill>
                  <a:srgbClr val="0070C0"/>
                </a:solidFill>
              </a:rPr>
              <a:t>cree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que</a:t>
            </a:r>
            <a:r>
              <a:rPr lang="en-US" dirty="0">
                <a:solidFill>
                  <a:srgbClr val="0070C0"/>
                </a:solidFill>
              </a:rPr>
              <a:t> la </a:t>
            </a:r>
            <a:r>
              <a:rPr lang="en-US" dirty="0" err="1">
                <a:solidFill>
                  <a:srgbClr val="0070C0"/>
                </a:solidFill>
              </a:rPr>
              <a:t>Adquisición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sólo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uno</a:t>
            </a:r>
            <a:r>
              <a:rPr lang="en-US" dirty="0">
                <a:solidFill>
                  <a:srgbClr val="0070C0"/>
                </a:solidFill>
              </a:rPr>
              <a:t> de los </a:t>
            </a:r>
            <a:r>
              <a:rPr lang="en-US" dirty="0" err="1">
                <a:solidFill>
                  <a:srgbClr val="0070C0"/>
                </a:solidFill>
              </a:rPr>
              <a:t>componentes</a:t>
            </a:r>
            <a:r>
              <a:rPr lang="en-US" dirty="0">
                <a:solidFill>
                  <a:srgbClr val="0070C0"/>
                </a:solidFill>
              </a:rPr>
              <a:t> de la </a:t>
            </a:r>
            <a:r>
              <a:rPr lang="en-US" dirty="0" err="1">
                <a:solidFill>
                  <a:srgbClr val="0070C0"/>
                </a:solidFill>
              </a:rPr>
              <a:t>totalidad</a:t>
            </a:r>
            <a:r>
              <a:rPr lang="en-US" dirty="0">
                <a:solidFill>
                  <a:srgbClr val="0070C0"/>
                </a:solidFill>
              </a:rPr>
              <a:t> de la </a:t>
            </a:r>
            <a:r>
              <a:rPr lang="en-US" dirty="0" err="1">
                <a:solidFill>
                  <a:srgbClr val="0070C0"/>
                </a:solidFill>
              </a:rPr>
              <a:t>cadena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suministro</a:t>
            </a:r>
            <a:r>
              <a:rPr lang="en-US" dirty="0">
                <a:solidFill>
                  <a:srgbClr val="0070C0"/>
                </a:solidFill>
              </a:rPr>
              <a:t> y </a:t>
            </a:r>
            <a:r>
              <a:rPr lang="en-US" dirty="0" err="1">
                <a:solidFill>
                  <a:srgbClr val="0070C0"/>
                </a:solidFill>
              </a:rPr>
              <a:t>que</a:t>
            </a:r>
            <a:r>
              <a:rPr lang="en-US" dirty="0">
                <a:solidFill>
                  <a:srgbClr val="0070C0"/>
                </a:solidFill>
              </a:rPr>
              <a:t> los </a:t>
            </a:r>
            <a:r>
              <a:rPr lang="en-US" dirty="0" err="1">
                <a:solidFill>
                  <a:srgbClr val="0070C0"/>
                </a:solidFill>
              </a:rPr>
              <a:t>ahorros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pueden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generarse</a:t>
            </a:r>
            <a:r>
              <a:rPr lang="en-US" dirty="0">
                <a:solidFill>
                  <a:srgbClr val="0070C0"/>
                </a:solidFill>
              </a:rPr>
              <a:t> al </a:t>
            </a:r>
            <a:r>
              <a:rPr lang="en-US" dirty="0" err="1">
                <a:solidFill>
                  <a:srgbClr val="0070C0"/>
                </a:solidFill>
              </a:rPr>
              <a:t>analizar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oportunidades</a:t>
            </a:r>
            <a:r>
              <a:rPr lang="en-US" dirty="0">
                <a:solidFill>
                  <a:srgbClr val="0070C0"/>
                </a:solidFill>
              </a:rPr>
              <a:t> en </a:t>
            </a:r>
            <a:r>
              <a:rPr lang="en-US" dirty="0" err="1">
                <a:solidFill>
                  <a:srgbClr val="0070C0"/>
                </a:solidFill>
              </a:rPr>
              <a:t>cada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uno</a:t>
            </a:r>
            <a:r>
              <a:rPr lang="en-US" dirty="0">
                <a:solidFill>
                  <a:srgbClr val="0070C0"/>
                </a:solidFill>
              </a:rPr>
              <a:t> de los </a:t>
            </a:r>
            <a:r>
              <a:rPr lang="en-US" dirty="0" err="1">
                <a:solidFill>
                  <a:srgbClr val="0070C0"/>
                </a:solidFill>
              </a:rPr>
              <a:t>componentes</a:t>
            </a:r>
            <a:r>
              <a:rPr lang="en-US" dirty="0">
                <a:solidFill>
                  <a:srgbClr val="4891DC"/>
                </a:solidFill>
              </a:rPr>
              <a:t>.</a:t>
            </a:r>
          </a:p>
        </p:txBody>
      </p: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131763" y="2224088"/>
            <a:ext cx="8821737" cy="3168650"/>
            <a:chOff x="204" y="1038"/>
            <a:chExt cx="5557" cy="2390"/>
          </a:xfrm>
        </p:grpSpPr>
        <p:sp>
          <p:nvSpPr>
            <p:cNvPr id="357378" name="Text Box 2"/>
            <p:cNvSpPr txBox="1">
              <a:spLocks noChangeArrowheads="1"/>
            </p:cNvSpPr>
            <p:nvPr/>
          </p:nvSpPr>
          <p:spPr bwMode="auto">
            <a:xfrm>
              <a:off x="635" y="1038"/>
              <a:ext cx="5126" cy="2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>
              <a:outerShdw dist="25400" dir="54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GB" sz="2000" i="1" dirty="0" err="1">
                  <a:solidFill>
                    <a:schemeClr val="bg1"/>
                  </a:solidFill>
                  <a:cs typeface="Times New Roman" pitchFamily="18" charset="0"/>
                </a:rPr>
                <a:t>Demanda</a:t>
              </a:r>
              <a:r>
                <a:rPr lang="en-GB" sz="2000" i="1" dirty="0">
                  <a:solidFill>
                    <a:schemeClr val="bg1"/>
                  </a:solidFill>
                  <a:cs typeface="Times New Roman" pitchFamily="18" charset="0"/>
                </a:rPr>
                <a:t> del </a:t>
              </a:r>
              <a:r>
                <a:rPr lang="en-GB" sz="2000" i="1" dirty="0" err="1">
                  <a:solidFill>
                    <a:schemeClr val="bg1"/>
                  </a:solidFill>
                  <a:cs typeface="Times New Roman" pitchFamily="18" charset="0"/>
                </a:rPr>
                <a:t>Cliente</a:t>
              </a:r>
              <a:r>
                <a:rPr lang="en-GB" sz="2000" i="1" dirty="0">
                  <a:solidFill>
                    <a:schemeClr val="bg1"/>
                  </a:solidFill>
                  <a:cs typeface="Times New Roman" pitchFamily="18" charset="0"/>
                </a:rPr>
                <a:t>(</a:t>
              </a:r>
              <a:r>
                <a:rPr lang="en-GB" sz="2000" i="1" dirty="0" err="1">
                  <a:solidFill>
                    <a:schemeClr val="bg1"/>
                  </a:solidFill>
                  <a:cs typeface="Times New Roman" pitchFamily="18" charset="0"/>
                </a:rPr>
                <a:t>interno</a:t>
              </a:r>
              <a:r>
                <a:rPr lang="en-GB" sz="2000" i="1" dirty="0">
                  <a:solidFill>
                    <a:schemeClr val="bg1"/>
                  </a:solidFill>
                  <a:cs typeface="Times New Roman" pitchFamily="18" charset="0"/>
                </a:rPr>
                <a:t> y </a:t>
              </a:r>
              <a:r>
                <a:rPr lang="en-GB" sz="2000" i="1" dirty="0" err="1">
                  <a:solidFill>
                    <a:schemeClr val="bg1"/>
                  </a:solidFill>
                  <a:cs typeface="Times New Roman" pitchFamily="18" charset="0"/>
                </a:rPr>
                <a:t>Externo</a:t>
              </a:r>
              <a:r>
                <a:rPr lang="en-GB" sz="2000" i="1" dirty="0">
                  <a:solidFill>
                    <a:schemeClr val="bg1"/>
                  </a:solidFill>
                  <a:cs typeface="Times New Roman" pitchFamily="18" charset="0"/>
                </a:rPr>
                <a:t>)</a:t>
              </a:r>
              <a:endParaRPr lang="en-GB" sz="2300" i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grpSp>
          <p:nvGrpSpPr>
            <p:cNvPr id="10249" name="Group 3"/>
            <p:cNvGrpSpPr>
              <a:grpSpLocks/>
            </p:cNvGrpSpPr>
            <p:nvPr/>
          </p:nvGrpSpPr>
          <p:grpSpPr bwMode="auto">
            <a:xfrm>
              <a:off x="204" y="1671"/>
              <a:ext cx="5490" cy="1757"/>
              <a:chOff x="352" y="1163"/>
              <a:chExt cx="5342" cy="1349"/>
            </a:xfrm>
          </p:grpSpPr>
          <p:sp>
            <p:nvSpPr>
              <p:cNvPr id="10253" name="Freeform 4"/>
              <p:cNvSpPr>
                <a:spLocks noChangeAspect="1"/>
              </p:cNvSpPr>
              <p:nvPr/>
            </p:nvSpPr>
            <p:spPr bwMode="auto">
              <a:xfrm>
                <a:off x="5121" y="1948"/>
                <a:ext cx="1" cy="22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3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54" name="Freeform 5"/>
              <p:cNvSpPr>
                <a:spLocks noChangeAspect="1"/>
              </p:cNvSpPr>
              <p:nvPr/>
            </p:nvSpPr>
            <p:spPr bwMode="auto">
              <a:xfrm>
                <a:off x="5207" y="2050"/>
                <a:ext cx="1" cy="22"/>
              </a:xfrm>
              <a:custGeom>
                <a:avLst/>
                <a:gdLst>
                  <a:gd name="T0" fmla="*/ 0 w 2"/>
                  <a:gd name="T1" fmla="*/ 0 h 27"/>
                  <a:gd name="T2" fmla="*/ 1 w 2"/>
                  <a:gd name="T3" fmla="*/ 2 h 27"/>
                  <a:gd name="T4" fmla="*/ 0 w 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7"/>
                  <a:gd name="T11" fmla="*/ 2 w 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7">
                    <a:moveTo>
                      <a:pt x="0" y="0"/>
                    </a:move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55" name="Rectangle 6"/>
              <p:cNvSpPr>
                <a:spLocks noChangeArrowheads="1"/>
              </p:cNvSpPr>
              <p:nvPr/>
            </p:nvSpPr>
            <p:spPr bwMode="auto">
              <a:xfrm>
                <a:off x="3559" y="1163"/>
                <a:ext cx="1225" cy="1348"/>
              </a:xfrm>
              <a:prstGeom prst="rect">
                <a:avLst/>
              </a:prstGeom>
              <a:solidFill>
                <a:srgbClr val="FBD773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b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cs typeface="Times New Roman" pitchFamily="18" charset="0"/>
                  </a:rPr>
                  <a:t>Instalaciones  &amp; </a:t>
                </a:r>
              </a:p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cs typeface="Times New Roman" pitchFamily="18" charset="0"/>
                  </a:rPr>
                  <a:t>Equipos</a:t>
                </a:r>
              </a:p>
            </p:txBody>
          </p:sp>
          <p:sp>
            <p:nvSpPr>
              <p:cNvPr id="10256" name="Rectangle 7"/>
              <p:cNvSpPr>
                <a:spLocks noChangeArrowheads="1"/>
              </p:cNvSpPr>
              <p:nvPr/>
            </p:nvSpPr>
            <p:spPr bwMode="auto">
              <a:xfrm>
                <a:off x="2270" y="1163"/>
                <a:ext cx="1227" cy="1348"/>
              </a:xfrm>
              <a:prstGeom prst="rect">
                <a:avLst/>
              </a:prstGeom>
              <a:solidFill>
                <a:srgbClr val="FBD773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b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cs typeface="Times New Roman" pitchFamily="18" charset="0"/>
                  </a:rPr>
                  <a:t>Sistemas de Información  &amp; Tecnología</a:t>
                </a:r>
              </a:p>
            </p:txBody>
          </p:sp>
          <p:sp>
            <p:nvSpPr>
              <p:cNvPr id="10257" name="Rectangle 8"/>
              <p:cNvSpPr>
                <a:spLocks noChangeArrowheads="1"/>
              </p:cNvSpPr>
              <p:nvPr/>
            </p:nvSpPr>
            <p:spPr bwMode="auto">
              <a:xfrm>
                <a:off x="983" y="1164"/>
                <a:ext cx="1226" cy="1348"/>
              </a:xfrm>
              <a:prstGeom prst="rect">
                <a:avLst/>
              </a:prstGeom>
              <a:solidFill>
                <a:srgbClr val="FBD773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b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cs typeface="Times New Roman" pitchFamily="18" charset="0"/>
                  </a:rPr>
                  <a:t>Organización, Habilidades &amp; Cultura</a:t>
                </a:r>
              </a:p>
            </p:txBody>
          </p:sp>
          <p:sp>
            <p:nvSpPr>
              <p:cNvPr id="10258" name="Rectangle 9"/>
              <p:cNvSpPr>
                <a:spLocks noChangeArrowheads="1"/>
              </p:cNvSpPr>
              <p:nvPr/>
            </p:nvSpPr>
            <p:spPr bwMode="auto">
              <a:xfrm>
                <a:off x="4766" y="1312"/>
                <a:ext cx="883" cy="918"/>
              </a:xfrm>
              <a:prstGeom prst="rect">
                <a:avLst/>
              </a:prstGeom>
              <a:solidFill>
                <a:srgbClr val="0099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324000" tIns="46038" rIns="92075" bIns="46038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2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259" name="AutoShape 10"/>
              <p:cNvSpPr>
                <a:spLocks noChangeArrowheads="1"/>
              </p:cNvSpPr>
              <p:nvPr/>
            </p:nvSpPr>
            <p:spPr bwMode="auto">
              <a:xfrm>
                <a:off x="830" y="1312"/>
                <a:ext cx="4044" cy="385"/>
              </a:xfrm>
              <a:prstGeom prst="homePlate">
                <a:avLst>
                  <a:gd name="adj" fmla="val 24995"/>
                </a:avLst>
              </a:prstGeom>
              <a:solidFill>
                <a:srgbClr val="0033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108000" rIns="92075" bIns="46038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Gestión de las relaciones de la Cadena de Suministro</a:t>
                </a:r>
              </a:p>
            </p:txBody>
          </p:sp>
          <p:sp>
            <p:nvSpPr>
              <p:cNvPr id="10260" name="AutoShape 11"/>
              <p:cNvSpPr>
                <a:spLocks noChangeArrowheads="1"/>
              </p:cNvSpPr>
              <p:nvPr/>
            </p:nvSpPr>
            <p:spPr bwMode="auto">
              <a:xfrm>
                <a:off x="783" y="1845"/>
                <a:ext cx="4089" cy="385"/>
              </a:xfrm>
              <a:prstGeom prst="homePlate">
                <a:avLst>
                  <a:gd name="adj" fmla="val 25274"/>
                </a:avLst>
              </a:prstGeom>
              <a:solidFill>
                <a:srgbClr val="0033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108000" anchor="b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Gestión de la Infraestructura de la Cadena de Suministro</a:t>
                </a:r>
              </a:p>
            </p:txBody>
          </p:sp>
          <p:sp>
            <p:nvSpPr>
              <p:cNvPr id="10261" name="Freeform 12"/>
              <p:cNvSpPr>
                <a:spLocks noChangeAspect="1"/>
              </p:cNvSpPr>
              <p:nvPr/>
            </p:nvSpPr>
            <p:spPr bwMode="auto">
              <a:xfrm>
                <a:off x="4206" y="1512"/>
                <a:ext cx="787" cy="518"/>
              </a:xfrm>
              <a:custGeom>
                <a:avLst/>
                <a:gdLst>
                  <a:gd name="T0" fmla="*/ 115 w 833"/>
                  <a:gd name="T1" fmla="*/ 0 h 937"/>
                  <a:gd name="T2" fmla="*/ 0 w 833"/>
                  <a:gd name="T3" fmla="*/ 0 h 937"/>
                  <a:gd name="T4" fmla="*/ 21 w 833"/>
                  <a:gd name="T5" fmla="*/ 1 h 937"/>
                  <a:gd name="T6" fmla="*/ 0 w 833"/>
                  <a:gd name="T7" fmla="*/ 1 h 937"/>
                  <a:gd name="T8" fmla="*/ 115 w 833"/>
                  <a:gd name="T9" fmla="*/ 1 h 937"/>
                  <a:gd name="T10" fmla="*/ 135 w 833"/>
                  <a:gd name="T11" fmla="*/ 1 h 937"/>
                  <a:gd name="T12" fmla="*/ 115 w 833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937"/>
                  <a:gd name="T23" fmla="*/ 833 w 833"/>
                  <a:gd name="T24" fmla="*/ 937 h 9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937">
                    <a:moveTo>
                      <a:pt x="711" y="0"/>
                    </a:moveTo>
                    <a:lnTo>
                      <a:pt x="0" y="0"/>
                    </a:lnTo>
                    <a:lnTo>
                      <a:pt x="122" y="468"/>
                    </a:lnTo>
                    <a:lnTo>
                      <a:pt x="0" y="937"/>
                    </a:lnTo>
                    <a:lnTo>
                      <a:pt x="711" y="937"/>
                    </a:lnTo>
                    <a:lnTo>
                      <a:pt x="833" y="468"/>
                    </a:lnTo>
                    <a:lnTo>
                      <a:pt x="7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B26464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2" name="Freeform 13"/>
              <p:cNvSpPr>
                <a:spLocks noChangeAspect="1"/>
              </p:cNvSpPr>
              <p:nvPr/>
            </p:nvSpPr>
            <p:spPr bwMode="auto">
              <a:xfrm>
                <a:off x="4060" y="1513"/>
                <a:ext cx="787" cy="518"/>
              </a:xfrm>
              <a:custGeom>
                <a:avLst/>
                <a:gdLst>
                  <a:gd name="T0" fmla="*/ 115 w 833"/>
                  <a:gd name="T1" fmla="*/ 0 h 937"/>
                  <a:gd name="T2" fmla="*/ 0 w 833"/>
                  <a:gd name="T3" fmla="*/ 0 h 937"/>
                  <a:gd name="T4" fmla="*/ 21 w 833"/>
                  <a:gd name="T5" fmla="*/ 1 h 937"/>
                  <a:gd name="T6" fmla="*/ 0 w 833"/>
                  <a:gd name="T7" fmla="*/ 1 h 937"/>
                  <a:gd name="T8" fmla="*/ 115 w 833"/>
                  <a:gd name="T9" fmla="*/ 1 h 937"/>
                  <a:gd name="T10" fmla="*/ 135 w 833"/>
                  <a:gd name="T11" fmla="*/ 1 h 937"/>
                  <a:gd name="T12" fmla="*/ 115 w 833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937"/>
                  <a:gd name="T23" fmla="*/ 833 w 833"/>
                  <a:gd name="T24" fmla="*/ 937 h 9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937">
                    <a:moveTo>
                      <a:pt x="711" y="0"/>
                    </a:moveTo>
                    <a:lnTo>
                      <a:pt x="0" y="0"/>
                    </a:lnTo>
                    <a:lnTo>
                      <a:pt x="122" y="468"/>
                    </a:lnTo>
                    <a:lnTo>
                      <a:pt x="0" y="937"/>
                    </a:lnTo>
                    <a:lnTo>
                      <a:pt x="711" y="937"/>
                    </a:lnTo>
                    <a:lnTo>
                      <a:pt x="833" y="468"/>
                    </a:lnTo>
                    <a:lnTo>
                      <a:pt x="711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174" y="1532"/>
                <a:ext cx="622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10264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352" y="1674"/>
                <a:ext cx="63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Distribución </a:t>
                </a:r>
                <a:b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</a:b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&amp; Disposición</a:t>
                </a:r>
              </a:p>
            </p:txBody>
          </p:sp>
          <p:sp>
            <p:nvSpPr>
              <p:cNvPr id="10265" name="Freeform 16"/>
              <p:cNvSpPr>
                <a:spLocks noChangeAspect="1"/>
              </p:cNvSpPr>
              <p:nvPr/>
            </p:nvSpPr>
            <p:spPr bwMode="auto">
              <a:xfrm>
                <a:off x="3433" y="1512"/>
                <a:ext cx="956" cy="517"/>
              </a:xfrm>
              <a:custGeom>
                <a:avLst/>
                <a:gdLst>
                  <a:gd name="T0" fmla="*/ 58329 w 833"/>
                  <a:gd name="T1" fmla="*/ 0 h 936"/>
                  <a:gd name="T2" fmla="*/ 0 w 833"/>
                  <a:gd name="T3" fmla="*/ 0 h 936"/>
                  <a:gd name="T4" fmla="*/ 9993 w 833"/>
                  <a:gd name="T5" fmla="*/ 1 h 936"/>
                  <a:gd name="T6" fmla="*/ 0 w 833"/>
                  <a:gd name="T7" fmla="*/ 1 h 936"/>
                  <a:gd name="T8" fmla="*/ 58329 w 833"/>
                  <a:gd name="T9" fmla="*/ 1 h 936"/>
                  <a:gd name="T10" fmla="*/ 68303 w 833"/>
                  <a:gd name="T11" fmla="*/ 1 h 936"/>
                  <a:gd name="T12" fmla="*/ 58329 w 833"/>
                  <a:gd name="T13" fmla="*/ 0 h 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936"/>
                  <a:gd name="T23" fmla="*/ 833 w 833"/>
                  <a:gd name="T24" fmla="*/ 936 h 9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936">
                    <a:moveTo>
                      <a:pt x="711" y="0"/>
                    </a:moveTo>
                    <a:lnTo>
                      <a:pt x="0" y="0"/>
                    </a:lnTo>
                    <a:lnTo>
                      <a:pt x="121" y="467"/>
                    </a:lnTo>
                    <a:lnTo>
                      <a:pt x="0" y="936"/>
                    </a:lnTo>
                    <a:lnTo>
                      <a:pt x="711" y="936"/>
                    </a:lnTo>
                    <a:lnTo>
                      <a:pt x="833" y="467"/>
                    </a:lnTo>
                    <a:lnTo>
                      <a:pt x="711" y="0"/>
                    </a:lnTo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B26464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664" y="1595"/>
                <a:ext cx="52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Producción</a:t>
                </a:r>
              </a:p>
            </p:txBody>
          </p:sp>
          <p:sp>
            <p:nvSpPr>
              <p:cNvPr id="10267" name="Line 18"/>
              <p:cNvSpPr>
                <a:spLocks noChangeAspect="1" noChangeShapeType="1"/>
              </p:cNvSpPr>
              <p:nvPr/>
            </p:nvSpPr>
            <p:spPr bwMode="auto">
              <a:xfrm>
                <a:off x="3427" y="1768"/>
                <a:ext cx="808" cy="1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349" y="1807"/>
                <a:ext cx="863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10269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616" y="1792"/>
                <a:ext cx="666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Desarrollo &amp;</a:t>
                </a:r>
                <a:b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</a:b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Mantenimiento</a:t>
                </a:r>
              </a:p>
            </p:txBody>
          </p:sp>
          <p:sp>
            <p:nvSpPr>
              <p:cNvPr id="10270" name="Freeform 21"/>
              <p:cNvSpPr>
                <a:spLocks noChangeAspect="1"/>
              </p:cNvSpPr>
              <p:nvPr/>
            </p:nvSpPr>
            <p:spPr bwMode="auto">
              <a:xfrm>
                <a:off x="1653" y="1512"/>
                <a:ext cx="714" cy="517"/>
              </a:xfrm>
              <a:custGeom>
                <a:avLst/>
                <a:gdLst>
                  <a:gd name="T0" fmla="*/ 41749 w 623"/>
                  <a:gd name="T1" fmla="*/ 0 h 936"/>
                  <a:gd name="T2" fmla="*/ 0 w 623"/>
                  <a:gd name="T3" fmla="*/ 0 h 936"/>
                  <a:gd name="T4" fmla="*/ 7094 w 623"/>
                  <a:gd name="T5" fmla="*/ 1 h 936"/>
                  <a:gd name="T6" fmla="*/ 0 w 623"/>
                  <a:gd name="T7" fmla="*/ 1 h 936"/>
                  <a:gd name="T8" fmla="*/ 41749 w 623"/>
                  <a:gd name="T9" fmla="*/ 1 h 936"/>
                  <a:gd name="T10" fmla="*/ 48863 w 623"/>
                  <a:gd name="T11" fmla="*/ 1 h 936"/>
                  <a:gd name="T12" fmla="*/ 41749 w 623"/>
                  <a:gd name="T13" fmla="*/ 0 h 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3"/>
                  <a:gd name="T22" fmla="*/ 0 h 936"/>
                  <a:gd name="T23" fmla="*/ 623 w 623"/>
                  <a:gd name="T24" fmla="*/ 936 h 9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3" h="936">
                    <a:moveTo>
                      <a:pt x="532" y="0"/>
                    </a:moveTo>
                    <a:lnTo>
                      <a:pt x="0" y="0"/>
                    </a:lnTo>
                    <a:lnTo>
                      <a:pt x="91" y="467"/>
                    </a:lnTo>
                    <a:lnTo>
                      <a:pt x="0" y="936"/>
                    </a:lnTo>
                    <a:lnTo>
                      <a:pt x="532" y="936"/>
                    </a:lnTo>
                    <a:lnTo>
                      <a:pt x="623" y="467"/>
                    </a:lnTo>
                    <a:lnTo>
                      <a:pt x="5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B26464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Freeform 22"/>
              <p:cNvSpPr>
                <a:spLocks noChangeAspect="1"/>
              </p:cNvSpPr>
              <p:nvPr/>
            </p:nvSpPr>
            <p:spPr bwMode="auto">
              <a:xfrm>
                <a:off x="1507" y="1513"/>
                <a:ext cx="714" cy="517"/>
              </a:xfrm>
              <a:custGeom>
                <a:avLst/>
                <a:gdLst>
                  <a:gd name="T0" fmla="*/ 41749 w 623"/>
                  <a:gd name="T1" fmla="*/ 0 h 936"/>
                  <a:gd name="T2" fmla="*/ 0 w 623"/>
                  <a:gd name="T3" fmla="*/ 0 h 936"/>
                  <a:gd name="T4" fmla="*/ 7094 w 623"/>
                  <a:gd name="T5" fmla="*/ 1 h 936"/>
                  <a:gd name="T6" fmla="*/ 0 w 623"/>
                  <a:gd name="T7" fmla="*/ 1 h 936"/>
                  <a:gd name="T8" fmla="*/ 41749 w 623"/>
                  <a:gd name="T9" fmla="*/ 1 h 936"/>
                  <a:gd name="T10" fmla="*/ 48863 w 623"/>
                  <a:gd name="T11" fmla="*/ 1 h 936"/>
                  <a:gd name="T12" fmla="*/ 41749 w 623"/>
                  <a:gd name="T13" fmla="*/ 0 h 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3"/>
                  <a:gd name="T22" fmla="*/ 0 h 936"/>
                  <a:gd name="T23" fmla="*/ 623 w 623"/>
                  <a:gd name="T24" fmla="*/ 936 h 9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3" h="936">
                    <a:moveTo>
                      <a:pt x="532" y="0"/>
                    </a:moveTo>
                    <a:lnTo>
                      <a:pt x="0" y="0"/>
                    </a:lnTo>
                    <a:lnTo>
                      <a:pt x="91" y="467"/>
                    </a:lnTo>
                    <a:lnTo>
                      <a:pt x="0" y="936"/>
                    </a:lnTo>
                    <a:lnTo>
                      <a:pt x="532" y="936"/>
                    </a:lnTo>
                    <a:lnTo>
                      <a:pt x="623" y="467"/>
                    </a:lnTo>
                    <a:lnTo>
                      <a:pt x="532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1610" y="1532"/>
                <a:ext cx="469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10273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772" y="1722"/>
                <a:ext cx="541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Adquisición</a:t>
                </a:r>
              </a:p>
            </p:txBody>
          </p:sp>
          <p:sp>
            <p:nvSpPr>
              <p:cNvPr id="10274" name="Freeform 25"/>
              <p:cNvSpPr>
                <a:spLocks noChangeAspect="1"/>
              </p:cNvSpPr>
              <p:nvPr/>
            </p:nvSpPr>
            <p:spPr bwMode="auto">
              <a:xfrm>
                <a:off x="2829" y="1512"/>
                <a:ext cx="771" cy="517"/>
              </a:xfrm>
              <a:custGeom>
                <a:avLst/>
                <a:gdLst>
                  <a:gd name="T0" fmla="*/ 48890 w 671"/>
                  <a:gd name="T1" fmla="*/ 0 h 936"/>
                  <a:gd name="T2" fmla="*/ 0 w 671"/>
                  <a:gd name="T3" fmla="*/ 0 h 936"/>
                  <a:gd name="T4" fmla="*/ 8344 w 671"/>
                  <a:gd name="T5" fmla="*/ 1 h 936"/>
                  <a:gd name="T6" fmla="*/ 0 w 671"/>
                  <a:gd name="T7" fmla="*/ 1 h 936"/>
                  <a:gd name="T8" fmla="*/ 48890 w 671"/>
                  <a:gd name="T9" fmla="*/ 1 h 936"/>
                  <a:gd name="T10" fmla="*/ 57184 w 671"/>
                  <a:gd name="T11" fmla="*/ 1 h 936"/>
                  <a:gd name="T12" fmla="*/ 48890 w 671"/>
                  <a:gd name="T13" fmla="*/ 0 h 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1"/>
                  <a:gd name="T22" fmla="*/ 0 h 936"/>
                  <a:gd name="T23" fmla="*/ 671 w 671"/>
                  <a:gd name="T24" fmla="*/ 936 h 9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1" h="936">
                    <a:moveTo>
                      <a:pt x="573" y="0"/>
                    </a:moveTo>
                    <a:lnTo>
                      <a:pt x="0" y="0"/>
                    </a:lnTo>
                    <a:lnTo>
                      <a:pt x="98" y="467"/>
                    </a:lnTo>
                    <a:lnTo>
                      <a:pt x="0" y="936"/>
                    </a:lnTo>
                    <a:lnTo>
                      <a:pt x="573" y="936"/>
                    </a:lnTo>
                    <a:lnTo>
                      <a:pt x="671" y="467"/>
                    </a:lnTo>
                    <a:lnTo>
                      <a:pt x="573" y="0"/>
                    </a:lnTo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B26464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2875" y="1735"/>
                <a:ext cx="4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000">
                    <a:solidFill>
                      <a:schemeClr val="bg1"/>
                    </a:solidFill>
                    <a:cs typeface="Times New Roman" pitchFamily="18" charset="0"/>
                  </a:rPr>
                  <a:t>  </a:t>
                </a:r>
                <a:endParaRPr lang="en-GB" sz="14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276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129" y="1722"/>
                <a:ext cx="28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Pagos</a:t>
                </a:r>
              </a:p>
            </p:txBody>
          </p:sp>
          <p:sp>
            <p:nvSpPr>
              <p:cNvPr id="10277" name="Freeform 28"/>
              <p:cNvSpPr>
                <a:spLocks noChangeAspect="1"/>
              </p:cNvSpPr>
              <p:nvPr/>
            </p:nvSpPr>
            <p:spPr bwMode="auto">
              <a:xfrm>
                <a:off x="2223" y="1512"/>
                <a:ext cx="771" cy="517"/>
              </a:xfrm>
              <a:custGeom>
                <a:avLst/>
                <a:gdLst>
                  <a:gd name="T0" fmla="*/ 48890 w 671"/>
                  <a:gd name="T1" fmla="*/ 0 h 936"/>
                  <a:gd name="T2" fmla="*/ 0 w 671"/>
                  <a:gd name="T3" fmla="*/ 0 h 936"/>
                  <a:gd name="T4" fmla="*/ 8344 w 671"/>
                  <a:gd name="T5" fmla="*/ 1 h 936"/>
                  <a:gd name="T6" fmla="*/ 0 w 671"/>
                  <a:gd name="T7" fmla="*/ 1 h 936"/>
                  <a:gd name="T8" fmla="*/ 48890 w 671"/>
                  <a:gd name="T9" fmla="*/ 1 h 936"/>
                  <a:gd name="T10" fmla="*/ 57184 w 671"/>
                  <a:gd name="T11" fmla="*/ 1 h 936"/>
                  <a:gd name="T12" fmla="*/ 48890 w 671"/>
                  <a:gd name="T13" fmla="*/ 0 h 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1"/>
                  <a:gd name="T22" fmla="*/ 0 h 936"/>
                  <a:gd name="T23" fmla="*/ 671 w 671"/>
                  <a:gd name="T24" fmla="*/ 936 h 9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1" h="936">
                    <a:moveTo>
                      <a:pt x="573" y="0"/>
                    </a:moveTo>
                    <a:lnTo>
                      <a:pt x="0" y="0"/>
                    </a:lnTo>
                    <a:lnTo>
                      <a:pt x="98" y="467"/>
                    </a:lnTo>
                    <a:lnTo>
                      <a:pt x="0" y="936"/>
                    </a:lnTo>
                    <a:lnTo>
                      <a:pt x="573" y="936"/>
                    </a:lnTo>
                    <a:lnTo>
                      <a:pt x="671" y="467"/>
                    </a:lnTo>
                    <a:lnTo>
                      <a:pt x="573" y="0"/>
                    </a:lnTo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B26464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435" y="1722"/>
                <a:ext cx="43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Provisión</a:t>
                </a:r>
              </a:p>
            </p:txBody>
          </p:sp>
          <p:sp>
            <p:nvSpPr>
              <p:cNvPr id="10279" name="Freeform 30"/>
              <p:cNvSpPr>
                <a:spLocks noChangeAspect="1"/>
              </p:cNvSpPr>
              <p:nvPr/>
            </p:nvSpPr>
            <p:spPr bwMode="auto">
              <a:xfrm>
                <a:off x="1066" y="1512"/>
                <a:ext cx="738" cy="517"/>
              </a:xfrm>
              <a:custGeom>
                <a:avLst/>
                <a:gdLst>
                  <a:gd name="T0" fmla="*/ 43047 w 644"/>
                  <a:gd name="T1" fmla="*/ 0 h 936"/>
                  <a:gd name="T2" fmla="*/ 0 w 644"/>
                  <a:gd name="T3" fmla="*/ 0 h 936"/>
                  <a:gd name="T4" fmla="*/ 7402 w 644"/>
                  <a:gd name="T5" fmla="*/ 1 h 936"/>
                  <a:gd name="T6" fmla="*/ 0 w 644"/>
                  <a:gd name="T7" fmla="*/ 1 h 936"/>
                  <a:gd name="T8" fmla="*/ 43047 w 644"/>
                  <a:gd name="T9" fmla="*/ 1 h 936"/>
                  <a:gd name="T10" fmla="*/ 50383 w 644"/>
                  <a:gd name="T11" fmla="*/ 1 h 936"/>
                  <a:gd name="T12" fmla="*/ 43047 w 644"/>
                  <a:gd name="T13" fmla="*/ 0 h 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936"/>
                  <a:gd name="T23" fmla="*/ 644 w 644"/>
                  <a:gd name="T24" fmla="*/ 936 h 9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936">
                    <a:moveTo>
                      <a:pt x="550" y="0"/>
                    </a:moveTo>
                    <a:lnTo>
                      <a:pt x="0" y="0"/>
                    </a:lnTo>
                    <a:lnTo>
                      <a:pt x="94" y="467"/>
                    </a:lnTo>
                    <a:lnTo>
                      <a:pt x="0" y="936"/>
                    </a:lnTo>
                    <a:lnTo>
                      <a:pt x="550" y="936"/>
                    </a:lnTo>
                    <a:lnTo>
                      <a:pt x="644" y="467"/>
                    </a:lnTo>
                    <a:lnTo>
                      <a:pt x="550" y="0"/>
                    </a:lnTo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B26464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903" y="1643"/>
                <a:ext cx="85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lvl="1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Estimación </a:t>
                </a:r>
                <a:b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</a:b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&amp; Planifación</a:t>
                </a:r>
              </a:p>
            </p:txBody>
          </p:sp>
          <p:sp>
            <p:nvSpPr>
              <p:cNvPr id="10281" name="AutoShape 32"/>
              <p:cNvSpPr>
                <a:spLocks noChangeArrowheads="1"/>
              </p:cNvSpPr>
              <p:nvPr/>
            </p:nvSpPr>
            <p:spPr bwMode="auto">
              <a:xfrm>
                <a:off x="352" y="1312"/>
                <a:ext cx="836" cy="918"/>
              </a:xfrm>
              <a:prstGeom prst="homePlate">
                <a:avLst>
                  <a:gd name="adj" fmla="val 24755"/>
                </a:avLst>
              </a:prstGeom>
              <a:solidFill>
                <a:srgbClr val="0099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Estrategia de Cadena de Suministro</a:t>
                </a:r>
              </a:p>
            </p:txBody>
          </p:sp>
          <p:sp>
            <p:nvSpPr>
              <p:cNvPr id="10282" name="Line 33"/>
              <p:cNvSpPr>
                <a:spLocks noChangeShapeType="1"/>
              </p:cNvSpPr>
              <p:nvPr/>
            </p:nvSpPr>
            <p:spPr bwMode="auto">
              <a:xfrm>
                <a:off x="3590" y="1769"/>
                <a:ext cx="7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Text Box 34"/>
              <p:cNvSpPr txBox="1">
                <a:spLocks noChangeArrowheads="1"/>
              </p:cNvSpPr>
              <p:nvPr/>
            </p:nvSpPr>
            <p:spPr bwMode="auto">
              <a:xfrm>
                <a:off x="4953" y="1623"/>
                <a:ext cx="741" cy="34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Desempeño de la Cadena de Suministro</a:t>
                </a:r>
              </a:p>
            </p:txBody>
          </p:sp>
        </p:grpSp>
        <p:sp>
          <p:nvSpPr>
            <p:cNvPr id="10250" name="AutoShape 35"/>
            <p:cNvSpPr>
              <a:spLocks noChangeArrowheads="1"/>
            </p:cNvSpPr>
            <p:nvPr/>
          </p:nvSpPr>
          <p:spPr bwMode="auto">
            <a:xfrm>
              <a:off x="375" y="1342"/>
              <a:ext cx="328" cy="498"/>
            </a:xfrm>
            <a:prstGeom prst="downArrow">
              <a:avLst>
                <a:gd name="adj1" fmla="val 50000"/>
                <a:gd name="adj2" fmla="val 37957"/>
              </a:avLst>
            </a:prstGeom>
            <a:solidFill>
              <a:schemeClr val="accent1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n-US" sz="2000">
                <a:solidFill>
                  <a:srgbClr val="A19562"/>
                </a:solidFill>
                <a:latin typeface="Times New Roman" pitchFamily="18" charset="0"/>
              </a:endParaRPr>
            </a:p>
          </p:txBody>
        </p:sp>
        <p:sp>
          <p:nvSpPr>
            <p:cNvPr id="10251" name="AutoShape 37"/>
            <p:cNvSpPr>
              <a:spLocks noChangeArrowheads="1"/>
            </p:cNvSpPr>
            <p:nvPr/>
          </p:nvSpPr>
          <p:spPr bwMode="auto">
            <a:xfrm>
              <a:off x="5364" y="1341"/>
              <a:ext cx="328" cy="499"/>
            </a:xfrm>
            <a:prstGeom prst="downArrow">
              <a:avLst>
                <a:gd name="adj1" fmla="val 50000"/>
                <a:gd name="adj2" fmla="val 38034"/>
              </a:avLst>
            </a:prstGeom>
            <a:solidFill>
              <a:schemeClr val="accent1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n-US" sz="2000">
                <a:solidFill>
                  <a:srgbClr val="A19562"/>
                </a:solidFill>
                <a:latin typeface="Times New Roman" pitchFamily="18" charset="0"/>
              </a:endParaRPr>
            </a:p>
          </p:txBody>
        </p:sp>
        <p:sp>
          <p:nvSpPr>
            <p:cNvPr id="10252" name="Oval 44"/>
            <p:cNvSpPr>
              <a:spLocks noChangeArrowheads="1"/>
            </p:cNvSpPr>
            <p:nvPr/>
          </p:nvSpPr>
          <p:spPr bwMode="auto">
            <a:xfrm>
              <a:off x="1632" y="2163"/>
              <a:ext cx="624" cy="591"/>
            </a:xfrm>
            <a:prstGeom prst="ellips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</p:grpSp>
      <p:sp>
        <p:nvSpPr>
          <p:cNvPr id="357419" name="AutoShape 43"/>
          <p:cNvSpPr>
            <a:spLocks noChangeArrowheads="1"/>
          </p:cNvSpPr>
          <p:nvPr/>
        </p:nvSpPr>
        <p:spPr bwMode="blackGray">
          <a:xfrm>
            <a:off x="319088" y="5588000"/>
            <a:ext cx="8447087" cy="1270000"/>
          </a:xfrm>
          <a:prstGeom prst="roundRect">
            <a:avLst>
              <a:gd name="adj" fmla="val 16667"/>
            </a:avLst>
          </a:prstGeom>
          <a:solidFill>
            <a:srgbClr val="4891D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anchor="ctr">
            <a:norm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s-ES" sz="1400" i="1" dirty="0" err="1"/>
              <a:t>Supply</a:t>
            </a:r>
            <a:r>
              <a:rPr lang="es-ES" sz="1400" i="1" dirty="0"/>
              <a:t> </a:t>
            </a:r>
            <a:r>
              <a:rPr lang="es-ES" sz="1400" i="1" dirty="0" err="1"/>
              <a:t>Chain</a:t>
            </a:r>
            <a:r>
              <a:rPr lang="es-ES" sz="1400" i="1" dirty="0"/>
              <a:t> Management o la Gestión de la Cadena de Suministro </a:t>
            </a:r>
            <a:r>
              <a:rPr lang="es-ES" sz="1400" dirty="0"/>
              <a:t>implica la gestión de 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1400" dirty="0"/>
              <a:t>Adquisiciones, Gestión de Materiales y Logística dentro de un marco integrado para el valor óptimo</a:t>
            </a:r>
            <a:br>
              <a:rPr lang="es-ES" sz="1400" dirty="0"/>
            </a:br>
            <a:r>
              <a:rPr lang="es-ES" sz="1400" dirty="0"/>
              <a:t> es impulsado desde la 'cadena' siempre recordando que el "cliente" es el motor fundamental de la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1400" dirty="0"/>
              <a:t> "demanda”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7657" y="522514"/>
            <a:ext cx="7431314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eaLnBrk="0" hangingPunct="0">
              <a:lnSpc>
                <a:spcPct val="135000"/>
              </a:lnSpc>
              <a:spcBef>
                <a:spcPct val="20000"/>
              </a:spcBef>
            </a:pPr>
            <a:r>
              <a:rPr lang="es-HN" sz="2400" dirty="0" smtClean="0"/>
              <a:t>UNOPS y la Gestión de la Cadena de Suministro</a:t>
            </a:r>
            <a:endParaRPr lang="es-H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7"/>
          <p:cNvSpPr>
            <a:spLocks noChangeShapeType="1"/>
          </p:cNvSpPr>
          <p:nvPr/>
        </p:nvSpPr>
        <p:spPr bwMode="auto">
          <a:xfrm>
            <a:off x="0" y="1249363"/>
            <a:ext cx="7623175" cy="0"/>
          </a:xfrm>
          <a:prstGeom prst="line">
            <a:avLst/>
          </a:prstGeom>
          <a:noFill/>
          <a:ln w="15875">
            <a:solidFill>
              <a:srgbClr val="5292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Line 8"/>
          <p:cNvSpPr>
            <a:spLocks noChangeShapeType="1"/>
          </p:cNvSpPr>
          <p:nvPr/>
        </p:nvSpPr>
        <p:spPr bwMode="auto">
          <a:xfrm>
            <a:off x="2743200" y="3127375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Rectangle 1013"/>
          <p:cNvSpPr>
            <a:spLocks noChangeArrowheads="1"/>
          </p:cNvSpPr>
          <p:nvPr/>
        </p:nvSpPr>
        <p:spPr bwMode="auto">
          <a:xfrm>
            <a:off x="11113" y="127635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>
                <a:solidFill>
                  <a:srgbClr val="4891DC"/>
                </a:solidFill>
              </a:rPr>
              <a:t>Por lo tanto la integración en el proceso es la clave, de lo contrario el flujo de la cadena tendrá "fugas" como el agua de una tubería dañada</a:t>
            </a:r>
            <a:r>
              <a:rPr lang="en-US">
                <a:solidFill>
                  <a:schemeClr val="tx2"/>
                </a:solidFill>
              </a:rPr>
              <a:t/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11269" name="Group 1018"/>
          <p:cNvGrpSpPr>
            <a:grpSpLocks/>
          </p:cNvGrpSpPr>
          <p:nvPr/>
        </p:nvGrpSpPr>
        <p:grpSpPr bwMode="auto">
          <a:xfrm>
            <a:off x="0" y="3154363"/>
            <a:ext cx="8408988" cy="2835275"/>
            <a:chOff x="48" y="1651"/>
            <a:chExt cx="5345" cy="1901"/>
          </a:xfrm>
        </p:grpSpPr>
        <p:grpSp>
          <p:nvGrpSpPr>
            <p:cNvPr id="11309" name="Group 3"/>
            <p:cNvGrpSpPr>
              <a:grpSpLocks/>
            </p:cNvGrpSpPr>
            <p:nvPr/>
          </p:nvGrpSpPr>
          <p:grpSpPr bwMode="auto">
            <a:xfrm>
              <a:off x="616" y="3014"/>
              <a:ext cx="4777" cy="326"/>
              <a:chOff x="655" y="3158"/>
              <a:chExt cx="5187" cy="447"/>
            </a:xfrm>
          </p:grpSpPr>
          <p:sp>
            <p:nvSpPr>
              <p:cNvPr id="12284" name="Rectangle 4"/>
              <p:cNvSpPr>
                <a:spLocks noChangeAspect="1" noChangeArrowheads="1"/>
              </p:cNvSpPr>
              <p:nvPr/>
            </p:nvSpPr>
            <p:spPr bwMode="auto">
              <a:xfrm>
                <a:off x="655" y="3161"/>
                <a:ext cx="533" cy="389"/>
              </a:xfrm>
              <a:prstGeom prst="rect">
                <a:avLst/>
              </a:prstGeom>
              <a:noFill/>
              <a:ln w="12700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lIns="252412" tIns="46038" rIns="252412" bIns="46038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000">
                    <a:latin typeface="Trebuchet MS" pitchFamily="34" charset="0"/>
                    <a:cs typeface="Times New Roman" pitchFamily="18" charset="0"/>
                  </a:rPr>
                  <a:t>Precio /</a:t>
                </a:r>
              </a:p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000">
                    <a:latin typeface="Trebuchet MS" pitchFamily="34" charset="0"/>
                    <a:cs typeface="Times New Roman" pitchFamily="18" charset="0"/>
                  </a:rPr>
                  <a:t> Costo</a:t>
                </a:r>
              </a:p>
            </p:txBody>
          </p:sp>
          <p:sp>
            <p:nvSpPr>
              <p:cNvPr id="1228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1232" y="3158"/>
                <a:ext cx="556" cy="392"/>
              </a:xfrm>
              <a:prstGeom prst="rect">
                <a:avLst/>
              </a:prstGeom>
              <a:noFill/>
              <a:ln w="12700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lIns="252412" tIns="46038" rIns="252412" bIns="46038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000">
                    <a:latin typeface="Trebuchet MS" pitchFamily="34" charset="0"/>
                    <a:cs typeface="Times New Roman" pitchFamily="18" charset="0"/>
                  </a:rPr>
                  <a:t>Inventario </a:t>
                </a:r>
                <a:br>
                  <a:rPr lang="en-GB" sz="1000">
                    <a:latin typeface="Trebuchet MS" pitchFamily="34" charset="0"/>
                    <a:cs typeface="Times New Roman" pitchFamily="18" charset="0"/>
                  </a:rPr>
                </a:br>
                <a:r>
                  <a:rPr lang="en-GB" sz="1000">
                    <a:latin typeface="Trebuchet MS" pitchFamily="34" charset="0"/>
                    <a:cs typeface="Times New Roman" pitchFamily="18" charset="0"/>
                  </a:rPr>
                  <a:t>&amp; Precio</a:t>
                </a:r>
              </a:p>
            </p:txBody>
          </p:sp>
          <p:sp>
            <p:nvSpPr>
              <p:cNvPr id="12286" name="Rectangle 6"/>
              <p:cNvSpPr>
                <a:spLocks noChangeAspect="1" noChangeArrowheads="1"/>
              </p:cNvSpPr>
              <p:nvPr/>
            </p:nvSpPr>
            <p:spPr bwMode="auto">
              <a:xfrm>
                <a:off x="1833" y="3160"/>
                <a:ext cx="559" cy="445"/>
              </a:xfrm>
              <a:prstGeom prst="rect">
                <a:avLst/>
              </a:prstGeom>
              <a:noFill/>
              <a:ln w="12700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lIns="10800" tIns="10800" rIns="10800" bIns="10800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ZA" sz="1000">
                    <a:latin typeface="Trebuchet MS" pitchFamily="34" charset="0"/>
                    <a:cs typeface="Times New Roman" pitchFamily="18" charset="0"/>
                  </a:rPr>
                  <a:t>Precio, Costo Total &amp; Valor del Ciclo de Vida</a:t>
                </a:r>
                <a:endParaRPr lang="en-GB" sz="1000">
                  <a:latin typeface="Trebuchet MS" pitchFamily="34" charset="0"/>
                  <a:cs typeface="Times New Roman" pitchFamily="18" charset="0"/>
                </a:endParaRPr>
              </a:p>
            </p:txBody>
          </p:sp>
          <p:sp>
            <p:nvSpPr>
              <p:cNvPr id="12287" name="Rectangle 7"/>
              <p:cNvSpPr>
                <a:spLocks noChangeAspect="1" noChangeArrowheads="1"/>
              </p:cNvSpPr>
              <p:nvPr/>
            </p:nvSpPr>
            <p:spPr bwMode="auto">
              <a:xfrm>
                <a:off x="3017" y="3160"/>
                <a:ext cx="593" cy="390"/>
              </a:xfrm>
              <a:prstGeom prst="rect">
                <a:avLst/>
              </a:prstGeom>
              <a:noFill/>
              <a:ln w="12700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lIns="252412" tIns="46038" rIns="252412" bIns="46038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000">
                    <a:latin typeface="Trebuchet MS" pitchFamily="34" charset="0"/>
                    <a:cs typeface="Times New Roman" pitchFamily="18" charset="0"/>
                  </a:rPr>
                  <a:t>Descuentos</a:t>
                </a:r>
              </a:p>
            </p:txBody>
          </p:sp>
          <p:sp>
            <p:nvSpPr>
              <p:cNvPr id="12288" name="Rectangle 8"/>
              <p:cNvSpPr>
                <a:spLocks noChangeAspect="1" noChangeArrowheads="1"/>
              </p:cNvSpPr>
              <p:nvPr/>
            </p:nvSpPr>
            <p:spPr bwMode="auto">
              <a:xfrm>
                <a:off x="5062" y="3159"/>
                <a:ext cx="780" cy="391"/>
              </a:xfrm>
              <a:prstGeom prst="rect">
                <a:avLst/>
              </a:prstGeom>
              <a:noFill/>
              <a:ln w="12700" algn="ctr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lIns="10800" tIns="10800" rIns="10800" bIns="10800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000">
                    <a:latin typeface="Trebuchet MS" pitchFamily="34" charset="0"/>
                    <a:cs typeface="Times New Roman" pitchFamily="18" charset="0"/>
                  </a:rPr>
                  <a:t>Cosots de Distribución / Logística de Salida</a:t>
                </a:r>
              </a:p>
            </p:txBody>
          </p:sp>
          <p:sp>
            <p:nvSpPr>
              <p:cNvPr id="1228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314" y="3160"/>
                <a:ext cx="702" cy="390"/>
              </a:xfrm>
              <a:prstGeom prst="rect">
                <a:avLst/>
              </a:prstGeom>
              <a:noFill/>
              <a:ln w="12700" algn="ctr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lIns="10800" tIns="10800" rIns="10800" bIns="10800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000">
                    <a:latin typeface="Trebuchet MS" pitchFamily="34" charset="0"/>
                    <a:cs typeface="Times New Roman" pitchFamily="18" charset="0"/>
                  </a:rPr>
                  <a:t>Pérdidas de Ganancias y Productividad</a:t>
                </a:r>
              </a:p>
            </p:txBody>
          </p:sp>
          <p:sp>
            <p:nvSpPr>
              <p:cNvPr id="12290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654" y="3160"/>
                <a:ext cx="615" cy="390"/>
              </a:xfrm>
              <a:prstGeom prst="rect">
                <a:avLst/>
              </a:prstGeom>
              <a:noFill/>
              <a:ln w="12700" algn="ctr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lIns="10800" tIns="10800" rIns="10800" bIns="10800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000">
                    <a:latin typeface="Trebuchet MS" pitchFamily="34" charset="0"/>
                    <a:cs typeface="Times New Roman" pitchFamily="18" charset="0"/>
                  </a:rPr>
                  <a:t>Inventario </a:t>
                </a:r>
                <a:br>
                  <a:rPr lang="en-GB" sz="1000">
                    <a:latin typeface="Trebuchet MS" pitchFamily="34" charset="0"/>
                    <a:cs typeface="Times New Roman" pitchFamily="18" charset="0"/>
                  </a:rPr>
                </a:br>
                <a:r>
                  <a:rPr lang="en-GB" sz="1000">
                    <a:latin typeface="Trebuchet MS" pitchFamily="34" charset="0"/>
                    <a:cs typeface="Times New Roman" pitchFamily="18" charset="0"/>
                  </a:rPr>
                  <a:t>&amp; Desperdicio de uso</a:t>
                </a:r>
              </a:p>
            </p:txBody>
          </p:sp>
          <p:sp>
            <p:nvSpPr>
              <p:cNvPr id="12291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437" y="3160"/>
                <a:ext cx="535" cy="390"/>
              </a:xfrm>
              <a:prstGeom prst="rect">
                <a:avLst/>
              </a:prstGeom>
              <a:noFill/>
              <a:ln w="12700" algn="ctr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lIns="10800" tIns="10800" rIns="10800" bIns="10800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000">
                    <a:latin typeface="Trebuchet MS" pitchFamily="34" charset="0"/>
                    <a:cs typeface="Times New Roman" pitchFamily="18" charset="0"/>
                  </a:rPr>
                  <a:t>Costos de logísitca de Ingreso</a:t>
                </a:r>
              </a:p>
            </p:txBody>
          </p:sp>
        </p:grpSp>
        <p:sp>
          <p:nvSpPr>
            <p:cNvPr id="361484" name="Text Box 12"/>
            <p:cNvSpPr txBox="1">
              <a:spLocks noChangeArrowheads="1"/>
            </p:cNvSpPr>
            <p:nvPr/>
          </p:nvSpPr>
          <p:spPr bwMode="auto">
            <a:xfrm>
              <a:off x="48" y="2957"/>
              <a:ext cx="536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ZA" sz="1200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Factores</a:t>
              </a:r>
              <a:r>
                <a:rPr lang="en-ZA" sz="12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 clave de </a:t>
              </a:r>
              <a:r>
                <a:rPr lang="en-ZA" sz="1200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fugas</a:t>
              </a:r>
              <a:r>
                <a:rPr lang="en-ZA" sz="12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 de </a:t>
              </a:r>
              <a:r>
                <a:rPr lang="en-ZA" sz="1200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valor</a:t>
              </a:r>
              <a:endParaRPr lang="en-GB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</p:txBody>
        </p:sp>
        <p:grpSp>
          <p:nvGrpSpPr>
            <p:cNvPr id="11311" name="Group 14"/>
            <p:cNvGrpSpPr>
              <a:grpSpLocks/>
            </p:cNvGrpSpPr>
            <p:nvPr/>
          </p:nvGrpSpPr>
          <p:grpSpPr bwMode="auto">
            <a:xfrm>
              <a:off x="553" y="1651"/>
              <a:ext cx="4720" cy="1372"/>
              <a:chOff x="603" y="1529"/>
              <a:chExt cx="5110" cy="1592"/>
            </a:xfrm>
          </p:grpSpPr>
          <p:grpSp>
            <p:nvGrpSpPr>
              <p:cNvPr id="11313" name="Group 15"/>
              <p:cNvGrpSpPr>
                <a:grpSpLocks noChangeAspect="1"/>
              </p:cNvGrpSpPr>
              <p:nvPr/>
            </p:nvGrpSpPr>
            <p:grpSpPr bwMode="auto">
              <a:xfrm>
                <a:off x="879" y="2838"/>
                <a:ext cx="139" cy="244"/>
                <a:chOff x="1582" y="4162"/>
                <a:chExt cx="131" cy="290"/>
              </a:xfrm>
            </p:grpSpPr>
            <p:sp>
              <p:nvSpPr>
                <p:cNvPr id="12277" name="Freeform 16"/>
                <p:cNvSpPr>
                  <a:spLocks noChangeAspect="1"/>
                </p:cNvSpPr>
                <p:nvPr/>
              </p:nvSpPr>
              <p:spPr bwMode="auto">
                <a:xfrm>
                  <a:off x="1636" y="4162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78" name="Freeform 17"/>
                <p:cNvSpPr>
                  <a:spLocks noChangeAspect="1"/>
                </p:cNvSpPr>
                <p:nvPr/>
              </p:nvSpPr>
              <p:spPr bwMode="auto">
                <a:xfrm>
                  <a:off x="1668" y="4235"/>
                  <a:ext cx="31" cy="97"/>
                </a:xfrm>
                <a:custGeom>
                  <a:avLst/>
                  <a:gdLst>
                    <a:gd name="T0" fmla="*/ 16 w 31"/>
                    <a:gd name="T1" fmla="*/ 0 h 97"/>
                    <a:gd name="T2" fmla="*/ 0 w 31"/>
                    <a:gd name="T3" fmla="*/ 78 h 97"/>
                    <a:gd name="T4" fmla="*/ 2 w 31"/>
                    <a:gd name="T5" fmla="*/ 92 h 97"/>
                    <a:gd name="T6" fmla="*/ 14 w 31"/>
                    <a:gd name="T7" fmla="*/ 96 h 97"/>
                    <a:gd name="T8" fmla="*/ 28 w 31"/>
                    <a:gd name="T9" fmla="*/ 90 h 97"/>
                    <a:gd name="T10" fmla="*/ 30 w 31"/>
                    <a:gd name="T11" fmla="*/ 67 h 97"/>
                    <a:gd name="T12" fmla="*/ 16 w 31"/>
                    <a:gd name="T13" fmla="*/ 0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7"/>
                    <a:gd name="T23" fmla="*/ 31 w 31"/>
                    <a:gd name="T24" fmla="*/ 97 h 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7">
                      <a:moveTo>
                        <a:pt x="16" y="0"/>
                      </a:moveTo>
                      <a:lnTo>
                        <a:pt x="0" y="78"/>
                      </a:lnTo>
                      <a:lnTo>
                        <a:pt x="2" y="92"/>
                      </a:lnTo>
                      <a:lnTo>
                        <a:pt x="14" y="96"/>
                      </a:lnTo>
                      <a:lnTo>
                        <a:pt x="28" y="90"/>
                      </a:lnTo>
                      <a:lnTo>
                        <a:pt x="30" y="6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79" name="Freeform 18"/>
                <p:cNvSpPr>
                  <a:spLocks noChangeAspect="1"/>
                </p:cNvSpPr>
                <p:nvPr/>
              </p:nvSpPr>
              <p:spPr bwMode="auto">
                <a:xfrm>
                  <a:off x="1610" y="4228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80" name="Freeform 19"/>
                <p:cNvSpPr>
                  <a:spLocks noChangeAspect="1"/>
                </p:cNvSpPr>
                <p:nvPr/>
              </p:nvSpPr>
              <p:spPr bwMode="auto">
                <a:xfrm>
                  <a:off x="1638" y="4276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81" name="Freeform 20"/>
                <p:cNvSpPr>
                  <a:spLocks noChangeAspect="1"/>
                </p:cNvSpPr>
                <p:nvPr/>
              </p:nvSpPr>
              <p:spPr bwMode="auto">
                <a:xfrm>
                  <a:off x="1582" y="4303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82" name="Freeform 21"/>
                <p:cNvSpPr>
                  <a:spLocks noChangeAspect="1"/>
                </p:cNvSpPr>
                <p:nvPr/>
              </p:nvSpPr>
              <p:spPr bwMode="auto">
                <a:xfrm>
                  <a:off x="1682" y="4339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83" name="Freeform 22"/>
                <p:cNvSpPr>
                  <a:spLocks noChangeAspect="1"/>
                </p:cNvSpPr>
                <p:nvPr/>
              </p:nvSpPr>
              <p:spPr bwMode="auto">
                <a:xfrm>
                  <a:off x="1612" y="4354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314" name="Group 23"/>
              <p:cNvGrpSpPr>
                <a:grpSpLocks noChangeAspect="1"/>
              </p:cNvGrpSpPr>
              <p:nvPr/>
            </p:nvGrpSpPr>
            <p:grpSpPr bwMode="auto">
              <a:xfrm>
                <a:off x="2141" y="2831"/>
                <a:ext cx="138" cy="244"/>
                <a:chOff x="2202" y="4079"/>
                <a:chExt cx="131" cy="290"/>
              </a:xfrm>
            </p:grpSpPr>
            <p:sp>
              <p:nvSpPr>
                <p:cNvPr id="12270" name="Freeform 24"/>
                <p:cNvSpPr>
                  <a:spLocks noChangeAspect="1"/>
                </p:cNvSpPr>
                <p:nvPr/>
              </p:nvSpPr>
              <p:spPr bwMode="auto">
                <a:xfrm>
                  <a:off x="2256" y="4079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71" name="Freeform 25"/>
                <p:cNvSpPr>
                  <a:spLocks noChangeAspect="1"/>
                </p:cNvSpPr>
                <p:nvPr/>
              </p:nvSpPr>
              <p:spPr bwMode="auto">
                <a:xfrm>
                  <a:off x="2288" y="4152"/>
                  <a:ext cx="31" cy="97"/>
                </a:xfrm>
                <a:custGeom>
                  <a:avLst/>
                  <a:gdLst>
                    <a:gd name="T0" fmla="*/ 16 w 31"/>
                    <a:gd name="T1" fmla="*/ 0 h 97"/>
                    <a:gd name="T2" fmla="*/ 0 w 31"/>
                    <a:gd name="T3" fmla="*/ 78 h 97"/>
                    <a:gd name="T4" fmla="*/ 2 w 31"/>
                    <a:gd name="T5" fmla="*/ 92 h 97"/>
                    <a:gd name="T6" fmla="*/ 14 w 31"/>
                    <a:gd name="T7" fmla="*/ 96 h 97"/>
                    <a:gd name="T8" fmla="*/ 28 w 31"/>
                    <a:gd name="T9" fmla="*/ 90 h 97"/>
                    <a:gd name="T10" fmla="*/ 30 w 31"/>
                    <a:gd name="T11" fmla="*/ 67 h 97"/>
                    <a:gd name="T12" fmla="*/ 16 w 31"/>
                    <a:gd name="T13" fmla="*/ 0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7"/>
                    <a:gd name="T23" fmla="*/ 31 w 31"/>
                    <a:gd name="T24" fmla="*/ 97 h 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7">
                      <a:moveTo>
                        <a:pt x="16" y="0"/>
                      </a:moveTo>
                      <a:lnTo>
                        <a:pt x="0" y="78"/>
                      </a:lnTo>
                      <a:lnTo>
                        <a:pt x="2" y="92"/>
                      </a:lnTo>
                      <a:lnTo>
                        <a:pt x="14" y="96"/>
                      </a:lnTo>
                      <a:lnTo>
                        <a:pt x="28" y="90"/>
                      </a:lnTo>
                      <a:lnTo>
                        <a:pt x="30" y="6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72" name="Freeform 26"/>
                <p:cNvSpPr>
                  <a:spLocks noChangeAspect="1"/>
                </p:cNvSpPr>
                <p:nvPr/>
              </p:nvSpPr>
              <p:spPr bwMode="auto">
                <a:xfrm>
                  <a:off x="2230" y="4145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73" name="Freeform 27"/>
                <p:cNvSpPr>
                  <a:spLocks noChangeAspect="1"/>
                </p:cNvSpPr>
                <p:nvPr/>
              </p:nvSpPr>
              <p:spPr bwMode="auto">
                <a:xfrm>
                  <a:off x="2258" y="4193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74" name="Freeform 28"/>
                <p:cNvSpPr>
                  <a:spLocks noChangeAspect="1"/>
                </p:cNvSpPr>
                <p:nvPr/>
              </p:nvSpPr>
              <p:spPr bwMode="auto">
                <a:xfrm>
                  <a:off x="2202" y="4220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75" name="Freeform 29"/>
                <p:cNvSpPr>
                  <a:spLocks noChangeAspect="1"/>
                </p:cNvSpPr>
                <p:nvPr/>
              </p:nvSpPr>
              <p:spPr bwMode="auto">
                <a:xfrm>
                  <a:off x="2302" y="4256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76" name="Freeform 30"/>
                <p:cNvSpPr>
                  <a:spLocks noChangeAspect="1"/>
                </p:cNvSpPr>
                <p:nvPr/>
              </p:nvSpPr>
              <p:spPr bwMode="auto">
                <a:xfrm>
                  <a:off x="2232" y="4271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315" name="Group 31"/>
              <p:cNvGrpSpPr>
                <a:grpSpLocks noChangeAspect="1"/>
              </p:cNvGrpSpPr>
              <p:nvPr/>
            </p:nvGrpSpPr>
            <p:grpSpPr bwMode="auto">
              <a:xfrm>
                <a:off x="2763" y="2815"/>
                <a:ext cx="138" cy="244"/>
                <a:chOff x="2796" y="4060"/>
                <a:chExt cx="131" cy="290"/>
              </a:xfrm>
            </p:grpSpPr>
            <p:sp>
              <p:nvSpPr>
                <p:cNvPr id="12263" name="Freeform 32"/>
                <p:cNvSpPr>
                  <a:spLocks noChangeAspect="1"/>
                </p:cNvSpPr>
                <p:nvPr/>
              </p:nvSpPr>
              <p:spPr bwMode="auto">
                <a:xfrm>
                  <a:off x="2850" y="4060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64" name="Freeform 33"/>
                <p:cNvSpPr>
                  <a:spLocks noChangeAspect="1"/>
                </p:cNvSpPr>
                <p:nvPr/>
              </p:nvSpPr>
              <p:spPr bwMode="auto">
                <a:xfrm>
                  <a:off x="2882" y="4133"/>
                  <a:ext cx="31" cy="97"/>
                </a:xfrm>
                <a:custGeom>
                  <a:avLst/>
                  <a:gdLst>
                    <a:gd name="T0" fmla="*/ 16 w 31"/>
                    <a:gd name="T1" fmla="*/ 0 h 97"/>
                    <a:gd name="T2" fmla="*/ 0 w 31"/>
                    <a:gd name="T3" fmla="*/ 78 h 97"/>
                    <a:gd name="T4" fmla="*/ 2 w 31"/>
                    <a:gd name="T5" fmla="*/ 92 h 97"/>
                    <a:gd name="T6" fmla="*/ 14 w 31"/>
                    <a:gd name="T7" fmla="*/ 96 h 97"/>
                    <a:gd name="T8" fmla="*/ 28 w 31"/>
                    <a:gd name="T9" fmla="*/ 90 h 97"/>
                    <a:gd name="T10" fmla="*/ 30 w 31"/>
                    <a:gd name="T11" fmla="*/ 67 h 97"/>
                    <a:gd name="T12" fmla="*/ 16 w 31"/>
                    <a:gd name="T13" fmla="*/ 0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7"/>
                    <a:gd name="T23" fmla="*/ 31 w 31"/>
                    <a:gd name="T24" fmla="*/ 97 h 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7">
                      <a:moveTo>
                        <a:pt x="16" y="0"/>
                      </a:moveTo>
                      <a:lnTo>
                        <a:pt x="0" y="78"/>
                      </a:lnTo>
                      <a:lnTo>
                        <a:pt x="2" y="92"/>
                      </a:lnTo>
                      <a:lnTo>
                        <a:pt x="14" y="96"/>
                      </a:lnTo>
                      <a:lnTo>
                        <a:pt x="28" y="90"/>
                      </a:lnTo>
                      <a:lnTo>
                        <a:pt x="30" y="6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65" name="Freeform 34"/>
                <p:cNvSpPr>
                  <a:spLocks noChangeAspect="1"/>
                </p:cNvSpPr>
                <p:nvPr/>
              </p:nvSpPr>
              <p:spPr bwMode="auto">
                <a:xfrm>
                  <a:off x="2824" y="4126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66" name="Freeform 35"/>
                <p:cNvSpPr>
                  <a:spLocks noChangeAspect="1"/>
                </p:cNvSpPr>
                <p:nvPr/>
              </p:nvSpPr>
              <p:spPr bwMode="auto">
                <a:xfrm>
                  <a:off x="2852" y="4174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67" name="Freeform 36"/>
                <p:cNvSpPr>
                  <a:spLocks noChangeAspect="1"/>
                </p:cNvSpPr>
                <p:nvPr/>
              </p:nvSpPr>
              <p:spPr bwMode="auto">
                <a:xfrm>
                  <a:off x="2796" y="4201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68" name="Freeform 37"/>
                <p:cNvSpPr>
                  <a:spLocks noChangeAspect="1"/>
                </p:cNvSpPr>
                <p:nvPr/>
              </p:nvSpPr>
              <p:spPr bwMode="auto">
                <a:xfrm>
                  <a:off x="2896" y="4237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69" name="Freeform 38"/>
                <p:cNvSpPr>
                  <a:spLocks noChangeAspect="1"/>
                </p:cNvSpPr>
                <p:nvPr/>
              </p:nvSpPr>
              <p:spPr bwMode="auto">
                <a:xfrm>
                  <a:off x="2826" y="4252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316" name="Group 39"/>
              <p:cNvGrpSpPr>
                <a:grpSpLocks noChangeAspect="1"/>
              </p:cNvGrpSpPr>
              <p:nvPr/>
            </p:nvGrpSpPr>
            <p:grpSpPr bwMode="auto">
              <a:xfrm>
                <a:off x="3413" y="2869"/>
                <a:ext cx="138" cy="244"/>
                <a:chOff x="3416" y="3996"/>
                <a:chExt cx="131" cy="290"/>
              </a:xfrm>
            </p:grpSpPr>
            <p:sp>
              <p:nvSpPr>
                <p:cNvPr id="12256" name="Freeform 40"/>
                <p:cNvSpPr>
                  <a:spLocks noChangeAspect="1"/>
                </p:cNvSpPr>
                <p:nvPr/>
              </p:nvSpPr>
              <p:spPr bwMode="auto">
                <a:xfrm>
                  <a:off x="3470" y="3996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57" name="Freeform 41"/>
                <p:cNvSpPr>
                  <a:spLocks noChangeAspect="1"/>
                </p:cNvSpPr>
                <p:nvPr/>
              </p:nvSpPr>
              <p:spPr bwMode="auto">
                <a:xfrm>
                  <a:off x="3502" y="4069"/>
                  <a:ext cx="31" cy="97"/>
                </a:xfrm>
                <a:custGeom>
                  <a:avLst/>
                  <a:gdLst>
                    <a:gd name="T0" fmla="*/ 16 w 31"/>
                    <a:gd name="T1" fmla="*/ 0 h 97"/>
                    <a:gd name="T2" fmla="*/ 0 w 31"/>
                    <a:gd name="T3" fmla="*/ 78 h 97"/>
                    <a:gd name="T4" fmla="*/ 2 w 31"/>
                    <a:gd name="T5" fmla="*/ 92 h 97"/>
                    <a:gd name="T6" fmla="*/ 14 w 31"/>
                    <a:gd name="T7" fmla="*/ 96 h 97"/>
                    <a:gd name="T8" fmla="*/ 28 w 31"/>
                    <a:gd name="T9" fmla="*/ 90 h 97"/>
                    <a:gd name="T10" fmla="*/ 30 w 31"/>
                    <a:gd name="T11" fmla="*/ 67 h 97"/>
                    <a:gd name="T12" fmla="*/ 16 w 31"/>
                    <a:gd name="T13" fmla="*/ 0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7"/>
                    <a:gd name="T23" fmla="*/ 31 w 31"/>
                    <a:gd name="T24" fmla="*/ 97 h 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7">
                      <a:moveTo>
                        <a:pt x="16" y="0"/>
                      </a:moveTo>
                      <a:lnTo>
                        <a:pt x="0" y="78"/>
                      </a:lnTo>
                      <a:lnTo>
                        <a:pt x="2" y="92"/>
                      </a:lnTo>
                      <a:lnTo>
                        <a:pt x="14" y="96"/>
                      </a:lnTo>
                      <a:lnTo>
                        <a:pt x="28" y="90"/>
                      </a:lnTo>
                      <a:lnTo>
                        <a:pt x="30" y="6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58" name="Freeform 42"/>
                <p:cNvSpPr>
                  <a:spLocks noChangeAspect="1"/>
                </p:cNvSpPr>
                <p:nvPr/>
              </p:nvSpPr>
              <p:spPr bwMode="auto">
                <a:xfrm>
                  <a:off x="3444" y="4062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59" name="Freeform 43"/>
                <p:cNvSpPr>
                  <a:spLocks noChangeAspect="1"/>
                </p:cNvSpPr>
                <p:nvPr/>
              </p:nvSpPr>
              <p:spPr bwMode="auto">
                <a:xfrm>
                  <a:off x="3472" y="4110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60" name="Freeform 44"/>
                <p:cNvSpPr>
                  <a:spLocks noChangeAspect="1"/>
                </p:cNvSpPr>
                <p:nvPr/>
              </p:nvSpPr>
              <p:spPr bwMode="auto">
                <a:xfrm>
                  <a:off x="3416" y="4137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61" name="Freeform 45"/>
                <p:cNvSpPr>
                  <a:spLocks noChangeAspect="1"/>
                </p:cNvSpPr>
                <p:nvPr/>
              </p:nvSpPr>
              <p:spPr bwMode="auto">
                <a:xfrm>
                  <a:off x="3516" y="4173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62" name="Freeform 46"/>
                <p:cNvSpPr>
                  <a:spLocks noChangeAspect="1"/>
                </p:cNvSpPr>
                <p:nvPr/>
              </p:nvSpPr>
              <p:spPr bwMode="auto">
                <a:xfrm>
                  <a:off x="3446" y="4188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317" name="Group 47"/>
              <p:cNvGrpSpPr>
                <a:grpSpLocks noChangeAspect="1"/>
              </p:cNvGrpSpPr>
              <p:nvPr/>
            </p:nvGrpSpPr>
            <p:grpSpPr bwMode="auto">
              <a:xfrm>
                <a:off x="4052" y="2836"/>
                <a:ext cx="137" cy="245"/>
                <a:chOff x="4023" y="4086"/>
                <a:chExt cx="131" cy="289"/>
              </a:xfrm>
            </p:grpSpPr>
            <p:sp>
              <p:nvSpPr>
                <p:cNvPr id="12249" name="Freeform 48"/>
                <p:cNvSpPr>
                  <a:spLocks noChangeAspect="1"/>
                </p:cNvSpPr>
                <p:nvPr/>
              </p:nvSpPr>
              <p:spPr bwMode="auto">
                <a:xfrm>
                  <a:off x="4077" y="4086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50" name="Freeform 49"/>
                <p:cNvSpPr>
                  <a:spLocks noChangeAspect="1"/>
                </p:cNvSpPr>
                <p:nvPr/>
              </p:nvSpPr>
              <p:spPr bwMode="auto">
                <a:xfrm>
                  <a:off x="4109" y="4158"/>
                  <a:ext cx="31" cy="97"/>
                </a:xfrm>
                <a:custGeom>
                  <a:avLst/>
                  <a:gdLst>
                    <a:gd name="T0" fmla="*/ 16 w 31"/>
                    <a:gd name="T1" fmla="*/ 0 h 97"/>
                    <a:gd name="T2" fmla="*/ 0 w 31"/>
                    <a:gd name="T3" fmla="*/ 78 h 97"/>
                    <a:gd name="T4" fmla="*/ 2 w 31"/>
                    <a:gd name="T5" fmla="*/ 92 h 97"/>
                    <a:gd name="T6" fmla="*/ 14 w 31"/>
                    <a:gd name="T7" fmla="*/ 96 h 97"/>
                    <a:gd name="T8" fmla="*/ 28 w 31"/>
                    <a:gd name="T9" fmla="*/ 90 h 97"/>
                    <a:gd name="T10" fmla="*/ 30 w 31"/>
                    <a:gd name="T11" fmla="*/ 67 h 97"/>
                    <a:gd name="T12" fmla="*/ 16 w 31"/>
                    <a:gd name="T13" fmla="*/ 0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7"/>
                    <a:gd name="T23" fmla="*/ 31 w 31"/>
                    <a:gd name="T24" fmla="*/ 97 h 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7">
                      <a:moveTo>
                        <a:pt x="16" y="0"/>
                      </a:moveTo>
                      <a:lnTo>
                        <a:pt x="0" y="78"/>
                      </a:lnTo>
                      <a:lnTo>
                        <a:pt x="2" y="92"/>
                      </a:lnTo>
                      <a:lnTo>
                        <a:pt x="14" y="96"/>
                      </a:lnTo>
                      <a:lnTo>
                        <a:pt x="28" y="90"/>
                      </a:lnTo>
                      <a:lnTo>
                        <a:pt x="30" y="6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51" name="Freeform 50"/>
                <p:cNvSpPr>
                  <a:spLocks noChangeAspect="1"/>
                </p:cNvSpPr>
                <p:nvPr/>
              </p:nvSpPr>
              <p:spPr bwMode="auto">
                <a:xfrm>
                  <a:off x="4051" y="4152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52" name="Freeform 51"/>
                <p:cNvSpPr>
                  <a:spLocks noChangeAspect="1"/>
                </p:cNvSpPr>
                <p:nvPr/>
              </p:nvSpPr>
              <p:spPr bwMode="auto">
                <a:xfrm>
                  <a:off x="4079" y="4200"/>
                  <a:ext cx="31" cy="97"/>
                </a:xfrm>
                <a:custGeom>
                  <a:avLst/>
                  <a:gdLst>
                    <a:gd name="T0" fmla="*/ 16 w 31"/>
                    <a:gd name="T1" fmla="*/ 0 h 97"/>
                    <a:gd name="T2" fmla="*/ 0 w 31"/>
                    <a:gd name="T3" fmla="*/ 78 h 97"/>
                    <a:gd name="T4" fmla="*/ 2 w 31"/>
                    <a:gd name="T5" fmla="*/ 92 h 97"/>
                    <a:gd name="T6" fmla="*/ 14 w 31"/>
                    <a:gd name="T7" fmla="*/ 96 h 97"/>
                    <a:gd name="T8" fmla="*/ 28 w 31"/>
                    <a:gd name="T9" fmla="*/ 90 h 97"/>
                    <a:gd name="T10" fmla="*/ 30 w 31"/>
                    <a:gd name="T11" fmla="*/ 67 h 97"/>
                    <a:gd name="T12" fmla="*/ 16 w 31"/>
                    <a:gd name="T13" fmla="*/ 0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7"/>
                    <a:gd name="T23" fmla="*/ 31 w 31"/>
                    <a:gd name="T24" fmla="*/ 97 h 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7">
                      <a:moveTo>
                        <a:pt x="16" y="0"/>
                      </a:moveTo>
                      <a:lnTo>
                        <a:pt x="0" y="78"/>
                      </a:lnTo>
                      <a:lnTo>
                        <a:pt x="2" y="92"/>
                      </a:lnTo>
                      <a:lnTo>
                        <a:pt x="14" y="96"/>
                      </a:lnTo>
                      <a:lnTo>
                        <a:pt x="28" y="90"/>
                      </a:lnTo>
                      <a:lnTo>
                        <a:pt x="30" y="6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53" name="Freeform 52"/>
                <p:cNvSpPr>
                  <a:spLocks noChangeAspect="1"/>
                </p:cNvSpPr>
                <p:nvPr/>
              </p:nvSpPr>
              <p:spPr bwMode="auto">
                <a:xfrm>
                  <a:off x="4023" y="4226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54" name="Freeform 53"/>
                <p:cNvSpPr>
                  <a:spLocks noChangeAspect="1"/>
                </p:cNvSpPr>
                <p:nvPr/>
              </p:nvSpPr>
              <p:spPr bwMode="auto">
                <a:xfrm>
                  <a:off x="4123" y="4262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55" name="Freeform 54"/>
                <p:cNvSpPr>
                  <a:spLocks noChangeAspect="1"/>
                </p:cNvSpPr>
                <p:nvPr/>
              </p:nvSpPr>
              <p:spPr bwMode="auto">
                <a:xfrm>
                  <a:off x="4053" y="4277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318" name="Group 55"/>
              <p:cNvGrpSpPr>
                <a:grpSpLocks noChangeAspect="1"/>
              </p:cNvGrpSpPr>
              <p:nvPr/>
            </p:nvGrpSpPr>
            <p:grpSpPr bwMode="auto">
              <a:xfrm>
                <a:off x="4682" y="2851"/>
                <a:ext cx="139" cy="244"/>
                <a:chOff x="4623" y="4162"/>
                <a:chExt cx="132" cy="290"/>
              </a:xfrm>
            </p:grpSpPr>
            <p:sp>
              <p:nvSpPr>
                <p:cNvPr id="12242" name="Freeform 56"/>
                <p:cNvSpPr>
                  <a:spLocks noChangeAspect="1"/>
                </p:cNvSpPr>
                <p:nvPr/>
              </p:nvSpPr>
              <p:spPr bwMode="auto">
                <a:xfrm>
                  <a:off x="4677" y="4162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43" name="Freeform 57"/>
                <p:cNvSpPr>
                  <a:spLocks noChangeAspect="1"/>
                </p:cNvSpPr>
                <p:nvPr/>
              </p:nvSpPr>
              <p:spPr bwMode="auto">
                <a:xfrm>
                  <a:off x="4710" y="4235"/>
                  <a:ext cx="31" cy="97"/>
                </a:xfrm>
                <a:custGeom>
                  <a:avLst/>
                  <a:gdLst>
                    <a:gd name="T0" fmla="*/ 16 w 31"/>
                    <a:gd name="T1" fmla="*/ 0 h 97"/>
                    <a:gd name="T2" fmla="*/ 0 w 31"/>
                    <a:gd name="T3" fmla="*/ 78 h 97"/>
                    <a:gd name="T4" fmla="*/ 2 w 31"/>
                    <a:gd name="T5" fmla="*/ 92 h 97"/>
                    <a:gd name="T6" fmla="*/ 14 w 31"/>
                    <a:gd name="T7" fmla="*/ 96 h 97"/>
                    <a:gd name="T8" fmla="*/ 28 w 31"/>
                    <a:gd name="T9" fmla="*/ 90 h 97"/>
                    <a:gd name="T10" fmla="*/ 30 w 31"/>
                    <a:gd name="T11" fmla="*/ 67 h 97"/>
                    <a:gd name="T12" fmla="*/ 16 w 31"/>
                    <a:gd name="T13" fmla="*/ 0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7"/>
                    <a:gd name="T23" fmla="*/ 31 w 31"/>
                    <a:gd name="T24" fmla="*/ 97 h 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7">
                      <a:moveTo>
                        <a:pt x="16" y="0"/>
                      </a:moveTo>
                      <a:lnTo>
                        <a:pt x="0" y="78"/>
                      </a:lnTo>
                      <a:lnTo>
                        <a:pt x="2" y="92"/>
                      </a:lnTo>
                      <a:lnTo>
                        <a:pt x="14" y="96"/>
                      </a:lnTo>
                      <a:lnTo>
                        <a:pt x="28" y="90"/>
                      </a:lnTo>
                      <a:lnTo>
                        <a:pt x="30" y="6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44" name="Freeform 58"/>
                <p:cNvSpPr>
                  <a:spLocks noChangeAspect="1"/>
                </p:cNvSpPr>
                <p:nvPr/>
              </p:nvSpPr>
              <p:spPr bwMode="auto">
                <a:xfrm>
                  <a:off x="4651" y="4228"/>
                  <a:ext cx="32" cy="98"/>
                </a:xfrm>
                <a:custGeom>
                  <a:avLst/>
                  <a:gdLst>
                    <a:gd name="T0" fmla="*/ 17 w 32"/>
                    <a:gd name="T1" fmla="*/ 0 h 98"/>
                    <a:gd name="T2" fmla="*/ 0 w 32"/>
                    <a:gd name="T3" fmla="*/ 79 h 98"/>
                    <a:gd name="T4" fmla="*/ 2 w 32"/>
                    <a:gd name="T5" fmla="*/ 93 h 98"/>
                    <a:gd name="T6" fmla="*/ 14 w 32"/>
                    <a:gd name="T7" fmla="*/ 97 h 98"/>
                    <a:gd name="T8" fmla="*/ 29 w 32"/>
                    <a:gd name="T9" fmla="*/ 91 h 98"/>
                    <a:gd name="T10" fmla="*/ 31 w 32"/>
                    <a:gd name="T11" fmla="*/ 68 h 98"/>
                    <a:gd name="T12" fmla="*/ 17 w 32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98"/>
                    <a:gd name="T23" fmla="*/ 32 w 32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98">
                      <a:moveTo>
                        <a:pt x="17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9" y="91"/>
                      </a:lnTo>
                      <a:lnTo>
                        <a:pt x="31" y="6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45" name="Freeform 59"/>
                <p:cNvSpPr>
                  <a:spLocks noChangeAspect="1"/>
                </p:cNvSpPr>
                <p:nvPr/>
              </p:nvSpPr>
              <p:spPr bwMode="auto">
                <a:xfrm>
                  <a:off x="4679" y="4276"/>
                  <a:ext cx="32" cy="98"/>
                </a:xfrm>
                <a:custGeom>
                  <a:avLst/>
                  <a:gdLst>
                    <a:gd name="T0" fmla="*/ 17 w 32"/>
                    <a:gd name="T1" fmla="*/ 0 h 98"/>
                    <a:gd name="T2" fmla="*/ 0 w 32"/>
                    <a:gd name="T3" fmla="*/ 79 h 98"/>
                    <a:gd name="T4" fmla="*/ 2 w 32"/>
                    <a:gd name="T5" fmla="*/ 93 h 98"/>
                    <a:gd name="T6" fmla="*/ 14 w 32"/>
                    <a:gd name="T7" fmla="*/ 97 h 98"/>
                    <a:gd name="T8" fmla="*/ 29 w 32"/>
                    <a:gd name="T9" fmla="*/ 91 h 98"/>
                    <a:gd name="T10" fmla="*/ 31 w 32"/>
                    <a:gd name="T11" fmla="*/ 68 h 98"/>
                    <a:gd name="T12" fmla="*/ 17 w 32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98"/>
                    <a:gd name="T23" fmla="*/ 32 w 32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98">
                      <a:moveTo>
                        <a:pt x="17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9" y="91"/>
                      </a:lnTo>
                      <a:lnTo>
                        <a:pt x="31" y="6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46" name="Freeform 60"/>
                <p:cNvSpPr>
                  <a:spLocks noChangeAspect="1"/>
                </p:cNvSpPr>
                <p:nvPr/>
              </p:nvSpPr>
              <p:spPr bwMode="auto">
                <a:xfrm>
                  <a:off x="4623" y="4303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47" name="Freeform 61"/>
                <p:cNvSpPr>
                  <a:spLocks noChangeAspect="1"/>
                </p:cNvSpPr>
                <p:nvPr/>
              </p:nvSpPr>
              <p:spPr bwMode="auto">
                <a:xfrm>
                  <a:off x="4724" y="4339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48" name="Freeform 62"/>
                <p:cNvSpPr>
                  <a:spLocks noChangeAspect="1"/>
                </p:cNvSpPr>
                <p:nvPr/>
              </p:nvSpPr>
              <p:spPr bwMode="auto">
                <a:xfrm>
                  <a:off x="4653" y="4354"/>
                  <a:ext cx="32" cy="98"/>
                </a:xfrm>
                <a:custGeom>
                  <a:avLst/>
                  <a:gdLst>
                    <a:gd name="T0" fmla="*/ 17 w 32"/>
                    <a:gd name="T1" fmla="*/ 0 h 98"/>
                    <a:gd name="T2" fmla="*/ 0 w 32"/>
                    <a:gd name="T3" fmla="*/ 79 h 98"/>
                    <a:gd name="T4" fmla="*/ 2 w 32"/>
                    <a:gd name="T5" fmla="*/ 93 h 98"/>
                    <a:gd name="T6" fmla="*/ 14 w 32"/>
                    <a:gd name="T7" fmla="*/ 97 h 98"/>
                    <a:gd name="T8" fmla="*/ 29 w 32"/>
                    <a:gd name="T9" fmla="*/ 91 h 98"/>
                    <a:gd name="T10" fmla="*/ 31 w 32"/>
                    <a:gd name="T11" fmla="*/ 68 h 98"/>
                    <a:gd name="T12" fmla="*/ 17 w 32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98"/>
                    <a:gd name="T23" fmla="*/ 32 w 32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98">
                      <a:moveTo>
                        <a:pt x="17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9" y="91"/>
                      </a:lnTo>
                      <a:lnTo>
                        <a:pt x="31" y="6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1319" name="Freeform 63"/>
              <p:cNvSpPr>
                <a:spLocks noChangeAspect="1"/>
              </p:cNvSpPr>
              <p:nvPr/>
            </p:nvSpPr>
            <p:spPr bwMode="auto">
              <a:xfrm>
                <a:off x="5548" y="1985"/>
                <a:ext cx="1" cy="23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4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20" name="Freeform 64"/>
              <p:cNvSpPr>
                <a:spLocks noChangeAspect="1"/>
              </p:cNvSpPr>
              <p:nvPr/>
            </p:nvSpPr>
            <p:spPr bwMode="auto">
              <a:xfrm>
                <a:off x="5641" y="2092"/>
                <a:ext cx="2" cy="23"/>
              </a:xfrm>
              <a:custGeom>
                <a:avLst/>
                <a:gdLst>
                  <a:gd name="T0" fmla="*/ 0 w 2"/>
                  <a:gd name="T1" fmla="*/ 0 h 27"/>
                  <a:gd name="T2" fmla="*/ 1 w 2"/>
                  <a:gd name="T3" fmla="*/ 3 h 27"/>
                  <a:gd name="T4" fmla="*/ 0 w 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7"/>
                  <a:gd name="T11" fmla="*/ 2 w 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7">
                    <a:moveTo>
                      <a:pt x="0" y="0"/>
                    </a:move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1321" name="Group 65"/>
              <p:cNvGrpSpPr>
                <a:grpSpLocks noChangeAspect="1"/>
              </p:cNvGrpSpPr>
              <p:nvPr/>
            </p:nvGrpSpPr>
            <p:grpSpPr bwMode="auto">
              <a:xfrm>
                <a:off x="5324" y="2877"/>
                <a:ext cx="139" cy="244"/>
                <a:chOff x="4623" y="4162"/>
                <a:chExt cx="132" cy="290"/>
              </a:xfrm>
            </p:grpSpPr>
            <p:sp>
              <p:nvSpPr>
                <p:cNvPr id="12235" name="Freeform 66"/>
                <p:cNvSpPr>
                  <a:spLocks noChangeAspect="1"/>
                </p:cNvSpPr>
                <p:nvPr/>
              </p:nvSpPr>
              <p:spPr bwMode="auto">
                <a:xfrm>
                  <a:off x="4677" y="4162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36" name="Freeform 67"/>
                <p:cNvSpPr>
                  <a:spLocks noChangeAspect="1"/>
                </p:cNvSpPr>
                <p:nvPr/>
              </p:nvSpPr>
              <p:spPr bwMode="auto">
                <a:xfrm>
                  <a:off x="4710" y="4235"/>
                  <a:ext cx="31" cy="97"/>
                </a:xfrm>
                <a:custGeom>
                  <a:avLst/>
                  <a:gdLst>
                    <a:gd name="T0" fmla="*/ 16 w 31"/>
                    <a:gd name="T1" fmla="*/ 0 h 97"/>
                    <a:gd name="T2" fmla="*/ 0 w 31"/>
                    <a:gd name="T3" fmla="*/ 78 h 97"/>
                    <a:gd name="T4" fmla="*/ 2 w 31"/>
                    <a:gd name="T5" fmla="*/ 92 h 97"/>
                    <a:gd name="T6" fmla="*/ 14 w 31"/>
                    <a:gd name="T7" fmla="*/ 96 h 97"/>
                    <a:gd name="T8" fmla="*/ 28 w 31"/>
                    <a:gd name="T9" fmla="*/ 90 h 97"/>
                    <a:gd name="T10" fmla="*/ 30 w 31"/>
                    <a:gd name="T11" fmla="*/ 67 h 97"/>
                    <a:gd name="T12" fmla="*/ 16 w 31"/>
                    <a:gd name="T13" fmla="*/ 0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7"/>
                    <a:gd name="T23" fmla="*/ 31 w 31"/>
                    <a:gd name="T24" fmla="*/ 97 h 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7">
                      <a:moveTo>
                        <a:pt x="16" y="0"/>
                      </a:moveTo>
                      <a:lnTo>
                        <a:pt x="0" y="78"/>
                      </a:lnTo>
                      <a:lnTo>
                        <a:pt x="2" y="92"/>
                      </a:lnTo>
                      <a:lnTo>
                        <a:pt x="14" y="96"/>
                      </a:lnTo>
                      <a:lnTo>
                        <a:pt x="28" y="90"/>
                      </a:lnTo>
                      <a:lnTo>
                        <a:pt x="30" y="6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37" name="Freeform 68"/>
                <p:cNvSpPr>
                  <a:spLocks noChangeAspect="1"/>
                </p:cNvSpPr>
                <p:nvPr/>
              </p:nvSpPr>
              <p:spPr bwMode="auto">
                <a:xfrm>
                  <a:off x="4651" y="4228"/>
                  <a:ext cx="32" cy="98"/>
                </a:xfrm>
                <a:custGeom>
                  <a:avLst/>
                  <a:gdLst>
                    <a:gd name="T0" fmla="*/ 17 w 32"/>
                    <a:gd name="T1" fmla="*/ 0 h 98"/>
                    <a:gd name="T2" fmla="*/ 0 w 32"/>
                    <a:gd name="T3" fmla="*/ 79 h 98"/>
                    <a:gd name="T4" fmla="*/ 2 w 32"/>
                    <a:gd name="T5" fmla="*/ 93 h 98"/>
                    <a:gd name="T6" fmla="*/ 14 w 32"/>
                    <a:gd name="T7" fmla="*/ 97 h 98"/>
                    <a:gd name="T8" fmla="*/ 29 w 32"/>
                    <a:gd name="T9" fmla="*/ 91 h 98"/>
                    <a:gd name="T10" fmla="*/ 31 w 32"/>
                    <a:gd name="T11" fmla="*/ 68 h 98"/>
                    <a:gd name="T12" fmla="*/ 17 w 32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98"/>
                    <a:gd name="T23" fmla="*/ 32 w 32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98">
                      <a:moveTo>
                        <a:pt x="17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9" y="91"/>
                      </a:lnTo>
                      <a:lnTo>
                        <a:pt x="31" y="6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38" name="Freeform 69"/>
                <p:cNvSpPr>
                  <a:spLocks noChangeAspect="1"/>
                </p:cNvSpPr>
                <p:nvPr/>
              </p:nvSpPr>
              <p:spPr bwMode="auto">
                <a:xfrm>
                  <a:off x="4679" y="4276"/>
                  <a:ext cx="32" cy="98"/>
                </a:xfrm>
                <a:custGeom>
                  <a:avLst/>
                  <a:gdLst>
                    <a:gd name="T0" fmla="*/ 17 w 32"/>
                    <a:gd name="T1" fmla="*/ 0 h 98"/>
                    <a:gd name="T2" fmla="*/ 0 w 32"/>
                    <a:gd name="T3" fmla="*/ 79 h 98"/>
                    <a:gd name="T4" fmla="*/ 2 w 32"/>
                    <a:gd name="T5" fmla="*/ 93 h 98"/>
                    <a:gd name="T6" fmla="*/ 14 w 32"/>
                    <a:gd name="T7" fmla="*/ 97 h 98"/>
                    <a:gd name="T8" fmla="*/ 29 w 32"/>
                    <a:gd name="T9" fmla="*/ 91 h 98"/>
                    <a:gd name="T10" fmla="*/ 31 w 32"/>
                    <a:gd name="T11" fmla="*/ 68 h 98"/>
                    <a:gd name="T12" fmla="*/ 17 w 32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98"/>
                    <a:gd name="T23" fmla="*/ 32 w 32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98">
                      <a:moveTo>
                        <a:pt x="17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9" y="91"/>
                      </a:lnTo>
                      <a:lnTo>
                        <a:pt x="31" y="6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39" name="Freeform 70"/>
                <p:cNvSpPr>
                  <a:spLocks noChangeAspect="1"/>
                </p:cNvSpPr>
                <p:nvPr/>
              </p:nvSpPr>
              <p:spPr bwMode="auto">
                <a:xfrm>
                  <a:off x="4623" y="4303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40" name="Freeform 71"/>
                <p:cNvSpPr>
                  <a:spLocks noChangeAspect="1"/>
                </p:cNvSpPr>
                <p:nvPr/>
              </p:nvSpPr>
              <p:spPr bwMode="auto">
                <a:xfrm>
                  <a:off x="4724" y="4339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41" name="Freeform 72"/>
                <p:cNvSpPr>
                  <a:spLocks noChangeAspect="1"/>
                </p:cNvSpPr>
                <p:nvPr/>
              </p:nvSpPr>
              <p:spPr bwMode="auto">
                <a:xfrm>
                  <a:off x="4653" y="4354"/>
                  <a:ext cx="32" cy="98"/>
                </a:xfrm>
                <a:custGeom>
                  <a:avLst/>
                  <a:gdLst>
                    <a:gd name="T0" fmla="*/ 17 w 32"/>
                    <a:gd name="T1" fmla="*/ 0 h 98"/>
                    <a:gd name="T2" fmla="*/ 0 w 32"/>
                    <a:gd name="T3" fmla="*/ 79 h 98"/>
                    <a:gd name="T4" fmla="*/ 2 w 32"/>
                    <a:gd name="T5" fmla="*/ 93 h 98"/>
                    <a:gd name="T6" fmla="*/ 14 w 32"/>
                    <a:gd name="T7" fmla="*/ 97 h 98"/>
                    <a:gd name="T8" fmla="*/ 29 w 32"/>
                    <a:gd name="T9" fmla="*/ 91 h 98"/>
                    <a:gd name="T10" fmla="*/ 31 w 32"/>
                    <a:gd name="T11" fmla="*/ 68 h 98"/>
                    <a:gd name="T12" fmla="*/ 17 w 32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98"/>
                    <a:gd name="T23" fmla="*/ 32 w 32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98">
                      <a:moveTo>
                        <a:pt x="17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9" y="91"/>
                      </a:lnTo>
                      <a:lnTo>
                        <a:pt x="31" y="68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322" name="Group 73"/>
              <p:cNvGrpSpPr>
                <a:grpSpLocks noChangeAspect="1"/>
              </p:cNvGrpSpPr>
              <p:nvPr/>
            </p:nvGrpSpPr>
            <p:grpSpPr bwMode="auto">
              <a:xfrm>
                <a:off x="1508" y="2838"/>
                <a:ext cx="137" cy="244"/>
                <a:chOff x="1582" y="4162"/>
                <a:chExt cx="131" cy="290"/>
              </a:xfrm>
            </p:grpSpPr>
            <p:sp>
              <p:nvSpPr>
                <p:cNvPr id="12228" name="Freeform 74"/>
                <p:cNvSpPr>
                  <a:spLocks noChangeAspect="1"/>
                </p:cNvSpPr>
                <p:nvPr/>
              </p:nvSpPr>
              <p:spPr bwMode="auto">
                <a:xfrm>
                  <a:off x="1636" y="4162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29" name="Freeform 75"/>
                <p:cNvSpPr>
                  <a:spLocks noChangeAspect="1"/>
                </p:cNvSpPr>
                <p:nvPr/>
              </p:nvSpPr>
              <p:spPr bwMode="auto">
                <a:xfrm>
                  <a:off x="1668" y="4235"/>
                  <a:ext cx="31" cy="97"/>
                </a:xfrm>
                <a:custGeom>
                  <a:avLst/>
                  <a:gdLst>
                    <a:gd name="T0" fmla="*/ 16 w 31"/>
                    <a:gd name="T1" fmla="*/ 0 h 97"/>
                    <a:gd name="T2" fmla="*/ 0 w 31"/>
                    <a:gd name="T3" fmla="*/ 78 h 97"/>
                    <a:gd name="T4" fmla="*/ 2 w 31"/>
                    <a:gd name="T5" fmla="*/ 92 h 97"/>
                    <a:gd name="T6" fmla="*/ 14 w 31"/>
                    <a:gd name="T7" fmla="*/ 96 h 97"/>
                    <a:gd name="T8" fmla="*/ 28 w 31"/>
                    <a:gd name="T9" fmla="*/ 90 h 97"/>
                    <a:gd name="T10" fmla="*/ 30 w 31"/>
                    <a:gd name="T11" fmla="*/ 67 h 97"/>
                    <a:gd name="T12" fmla="*/ 16 w 31"/>
                    <a:gd name="T13" fmla="*/ 0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7"/>
                    <a:gd name="T23" fmla="*/ 31 w 31"/>
                    <a:gd name="T24" fmla="*/ 97 h 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7">
                      <a:moveTo>
                        <a:pt x="16" y="0"/>
                      </a:moveTo>
                      <a:lnTo>
                        <a:pt x="0" y="78"/>
                      </a:lnTo>
                      <a:lnTo>
                        <a:pt x="2" y="92"/>
                      </a:lnTo>
                      <a:lnTo>
                        <a:pt x="14" y="96"/>
                      </a:lnTo>
                      <a:lnTo>
                        <a:pt x="28" y="90"/>
                      </a:lnTo>
                      <a:lnTo>
                        <a:pt x="30" y="6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30" name="Freeform 76"/>
                <p:cNvSpPr>
                  <a:spLocks noChangeAspect="1"/>
                </p:cNvSpPr>
                <p:nvPr/>
              </p:nvSpPr>
              <p:spPr bwMode="auto">
                <a:xfrm>
                  <a:off x="1610" y="4228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31" name="Freeform 77"/>
                <p:cNvSpPr>
                  <a:spLocks noChangeAspect="1"/>
                </p:cNvSpPr>
                <p:nvPr/>
              </p:nvSpPr>
              <p:spPr bwMode="auto">
                <a:xfrm>
                  <a:off x="1638" y="4276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32" name="Freeform 78"/>
                <p:cNvSpPr>
                  <a:spLocks noChangeAspect="1"/>
                </p:cNvSpPr>
                <p:nvPr/>
              </p:nvSpPr>
              <p:spPr bwMode="auto">
                <a:xfrm>
                  <a:off x="1582" y="4303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33" name="Freeform 79"/>
                <p:cNvSpPr>
                  <a:spLocks noChangeAspect="1"/>
                </p:cNvSpPr>
                <p:nvPr/>
              </p:nvSpPr>
              <p:spPr bwMode="auto">
                <a:xfrm>
                  <a:off x="1682" y="4339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234" name="Freeform 80"/>
                <p:cNvSpPr>
                  <a:spLocks noChangeAspect="1"/>
                </p:cNvSpPr>
                <p:nvPr/>
              </p:nvSpPr>
              <p:spPr bwMode="auto">
                <a:xfrm>
                  <a:off x="1612" y="4354"/>
                  <a:ext cx="31" cy="98"/>
                </a:xfrm>
                <a:custGeom>
                  <a:avLst/>
                  <a:gdLst>
                    <a:gd name="T0" fmla="*/ 16 w 31"/>
                    <a:gd name="T1" fmla="*/ 0 h 98"/>
                    <a:gd name="T2" fmla="*/ 0 w 31"/>
                    <a:gd name="T3" fmla="*/ 79 h 98"/>
                    <a:gd name="T4" fmla="*/ 2 w 31"/>
                    <a:gd name="T5" fmla="*/ 93 h 98"/>
                    <a:gd name="T6" fmla="*/ 14 w 31"/>
                    <a:gd name="T7" fmla="*/ 97 h 98"/>
                    <a:gd name="T8" fmla="*/ 28 w 31"/>
                    <a:gd name="T9" fmla="*/ 91 h 98"/>
                    <a:gd name="T10" fmla="*/ 30 w 31"/>
                    <a:gd name="T11" fmla="*/ 68 h 98"/>
                    <a:gd name="T12" fmla="*/ 16 w 31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98"/>
                    <a:gd name="T23" fmla="*/ 31 w 31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98">
                      <a:moveTo>
                        <a:pt x="16" y="0"/>
                      </a:move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14" y="97"/>
                      </a:lnTo>
                      <a:lnTo>
                        <a:pt x="28" y="91"/>
                      </a:lnTo>
                      <a:lnTo>
                        <a:pt x="30" y="68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3366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323" name="Group 81"/>
              <p:cNvGrpSpPr>
                <a:grpSpLocks/>
              </p:cNvGrpSpPr>
              <p:nvPr/>
            </p:nvGrpSpPr>
            <p:grpSpPr bwMode="auto">
              <a:xfrm>
                <a:off x="606" y="2032"/>
                <a:ext cx="2868" cy="839"/>
                <a:chOff x="458" y="1982"/>
                <a:chExt cx="2630" cy="859"/>
              </a:xfrm>
            </p:grpSpPr>
            <p:sp>
              <p:nvSpPr>
                <p:cNvPr id="11977" name="Freeform 82"/>
                <p:cNvSpPr>
                  <a:spLocks noChangeAspect="1"/>
                </p:cNvSpPr>
                <p:nvPr/>
              </p:nvSpPr>
              <p:spPr bwMode="auto">
                <a:xfrm>
                  <a:off x="486" y="2524"/>
                  <a:ext cx="271" cy="278"/>
                </a:xfrm>
                <a:custGeom>
                  <a:avLst/>
                  <a:gdLst>
                    <a:gd name="T0" fmla="*/ 0 w 282"/>
                    <a:gd name="T1" fmla="*/ 3 h 320"/>
                    <a:gd name="T2" fmla="*/ 1 w 282"/>
                    <a:gd name="T3" fmla="*/ 3 h 320"/>
                    <a:gd name="T4" fmla="*/ 1 w 282"/>
                    <a:gd name="T5" fmla="*/ 3 h 320"/>
                    <a:gd name="T6" fmla="*/ 1 w 282"/>
                    <a:gd name="T7" fmla="*/ 2 h 320"/>
                    <a:gd name="T8" fmla="*/ 4 w 282"/>
                    <a:gd name="T9" fmla="*/ 0 h 320"/>
                    <a:gd name="T10" fmla="*/ 6 w 282"/>
                    <a:gd name="T11" fmla="*/ 0 h 320"/>
                    <a:gd name="T12" fmla="*/ 12 w 282"/>
                    <a:gd name="T13" fmla="*/ 0 h 320"/>
                    <a:gd name="T14" fmla="*/ 12 w 282"/>
                    <a:gd name="T15" fmla="*/ 0 h 320"/>
                    <a:gd name="T16" fmla="*/ 12 w 282"/>
                    <a:gd name="T17" fmla="*/ 0 h 320"/>
                    <a:gd name="T18" fmla="*/ 12 w 282"/>
                    <a:gd name="T19" fmla="*/ 0 h 320"/>
                    <a:gd name="T20" fmla="*/ 19 w 282"/>
                    <a:gd name="T21" fmla="*/ 0 h 320"/>
                    <a:gd name="T22" fmla="*/ 25 w 282"/>
                    <a:gd name="T23" fmla="*/ 0 h 320"/>
                    <a:gd name="T24" fmla="*/ 30 w 282"/>
                    <a:gd name="T25" fmla="*/ 0 h 320"/>
                    <a:gd name="T26" fmla="*/ 34 w 282"/>
                    <a:gd name="T27" fmla="*/ 0 h 320"/>
                    <a:gd name="T28" fmla="*/ 39 w 282"/>
                    <a:gd name="T29" fmla="*/ 0 h 320"/>
                    <a:gd name="T30" fmla="*/ 44 w 282"/>
                    <a:gd name="T31" fmla="*/ 0 h 320"/>
                    <a:gd name="T32" fmla="*/ 49 w 282"/>
                    <a:gd name="T33" fmla="*/ 0 h 320"/>
                    <a:gd name="T34" fmla="*/ 53 w 282"/>
                    <a:gd name="T35" fmla="*/ 0 h 320"/>
                    <a:gd name="T36" fmla="*/ 56 w 282"/>
                    <a:gd name="T37" fmla="*/ 0 h 320"/>
                    <a:gd name="T38" fmla="*/ 58 w 282"/>
                    <a:gd name="T39" fmla="*/ 0 h 320"/>
                    <a:gd name="T40" fmla="*/ 59 w 282"/>
                    <a:gd name="T41" fmla="*/ 0 h 320"/>
                    <a:gd name="T42" fmla="*/ 59 w 282"/>
                    <a:gd name="T43" fmla="*/ 3 h 320"/>
                    <a:gd name="T44" fmla="*/ 59 w 282"/>
                    <a:gd name="T45" fmla="*/ 3 h 320"/>
                    <a:gd name="T46" fmla="*/ 59 w 282"/>
                    <a:gd name="T47" fmla="*/ 3 h 320"/>
                    <a:gd name="T48" fmla="*/ 59 w 282"/>
                    <a:gd name="T49" fmla="*/ 3 h 320"/>
                    <a:gd name="T50" fmla="*/ 59 w 282"/>
                    <a:gd name="T51" fmla="*/ 3 h 320"/>
                    <a:gd name="T52" fmla="*/ 59 w 282"/>
                    <a:gd name="T53" fmla="*/ 3 h 320"/>
                    <a:gd name="T54" fmla="*/ 59 w 282"/>
                    <a:gd name="T55" fmla="*/ 3 h 320"/>
                    <a:gd name="T56" fmla="*/ 59 w 282"/>
                    <a:gd name="T57" fmla="*/ 3 h 320"/>
                    <a:gd name="T58" fmla="*/ 60 w 282"/>
                    <a:gd name="T59" fmla="*/ 3 h 320"/>
                    <a:gd name="T60" fmla="*/ 61 w 282"/>
                    <a:gd name="T61" fmla="*/ 3 h 320"/>
                    <a:gd name="T62" fmla="*/ 62 w 282"/>
                    <a:gd name="T63" fmla="*/ 3 h 320"/>
                    <a:gd name="T64" fmla="*/ 63 w 282"/>
                    <a:gd name="T65" fmla="*/ 3 h 320"/>
                    <a:gd name="T66" fmla="*/ 67 w 282"/>
                    <a:gd name="T67" fmla="*/ 3 h 320"/>
                    <a:gd name="T68" fmla="*/ 71 w 282"/>
                    <a:gd name="T69" fmla="*/ 3 h 320"/>
                    <a:gd name="T70" fmla="*/ 75 w 282"/>
                    <a:gd name="T71" fmla="*/ 3 h 320"/>
                    <a:gd name="T72" fmla="*/ 78 w 282"/>
                    <a:gd name="T73" fmla="*/ 3 h 320"/>
                    <a:gd name="T74" fmla="*/ 78 w 282"/>
                    <a:gd name="T75" fmla="*/ 3 h 320"/>
                    <a:gd name="T76" fmla="*/ 68 w 282"/>
                    <a:gd name="T77" fmla="*/ 3 h 320"/>
                    <a:gd name="T78" fmla="*/ 57 w 282"/>
                    <a:gd name="T79" fmla="*/ 3 h 320"/>
                    <a:gd name="T80" fmla="*/ 48 w 282"/>
                    <a:gd name="T81" fmla="*/ 3 h 320"/>
                    <a:gd name="T82" fmla="*/ 38 w 282"/>
                    <a:gd name="T83" fmla="*/ 3 h 320"/>
                    <a:gd name="T84" fmla="*/ 33 w 282"/>
                    <a:gd name="T85" fmla="*/ 3 h 320"/>
                    <a:gd name="T86" fmla="*/ 27 w 282"/>
                    <a:gd name="T87" fmla="*/ 3 h 320"/>
                    <a:gd name="T88" fmla="*/ 21 w 282"/>
                    <a:gd name="T89" fmla="*/ 3 h 320"/>
                    <a:gd name="T90" fmla="*/ 14 w 282"/>
                    <a:gd name="T91" fmla="*/ 3 h 320"/>
                    <a:gd name="T92" fmla="*/ 12 w 282"/>
                    <a:gd name="T93" fmla="*/ 3 h 320"/>
                    <a:gd name="T94" fmla="*/ 12 w 282"/>
                    <a:gd name="T95" fmla="*/ 3 h 320"/>
                    <a:gd name="T96" fmla="*/ 12 w 282"/>
                    <a:gd name="T97" fmla="*/ 3 h 320"/>
                    <a:gd name="T98" fmla="*/ 12 w 282"/>
                    <a:gd name="T99" fmla="*/ 3 h 320"/>
                    <a:gd name="T100" fmla="*/ 6 w 282"/>
                    <a:gd name="T101" fmla="*/ 3 h 320"/>
                    <a:gd name="T102" fmla="*/ 4 w 282"/>
                    <a:gd name="T103" fmla="*/ 3 h 320"/>
                    <a:gd name="T104" fmla="*/ 2 w 282"/>
                    <a:gd name="T105" fmla="*/ 3 h 320"/>
                    <a:gd name="T106" fmla="*/ 1 w 282"/>
                    <a:gd name="T107" fmla="*/ 3 h 320"/>
                    <a:gd name="T108" fmla="*/ 0 w 282"/>
                    <a:gd name="T109" fmla="*/ 3 h 32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82"/>
                    <a:gd name="T166" fmla="*/ 0 h 320"/>
                    <a:gd name="T167" fmla="*/ 282 w 282"/>
                    <a:gd name="T168" fmla="*/ 320 h 32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82" h="320">
                      <a:moveTo>
                        <a:pt x="0" y="26"/>
                      </a:moveTo>
                      <a:lnTo>
                        <a:pt x="1" y="15"/>
                      </a:lnTo>
                      <a:lnTo>
                        <a:pt x="1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1" y="0"/>
                      </a:lnTo>
                      <a:lnTo>
                        <a:pt x="140" y="0"/>
                      </a:lnTo>
                      <a:lnTo>
                        <a:pt x="157" y="0"/>
                      </a:lnTo>
                      <a:lnTo>
                        <a:pt x="172" y="0"/>
                      </a:lnTo>
                      <a:lnTo>
                        <a:pt x="186" y="0"/>
                      </a:lnTo>
                      <a:lnTo>
                        <a:pt x="197" y="0"/>
                      </a:lnTo>
                      <a:lnTo>
                        <a:pt x="206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09" y="19"/>
                      </a:lnTo>
                      <a:lnTo>
                        <a:pt x="209" y="18"/>
                      </a:lnTo>
                      <a:lnTo>
                        <a:pt x="209" y="15"/>
                      </a:lnTo>
                      <a:lnTo>
                        <a:pt x="209" y="11"/>
                      </a:lnTo>
                      <a:lnTo>
                        <a:pt x="209" y="10"/>
                      </a:lnTo>
                      <a:lnTo>
                        <a:pt x="209" y="15"/>
                      </a:lnTo>
                      <a:lnTo>
                        <a:pt x="210" y="28"/>
                      </a:lnTo>
                      <a:lnTo>
                        <a:pt x="213" y="44"/>
                      </a:lnTo>
                      <a:lnTo>
                        <a:pt x="217" y="57"/>
                      </a:lnTo>
                      <a:lnTo>
                        <a:pt x="223" y="68"/>
                      </a:lnTo>
                      <a:lnTo>
                        <a:pt x="230" y="75"/>
                      </a:lnTo>
                      <a:lnTo>
                        <a:pt x="240" y="82"/>
                      </a:lnTo>
                      <a:lnTo>
                        <a:pt x="251" y="87"/>
                      </a:lnTo>
                      <a:lnTo>
                        <a:pt x="265" y="90"/>
                      </a:lnTo>
                      <a:lnTo>
                        <a:pt x="280" y="92"/>
                      </a:lnTo>
                      <a:lnTo>
                        <a:pt x="281" y="319"/>
                      </a:lnTo>
                      <a:lnTo>
                        <a:pt x="241" y="319"/>
                      </a:lnTo>
                      <a:lnTo>
                        <a:pt x="202" y="318"/>
                      </a:lnTo>
                      <a:lnTo>
                        <a:pt x="169" y="318"/>
                      </a:lnTo>
                      <a:lnTo>
                        <a:pt x="139" y="316"/>
                      </a:lnTo>
                      <a:lnTo>
                        <a:pt x="113" y="313"/>
                      </a:lnTo>
                      <a:lnTo>
                        <a:pt x="89" y="308"/>
                      </a:lnTo>
                      <a:lnTo>
                        <a:pt x="70" y="301"/>
                      </a:lnTo>
                      <a:lnTo>
                        <a:pt x="54" y="293"/>
                      </a:lnTo>
                      <a:lnTo>
                        <a:pt x="39" y="281"/>
                      </a:lnTo>
                      <a:lnTo>
                        <a:pt x="28" y="265"/>
                      </a:lnTo>
                      <a:lnTo>
                        <a:pt x="19" y="246"/>
                      </a:lnTo>
                      <a:lnTo>
                        <a:pt x="13" y="222"/>
                      </a:lnTo>
                      <a:lnTo>
                        <a:pt x="6" y="193"/>
                      </a:lnTo>
                      <a:lnTo>
                        <a:pt x="4" y="159"/>
                      </a:lnTo>
                      <a:lnTo>
                        <a:pt x="2" y="121"/>
                      </a:lnTo>
                      <a:lnTo>
                        <a:pt x="1" y="77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78" name="Freeform 83"/>
                <p:cNvSpPr>
                  <a:spLocks noChangeAspect="1"/>
                </p:cNvSpPr>
                <p:nvPr/>
              </p:nvSpPr>
              <p:spPr bwMode="auto">
                <a:xfrm>
                  <a:off x="486" y="2524"/>
                  <a:ext cx="271" cy="278"/>
                </a:xfrm>
                <a:custGeom>
                  <a:avLst/>
                  <a:gdLst>
                    <a:gd name="T0" fmla="*/ 0 w 282"/>
                    <a:gd name="T1" fmla="*/ 3 h 320"/>
                    <a:gd name="T2" fmla="*/ 1 w 282"/>
                    <a:gd name="T3" fmla="*/ 3 h 320"/>
                    <a:gd name="T4" fmla="*/ 1 w 282"/>
                    <a:gd name="T5" fmla="*/ 3 h 320"/>
                    <a:gd name="T6" fmla="*/ 1 w 282"/>
                    <a:gd name="T7" fmla="*/ 2 h 320"/>
                    <a:gd name="T8" fmla="*/ 4 w 282"/>
                    <a:gd name="T9" fmla="*/ 0 h 320"/>
                    <a:gd name="T10" fmla="*/ 6 w 282"/>
                    <a:gd name="T11" fmla="*/ 0 h 320"/>
                    <a:gd name="T12" fmla="*/ 12 w 282"/>
                    <a:gd name="T13" fmla="*/ 0 h 320"/>
                    <a:gd name="T14" fmla="*/ 12 w 282"/>
                    <a:gd name="T15" fmla="*/ 0 h 320"/>
                    <a:gd name="T16" fmla="*/ 12 w 282"/>
                    <a:gd name="T17" fmla="*/ 0 h 320"/>
                    <a:gd name="T18" fmla="*/ 12 w 282"/>
                    <a:gd name="T19" fmla="*/ 0 h 320"/>
                    <a:gd name="T20" fmla="*/ 19 w 282"/>
                    <a:gd name="T21" fmla="*/ 0 h 320"/>
                    <a:gd name="T22" fmla="*/ 25 w 282"/>
                    <a:gd name="T23" fmla="*/ 0 h 320"/>
                    <a:gd name="T24" fmla="*/ 30 w 282"/>
                    <a:gd name="T25" fmla="*/ 0 h 320"/>
                    <a:gd name="T26" fmla="*/ 34 w 282"/>
                    <a:gd name="T27" fmla="*/ 0 h 320"/>
                    <a:gd name="T28" fmla="*/ 39 w 282"/>
                    <a:gd name="T29" fmla="*/ 0 h 320"/>
                    <a:gd name="T30" fmla="*/ 44 w 282"/>
                    <a:gd name="T31" fmla="*/ 0 h 320"/>
                    <a:gd name="T32" fmla="*/ 49 w 282"/>
                    <a:gd name="T33" fmla="*/ 0 h 320"/>
                    <a:gd name="T34" fmla="*/ 53 w 282"/>
                    <a:gd name="T35" fmla="*/ 0 h 320"/>
                    <a:gd name="T36" fmla="*/ 56 w 282"/>
                    <a:gd name="T37" fmla="*/ 0 h 320"/>
                    <a:gd name="T38" fmla="*/ 58 w 282"/>
                    <a:gd name="T39" fmla="*/ 0 h 320"/>
                    <a:gd name="T40" fmla="*/ 59 w 282"/>
                    <a:gd name="T41" fmla="*/ 0 h 320"/>
                    <a:gd name="T42" fmla="*/ 59 w 282"/>
                    <a:gd name="T43" fmla="*/ 3 h 320"/>
                    <a:gd name="T44" fmla="*/ 59 w 282"/>
                    <a:gd name="T45" fmla="*/ 3 h 320"/>
                    <a:gd name="T46" fmla="*/ 59 w 282"/>
                    <a:gd name="T47" fmla="*/ 3 h 320"/>
                    <a:gd name="T48" fmla="*/ 59 w 282"/>
                    <a:gd name="T49" fmla="*/ 3 h 320"/>
                    <a:gd name="T50" fmla="*/ 59 w 282"/>
                    <a:gd name="T51" fmla="*/ 3 h 320"/>
                    <a:gd name="T52" fmla="*/ 59 w 282"/>
                    <a:gd name="T53" fmla="*/ 3 h 320"/>
                    <a:gd name="T54" fmla="*/ 59 w 282"/>
                    <a:gd name="T55" fmla="*/ 3 h 320"/>
                    <a:gd name="T56" fmla="*/ 59 w 282"/>
                    <a:gd name="T57" fmla="*/ 3 h 320"/>
                    <a:gd name="T58" fmla="*/ 60 w 282"/>
                    <a:gd name="T59" fmla="*/ 3 h 320"/>
                    <a:gd name="T60" fmla="*/ 61 w 282"/>
                    <a:gd name="T61" fmla="*/ 3 h 320"/>
                    <a:gd name="T62" fmla="*/ 62 w 282"/>
                    <a:gd name="T63" fmla="*/ 3 h 320"/>
                    <a:gd name="T64" fmla="*/ 63 w 282"/>
                    <a:gd name="T65" fmla="*/ 3 h 320"/>
                    <a:gd name="T66" fmla="*/ 67 w 282"/>
                    <a:gd name="T67" fmla="*/ 3 h 320"/>
                    <a:gd name="T68" fmla="*/ 71 w 282"/>
                    <a:gd name="T69" fmla="*/ 3 h 320"/>
                    <a:gd name="T70" fmla="*/ 75 w 282"/>
                    <a:gd name="T71" fmla="*/ 3 h 320"/>
                    <a:gd name="T72" fmla="*/ 78 w 282"/>
                    <a:gd name="T73" fmla="*/ 3 h 320"/>
                    <a:gd name="T74" fmla="*/ 78 w 282"/>
                    <a:gd name="T75" fmla="*/ 3 h 320"/>
                    <a:gd name="T76" fmla="*/ 68 w 282"/>
                    <a:gd name="T77" fmla="*/ 3 h 320"/>
                    <a:gd name="T78" fmla="*/ 57 w 282"/>
                    <a:gd name="T79" fmla="*/ 3 h 320"/>
                    <a:gd name="T80" fmla="*/ 48 w 282"/>
                    <a:gd name="T81" fmla="*/ 3 h 320"/>
                    <a:gd name="T82" fmla="*/ 38 w 282"/>
                    <a:gd name="T83" fmla="*/ 3 h 320"/>
                    <a:gd name="T84" fmla="*/ 33 w 282"/>
                    <a:gd name="T85" fmla="*/ 3 h 320"/>
                    <a:gd name="T86" fmla="*/ 27 w 282"/>
                    <a:gd name="T87" fmla="*/ 3 h 320"/>
                    <a:gd name="T88" fmla="*/ 21 w 282"/>
                    <a:gd name="T89" fmla="*/ 3 h 320"/>
                    <a:gd name="T90" fmla="*/ 14 w 282"/>
                    <a:gd name="T91" fmla="*/ 3 h 320"/>
                    <a:gd name="T92" fmla="*/ 12 w 282"/>
                    <a:gd name="T93" fmla="*/ 3 h 320"/>
                    <a:gd name="T94" fmla="*/ 12 w 282"/>
                    <a:gd name="T95" fmla="*/ 3 h 320"/>
                    <a:gd name="T96" fmla="*/ 12 w 282"/>
                    <a:gd name="T97" fmla="*/ 3 h 320"/>
                    <a:gd name="T98" fmla="*/ 12 w 282"/>
                    <a:gd name="T99" fmla="*/ 3 h 320"/>
                    <a:gd name="T100" fmla="*/ 6 w 282"/>
                    <a:gd name="T101" fmla="*/ 3 h 320"/>
                    <a:gd name="T102" fmla="*/ 4 w 282"/>
                    <a:gd name="T103" fmla="*/ 3 h 320"/>
                    <a:gd name="T104" fmla="*/ 2 w 282"/>
                    <a:gd name="T105" fmla="*/ 3 h 320"/>
                    <a:gd name="T106" fmla="*/ 1 w 282"/>
                    <a:gd name="T107" fmla="*/ 3 h 320"/>
                    <a:gd name="T108" fmla="*/ 0 w 282"/>
                    <a:gd name="T109" fmla="*/ 3 h 32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82"/>
                    <a:gd name="T166" fmla="*/ 0 h 320"/>
                    <a:gd name="T167" fmla="*/ 282 w 282"/>
                    <a:gd name="T168" fmla="*/ 320 h 32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82" h="320">
                      <a:moveTo>
                        <a:pt x="0" y="26"/>
                      </a:moveTo>
                      <a:lnTo>
                        <a:pt x="1" y="15"/>
                      </a:lnTo>
                      <a:lnTo>
                        <a:pt x="1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1" y="0"/>
                      </a:lnTo>
                      <a:lnTo>
                        <a:pt x="140" y="0"/>
                      </a:lnTo>
                      <a:lnTo>
                        <a:pt x="157" y="0"/>
                      </a:lnTo>
                      <a:lnTo>
                        <a:pt x="172" y="0"/>
                      </a:lnTo>
                      <a:lnTo>
                        <a:pt x="186" y="0"/>
                      </a:lnTo>
                      <a:lnTo>
                        <a:pt x="197" y="0"/>
                      </a:lnTo>
                      <a:lnTo>
                        <a:pt x="206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09" y="19"/>
                      </a:lnTo>
                      <a:lnTo>
                        <a:pt x="209" y="18"/>
                      </a:lnTo>
                      <a:lnTo>
                        <a:pt x="209" y="15"/>
                      </a:lnTo>
                      <a:lnTo>
                        <a:pt x="209" y="11"/>
                      </a:lnTo>
                      <a:lnTo>
                        <a:pt x="209" y="10"/>
                      </a:lnTo>
                      <a:lnTo>
                        <a:pt x="209" y="15"/>
                      </a:lnTo>
                      <a:lnTo>
                        <a:pt x="210" y="28"/>
                      </a:lnTo>
                      <a:lnTo>
                        <a:pt x="213" y="44"/>
                      </a:lnTo>
                      <a:lnTo>
                        <a:pt x="217" y="57"/>
                      </a:lnTo>
                      <a:lnTo>
                        <a:pt x="223" y="68"/>
                      </a:lnTo>
                      <a:lnTo>
                        <a:pt x="230" y="75"/>
                      </a:lnTo>
                      <a:lnTo>
                        <a:pt x="240" y="82"/>
                      </a:lnTo>
                      <a:lnTo>
                        <a:pt x="251" y="87"/>
                      </a:lnTo>
                      <a:lnTo>
                        <a:pt x="265" y="90"/>
                      </a:lnTo>
                      <a:lnTo>
                        <a:pt x="280" y="92"/>
                      </a:lnTo>
                      <a:lnTo>
                        <a:pt x="281" y="319"/>
                      </a:lnTo>
                      <a:lnTo>
                        <a:pt x="241" y="319"/>
                      </a:lnTo>
                      <a:lnTo>
                        <a:pt x="202" y="318"/>
                      </a:lnTo>
                      <a:lnTo>
                        <a:pt x="169" y="318"/>
                      </a:lnTo>
                      <a:lnTo>
                        <a:pt x="139" y="316"/>
                      </a:lnTo>
                      <a:lnTo>
                        <a:pt x="113" y="313"/>
                      </a:lnTo>
                      <a:lnTo>
                        <a:pt x="89" y="308"/>
                      </a:lnTo>
                      <a:lnTo>
                        <a:pt x="70" y="301"/>
                      </a:lnTo>
                      <a:lnTo>
                        <a:pt x="54" y="293"/>
                      </a:lnTo>
                      <a:lnTo>
                        <a:pt x="39" y="281"/>
                      </a:lnTo>
                      <a:lnTo>
                        <a:pt x="28" y="265"/>
                      </a:lnTo>
                      <a:lnTo>
                        <a:pt x="19" y="246"/>
                      </a:lnTo>
                      <a:lnTo>
                        <a:pt x="13" y="222"/>
                      </a:lnTo>
                      <a:lnTo>
                        <a:pt x="6" y="193"/>
                      </a:lnTo>
                      <a:lnTo>
                        <a:pt x="4" y="159"/>
                      </a:lnTo>
                      <a:lnTo>
                        <a:pt x="2" y="121"/>
                      </a:lnTo>
                      <a:lnTo>
                        <a:pt x="1" y="77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79" name="Freeform 84"/>
                <p:cNvSpPr>
                  <a:spLocks noChangeAspect="1"/>
                </p:cNvSpPr>
                <p:nvPr/>
              </p:nvSpPr>
              <p:spPr bwMode="auto">
                <a:xfrm>
                  <a:off x="656" y="2542"/>
                  <a:ext cx="107" cy="86"/>
                </a:xfrm>
                <a:custGeom>
                  <a:avLst/>
                  <a:gdLst>
                    <a:gd name="T0" fmla="*/ 0 w 111"/>
                    <a:gd name="T1" fmla="*/ 1 h 100"/>
                    <a:gd name="T2" fmla="*/ 2 w 111"/>
                    <a:gd name="T3" fmla="*/ 3 h 100"/>
                    <a:gd name="T4" fmla="*/ 5 w 111"/>
                    <a:gd name="T5" fmla="*/ 3 h 100"/>
                    <a:gd name="T6" fmla="*/ 13 w 111"/>
                    <a:gd name="T7" fmla="*/ 3 h 100"/>
                    <a:gd name="T8" fmla="*/ 13 w 111"/>
                    <a:gd name="T9" fmla="*/ 3 h 100"/>
                    <a:gd name="T10" fmla="*/ 13 w 111"/>
                    <a:gd name="T11" fmla="*/ 3 h 100"/>
                    <a:gd name="T12" fmla="*/ 15 w 111"/>
                    <a:gd name="T13" fmla="*/ 3 h 100"/>
                    <a:gd name="T14" fmla="*/ 26 w 111"/>
                    <a:gd name="T15" fmla="*/ 3 h 100"/>
                    <a:gd name="T16" fmla="*/ 35 w 111"/>
                    <a:gd name="T17" fmla="*/ 3 h 100"/>
                    <a:gd name="T18" fmla="*/ 35 w 111"/>
                    <a:gd name="T19" fmla="*/ 3 h 100"/>
                    <a:gd name="T20" fmla="*/ 29 w 111"/>
                    <a:gd name="T21" fmla="*/ 3 h 100"/>
                    <a:gd name="T22" fmla="*/ 23 w 111"/>
                    <a:gd name="T23" fmla="*/ 3 h 100"/>
                    <a:gd name="T24" fmla="*/ 17 w 111"/>
                    <a:gd name="T25" fmla="*/ 3 h 100"/>
                    <a:gd name="T26" fmla="*/ 13 w 111"/>
                    <a:gd name="T27" fmla="*/ 3 h 100"/>
                    <a:gd name="T28" fmla="*/ 13 w 111"/>
                    <a:gd name="T29" fmla="*/ 3 h 100"/>
                    <a:gd name="T30" fmla="*/ 13 w 111"/>
                    <a:gd name="T31" fmla="*/ 3 h 100"/>
                    <a:gd name="T32" fmla="*/ 13 w 111"/>
                    <a:gd name="T33" fmla="*/ 3 h 100"/>
                    <a:gd name="T34" fmla="*/ 13 w 111"/>
                    <a:gd name="T35" fmla="*/ 0 h 100"/>
                    <a:gd name="T36" fmla="*/ 0 w 111"/>
                    <a:gd name="T37" fmla="*/ 1 h 1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1"/>
                    <a:gd name="T58" fmla="*/ 0 h 100"/>
                    <a:gd name="T59" fmla="*/ 111 w 111"/>
                    <a:gd name="T60" fmla="*/ 100 h 10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1" h="100">
                      <a:moveTo>
                        <a:pt x="0" y="1"/>
                      </a:moveTo>
                      <a:lnTo>
                        <a:pt x="2" y="26"/>
                      </a:lnTo>
                      <a:lnTo>
                        <a:pt x="5" y="47"/>
                      </a:lnTo>
                      <a:lnTo>
                        <a:pt x="13" y="63"/>
                      </a:lnTo>
                      <a:lnTo>
                        <a:pt x="23" y="77"/>
                      </a:lnTo>
                      <a:lnTo>
                        <a:pt x="36" y="85"/>
                      </a:lnTo>
                      <a:lnTo>
                        <a:pt x="54" y="91"/>
                      </a:lnTo>
                      <a:lnTo>
                        <a:pt x="78" y="97"/>
                      </a:lnTo>
                      <a:lnTo>
                        <a:pt x="109" y="99"/>
                      </a:lnTo>
                      <a:lnTo>
                        <a:pt x="110" y="74"/>
                      </a:lnTo>
                      <a:lnTo>
                        <a:pt x="88" y="73"/>
                      </a:lnTo>
                      <a:lnTo>
                        <a:pt x="71" y="69"/>
                      </a:lnTo>
                      <a:lnTo>
                        <a:pt x="58" y="64"/>
                      </a:lnTo>
                      <a:lnTo>
                        <a:pt x="47" y="56"/>
                      </a:lnTo>
                      <a:lnTo>
                        <a:pt x="40" y="48"/>
                      </a:lnTo>
                      <a:lnTo>
                        <a:pt x="33" y="35"/>
                      </a:lnTo>
                      <a:lnTo>
                        <a:pt x="30" y="18"/>
                      </a:lnTo>
                      <a:lnTo>
                        <a:pt x="29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595959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80" name="Freeform 85"/>
                <p:cNvSpPr>
                  <a:spLocks noChangeAspect="1"/>
                </p:cNvSpPr>
                <p:nvPr/>
              </p:nvSpPr>
              <p:spPr bwMode="auto">
                <a:xfrm>
                  <a:off x="695" y="2570"/>
                  <a:ext cx="1" cy="25"/>
                </a:xfrm>
                <a:custGeom>
                  <a:avLst/>
                  <a:gdLst>
                    <a:gd name="T0" fmla="*/ 0 w 1"/>
                    <a:gd name="T1" fmla="*/ 0 h 28"/>
                    <a:gd name="T2" fmla="*/ 0 w 1"/>
                    <a:gd name="T3" fmla="*/ 4 h 28"/>
                    <a:gd name="T4" fmla="*/ 0 w 1"/>
                    <a:gd name="T5" fmla="*/ 0 h 2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8"/>
                    <a:gd name="T11" fmla="*/ 1 w 1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8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81" name="Freeform 86"/>
                <p:cNvSpPr>
                  <a:spLocks noChangeAspect="1"/>
                </p:cNvSpPr>
                <p:nvPr/>
              </p:nvSpPr>
              <p:spPr bwMode="auto">
                <a:xfrm>
                  <a:off x="511" y="2580"/>
                  <a:ext cx="192" cy="198"/>
                </a:xfrm>
                <a:custGeom>
                  <a:avLst/>
                  <a:gdLst>
                    <a:gd name="T0" fmla="*/ 0 w 200"/>
                    <a:gd name="T1" fmla="*/ 3 h 229"/>
                    <a:gd name="T2" fmla="*/ 0 w 200"/>
                    <a:gd name="T3" fmla="*/ 1 h 229"/>
                    <a:gd name="T4" fmla="*/ 44 w 200"/>
                    <a:gd name="T5" fmla="*/ 0 h 229"/>
                    <a:gd name="T6" fmla="*/ 44 w 200"/>
                    <a:gd name="T7" fmla="*/ 3 h 229"/>
                    <a:gd name="T8" fmla="*/ 44 w 200"/>
                    <a:gd name="T9" fmla="*/ 3 h 229"/>
                    <a:gd name="T10" fmla="*/ 44 w 200"/>
                    <a:gd name="T11" fmla="*/ 3 h 229"/>
                    <a:gd name="T12" fmla="*/ 44 w 200"/>
                    <a:gd name="T13" fmla="*/ 3 h 229"/>
                    <a:gd name="T14" fmla="*/ 46 w 200"/>
                    <a:gd name="T15" fmla="*/ 3 h 229"/>
                    <a:gd name="T16" fmla="*/ 48 w 200"/>
                    <a:gd name="T17" fmla="*/ 3 h 229"/>
                    <a:gd name="T18" fmla="*/ 50 w 200"/>
                    <a:gd name="T19" fmla="*/ 3 h 229"/>
                    <a:gd name="T20" fmla="*/ 54 w 200"/>
                    <a:gd name="T21" fmla="*/ 3 h 229"/>
                    <a:gd name="T22" fmla="*/ 54 w 200"/>
                    <a:gd name="T23" fmla="*/ 3 h 229"/>
                    <a:gd name="T24" fmla="*/ 40 w 200"/>
                    <a:gd name="T25" fmla="*/ 3 h 229"/>
                    <a:gd name="T26" fmla="*/ 31 w 200"/>
                    <a:gd name="T27" fmla="*/ 3 h 229"/>
                    <a:gd name="T28" fmla="*/ 21 w 200"/>
                    <a:gd name="T29" fmla="*/ 3 h 229"/>
                    <a:gd name="T30" fmla="*/ 12 w 200"/>
                    <a:gd name="T31" fmla="*/ 3 h 229"/>
                    <a:gd name="T32" fmla="*/ 12 w 200"/>
                    <a:gd name="T33" fmla="*/ 3 h 229"/>
                    <a:gd name="T34" fmla="*/ 12 w 200"/>
                    <a:gd name="T35" fmla="*/ 3 h 229"/>
                    <a:gd name="T36" fmla="*/ 5 w 200"/>
                    <a:gd name="T37" fmla="*/ 3 h 229"/>
                    <a:gd name="T38" fmla="*/ 1 w 200"/>
                    <a:gd name="T39" fmla="*/ 3 h 229"/>
                    <a:gd name="T40" fmla="*/ 0 w 200"/>
                    <a:gd name="T41" fmla="*/ 3 h 22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00"/>
                    <a:gd name="T64" fmla="*/ 0 h 229"/>
                    <a:gd name="T65" fmla="*/ 200 w 200"/>
                    <a:gd name="T66" fmla="*/ 229 h 22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00" h="229">
                      <a:moveTo>
                        <a:pt x="0" y="64"/>
                      </a:moveTo>
                      <a:lnTo>
                        <a:pt x="0" y="1"/>
                      </a:lnTo>
                      <a:lnTo>
                        <a:pt x="160" y="0"/>
                      </a:lnTo>
                      <a:lnTo>
                        <a:pt x="160" y="21"/>
                      </a:lnTo>
                      <a:lnTo>
                        <a:pt x="160" y="35"/>
                      </a:lnTo>
                      <a:lnTo>
                        <a:pt x="160" y="46"/>
                      </a:lnTo>
                      <a:lnTo>
                        <a:pt x="162" y="52"/>
                      </a:lnTo>
                      <a:lnTo>
                        <a:pt x="168" y="56"/>
                      </a:lnTo>
                      <a:lnTo>
                        <a:pt x="174" y="58"/>
                      </a:lnTo>
                      <a:lnTo>
                        <a:pt x="185" y="58"/>
                      </a:lnTo>
                      <a:lnTo>
                        <a:pt x="199" y="56"/>
                      </a:lnTo>
                      <a:lnTo>
                        <a:pt x="197" y="228"/>
                      </a:lnTo>
                      <a:lnTo>
                        <a:pt x="149" y="228"/>
                      </a:lnTo>
                      <a:lnTo>
                        <a:pt x="109" y="225"/>
                      </a:lnTo>
                      <a:lnTo>
                        <a:pt x="75" y="218"/>
                      </a:lnTo>
                      <a:lnTo>
                        <a:pt x="49" y="208"/>
                      </a:lnTo>
                      <a:lnTo>
                        <a:pt x="30" y="194"/>
                      </a:lnTo>
                      <a:lnTo>
                        <a:pt x="15" y="171"/>
                      </a:lnTo>
                      <a:lnTo>
                        <a:pt x="5" y="143"/>
                      </a:lnTo>
                      <a:lnTo>
                        <a:pt x="1" y="108"/>
                      </a:lnTo>
                      <a:lnTo>
                        <a:pt x="0" y="64"/>
                      </a:lnTo>
                    </a:path>
                  </a:pathLst>
                </a:custGeom>
                <a:solidFill>
                  <a:srgbClr val="BFBFB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82" name="Freeform 87"/>
                <p:cNvSpPr>
                  <a:spLocks noChangeAspect="1"/>
                </p:cNvSpPr>
                <p:nvPr/>
              </p:nvSpPr>
              <p:spPr bwMode="auto">
                <a:xfrm>
                  <a:off x="526" y="2550"/>
                  <a:ext cx="228" cy="214"/>
                </a:xfrm>
                <a:custGeom>
                  <a:avLst/>
                  <a:gdLst>
                    <a:gd name="T0" fmla="*/ 0 w 236"/>
                    <a:gd name="T1" fmla="*/ 3 h 246"/>
                    <a:gd name="T2" fmla="*/ 0 w 236"/>
                    <a:gd name="T3" fmla="*/ 0 h 246"/>
                    <a:gd name="T4" fmla="*/ 42 w 236"/>
                    <a:gd name="T5" fmla="*/ 0 h 246"/>
                    <a:gd name="T6" fmla="*/ 42 w 236"/>
                    <a:gd name="T7" fmla="*/ 3 h 246"/>
                    <a:gd name="T8" fmla="*/ 42 w 236"/>
                    <a:gd name="T9" fmla="*/ 3 h 246"/>
                    <a:gd name="T10" fmla="*/ 43 w 236"/>
                    <a:gd name="T11" fmla="*/ 3 h 246"/>
                    <a:gd name="T12" fmla="*/ 45 w 236"/>
                    <a:gd name="T13" fmla="*/ 3 h 246"/>
                    <a:gd name="T14" fmla="*/ 47 w 236"/>
                    <a:gd name="T15" fmla="*/ 3 h 246"/>
                    <a:gd name="T16" fmla="*/ 51 w 236"/>
                    <a:gd name="T17" fmla="*/ 3 h 246"/>
                    <a:gd name="T18" fmla="*/ 53 w 236"/>
                    <a:gd name="T19" fmla="*/ 3 h 246"/>
                    <a:gd name="T20" fmla="*/ 57 w 236"/>
                    <a:gd name="T21" fmla="*/ 3 h 246"/>
                    <a:gd name="T22" fmla="*/ 59 w 236"/>
                    <a:gd name="T23" fmla="*/ 3 h 246"/>
                    <a:gd name="T24" fmla="*/ 78 w 236"/>
                    <a:gd name="T25" fmla="*/ 3 h 246"/>
                    <a:gd name="T26" fmla="*/ 79 w 236"/>
                    <a:gd name="T27" fmla="*/ 3 h 246"/>
                    <a:gd name="T28" fmla="*/ 59 w 236"/>
                    <a:gd name="T29" fmla="*/ 3 h 246"/>
                    <a:gd name="T30" fmla="*/ 51 w 236"/>
                    <a:gd name="T31" fmla="*/ 3 h 246"/>
                    <a:gd name="T32" fmla="*/ 43 w 236"/>
                    <a:gd name="T33" fmla="*/ 3 h 246"/>
                    <a:gd name="T34" fmla="*/ 38 w 236"/>
                    <a:gd name="T35" fmla="*/ 3 h 246"/>
                    <a:gd name="T36" fmla="*/ 33 w 236"/>
                    <a:gd name="T37" fmla="*/ 3 h 246"/>
                    <a:gd name="T38" fmla="*/ 27 w 236"/>
                    <a:gd name="T39" fmla="*/ 3 h 246"/>
                    <a:gd name="T40" fmla="*/ 21 w 236"/>
                    <a:gd name="T41" fmla="*/ 3 h 246"/>
                    <a:gd name="T42" fmla="*/ 15 w 236"/>
                    <a:gd name="T43" fmla="*/ 3 h 246"/>
                    <a:gd name="T44" fmla="*/ 14 w 236"/>
                    <a:gd name="T45" fmla="*/ 3 h 246"/>
                    <a:gd name="T46" fmla="*/ 14 w 236"/>
                    <a:gd name="T47" fmla="*/ 3 h 246"/>
                    <a:gd name="T48" fmla="*/ 14 w 236"/>
                    <a:gd name="T49" fmla="*/ 3 h 246"/>
                    <a:gd name="T50" fmla="*/ 13 w 236"/>
                    <a:gd name="T51" fmla="*/ 3 h 246"/>
                    <a:gd name="T52" fmla="*/ 8 w 236"/>
                    <a:gd name="T53" fmla="*/ 3 h 246"/>
                    <a:gd name="T54" fmla="*/ 4 w 236"/>
                    <a:gd name="T55" fmla="*/ 3 h 246"/>
                    <a:gd name="T56" fmla="*/ 2 w 236"/>
                    <a:gd name="T57" fmla="*/ 3 h 246"/>
                    <a:gd name="T58" fmla="*/ 0 w 236"/>
                    <a:gd name="T59" fmla="*/ 3 h 246"/>
                    <a:gd name="T60" fmla="*/ 0 w 236"/>
                    <a:gd name="T61" fmla="*/ 3 h 2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36"/>
                    <a:gd name="T94" fmla="*/ 0 h 246"/>
                    <a:gd name="T95" fmla="*/ 236 w 236"/>
                    <a:gd name="T96" fmla="*/ 246 h 2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36" h="246">
                      <a:moveTo>
                        <a:pt x="0" y="49"/>
                      </a:move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27" y="66"/>
                      </a:lnTo>
                      <a:lnTo>
                        <a:pt x="129" y="81"/>
                      </a:lnTo>
                      <a:lnTo>
                        <a:pt x="133" y="92"/>
                      </a:lnTo>
                      <a:lnTo>
                        <a:pt x="137" y="99"/>
                      </a:lnTo>
                      <a:lnTo>
                        <a:pt x="143" y="103"/>
                      </a:lnTo>
                      <a:lnTo>
                        <a:pt x="152" y="104"/>
                      </a:lnTo>
                      <a:lnTo>
                        <a:pt x="159" y="105"/>
                      </a:lnTo>
                      <a:lnTo>
                        <a:pt x="168" y="105"/>
                      </a:lnTo>
                      <a:lnTo>
                        <a:pt x="177" y="105"/>
                      </a:lnTo>
                      <a:lnTo>
                        <a:pt x="234" y="105"/>
                      </a:lnTo>
                      <a:lnTo>
                        <a:pt x="235" y="245"/>
                      </a:lnTo>
                      <a:lnTo>
                        <a:pt x="177" y="245"/>
                      </a:lnTo>
                      <a:lnTo>
                        <a:pt x="153" y="245"/>
                      </a:lnTo>
                      <a:lnTo>
                        <a:pt x="131" y="245"/>
                      </a:lnTo>
                      <a:lnTo>
                        <a:pt x="111" y="243"/>
                      </a:lnTo>
                      <a:lnTo>
                        <a:pt x="93" y="240"/>
                      </a:lnTo>
                      <a:lnTo>
                        <a:pt x="77" y="235"/>
                      </a:lnTo>
                      <a:lnTo>
                        <a:pt x="63" y="230"/>
                      </a:lnTo>
                      <a:lnTo>
                        <a:pt x="50" y="223"/>
                      </a:lnTo>
                      <a:lnTo>
                        <a:pt x="39" y="214"/>
                      </a:lnTo>
                      <a:lnTo>
                        <a:pt x="29" y="202"/>
                      </a:lnTo>
                      <a:lnTo>
                        <a:pt x="20" y="188"/>
                      </a:lnTo>
                      <a:lnTo>
                        <a:pt x="13" y="171"/>
                      </a:lnTo>
                      <a:lnTo>
                        <a:pt x="8" y="153"/>
                      </a:lnTo>
                      <a:lnTo>
                        <a:pt x="4" y="132"/>
                      </a:lnTo>
                      <a:lnTo>
                        <a:pt x="2" y="108"/>
                      </a:lnTo>
                      <a:lnTo>
                        <a:pt x="0" y="80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83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458" y="2534"/>
                  <a:ext cx="258" cy="28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984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62" y="2538"/>
                  <a:ext cx="250" cy="20"/>
                </a:xfrm>
                <a:prstGeom prst="rect">
                  <a:avLst/>
                </a:prstGeom>
                <a:noFill/>
                <a:ln w="12699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985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93" y="2537"/>
                  <a:ext cx="191" cy="24"/>
                </a:xfrm>
                <a:prstGeom prst="rect">
                  <a:avLst/>
                </a:prstGeom>
                <a:solidFill>
                  <a:srgbClr val="D9D9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986" name="Freeform 91"/>
                <p:cNvSpPr>
                  <a:spLocks noChangeAspect="1"/>
                </p:cNvSpPr>
                <p:nvPr/>
              </p:nvSpPr>
              <p:spPr bwMode="auto">
                <a:xfrm>
                  <a:off x="512" y="2537"/>
                  <a:ext cx="155" cy="25"/>
                </a:xfrm>
                <a:custGeom>
                  <a:avLst/>
                  <a:gdLst>
                    <a:gd name="T0" fmla="*/ 48 w 161"/>
                    <a:gd name="T1" fmla="*/ 4 h 28"/>
                    <a:gd name="T2" fmla="*/ 48 w 161"/>
                    <a:gd name="T3" fmla="*/ 0 h 28"/>
                    <a:gd name="T4" fmla="*/ 0 w 161"/>
                    <a:gd name="T5" fmla="*/ 0 h 28"/>
                    <a:gd name="T6" fmla="*/ 0 w 161"/>
                    <a:gd name="T7" fmla="*/ 4 h 28"/>
                    <a:gd name="T8" fmla="*/ 48 w 161"/>
                    <a:gd name="T9" fmla="*/ 4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28"/>
                    <a:gd name="T17" fmla="*/ 161 w 16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28">
                      <a:moveTo>
                        <a:pt x="160" y="27"/>
                      </a:moveTo>
                      <a:lnTo>
                        <a:pt x="159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60" y="27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87" name="Freeform 92"/>
                <p:cNvSpPr>
                  <a:spLocks noChangeAspect="1"/>
                </p:cNvSpPr>
                <p:nvPr/>
              </p:nvSpPr>
              <p:spPr bwMode="auto">
                <a:xfrm>
                  <a:off x="526" y="2537"/>
                  <a:ext cx="125" cy="25"/>
                </a:xfrm>
                <a:custGeom>
                  <a:avLst/>
                  <a:gdLst>
                    <a:gd name="T0" fmla="*/ 46 w 129"/>
                    <a:gd name="T1" fmla="*/ 4 h 28"/>
                    <a:gd name="T2" fmla="*/ 46 w 129"/>
                    <a:gd name="T3" fmla="*/ 0 h 28"/>
                    <a:gd name="T4" fmla="*/ 0 w 129"/>
                    <a:gd name="T5" fmla="*/ 0 h 28"/>
                    <a:gd name="T6" fmla="*/ 0 w 129"/>
                    <a:gd name="T7" fmla="*/ 4 h 28"/>
                    <a:gd name="T8" fmla="*/ 46 w 129"/>
                    <a:gd name="T9" fmla="*/ 4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28"/>
                    <a:gd name="T17" fmla="*/ 129 w 129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28">
                      <a:moveTo>
                        <a:pt x="128" y="27"/>
                      </a:moveTo>
                      <a:lnTo>
                        <a:pt x="127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28" y="27"/>
                      </a:lnTo>
                    </a:path>
                  </a:pathLst>
                </a:custGeom>
                <a:solidFill>
                  <a:srgbClr val="F2F2F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88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539" y="2537"/>
                  <a:ext cx="98" cy="24"/>
                </a:xfrm>
                <a:prstGeom prst="rect">
                  <a:avLst/>
                </a:prstGeom>
                <a:solidFill>
                  <a:srgbClr val="F7F7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989" name="Freeform 94"/>
                <p:cNvSpPr>
                  <a:spLocks noChangeAspect="1"/>
                </p:cNvSpPr>
                <p:nvPr/>
              </p:nvSpPr>
              <p:spPr bwMode="auto">
                <a:xfrm>
                  <a:off x="548" y="2537"/>
                  <a:ext cx="81" cy="25"/>
                </a:xfrm>
                <a:custGeom>
                  <a:avLst/>
                  <a:gdLst>
                    <a:gd name="T0" fmla="*/ 28 w 84"/>
                    <a:gd name="T1" fmla="*/ 4 h 28"/>
                    <a:gd name="T2" fmla="*/ 28 w 84"/>
                    <a:gd name="T3" fmla="*/ 0 h 28"/>
                    <a:gd name="T4" fmla="*/ 1 w 84"/>
                    <a:gd name="T5" fmla="*/ 0 h 28"/>
                    <a:gd name="T6" fmla="*/ 0 w 84"/>
                    <a:gd name="T7" fmla="*/ 4 h 28"/>
                    <a:gd name="T8" fmla="*/ 28 w 84"/>
                    <a:gd name="T9" fmla="*/ 4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28"/>
                    <a:gd name="T17" fmla="*/ 84 w 84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28">
                      <a:moveTo>
                        <a:pt x="83" y="27"/>
                      </a:moveTo>
                      <a:lnTo>
                        <a:pt x="83" y="0"/>
                      </a:lnTo>
                      <a:lnTo>
                        <a:pt x="1" y="0"/>
                      </a:lnTo>
                      <a:lnTo>
                        <a:pt x="0" y="27"/>
                      </a:lnTo>
                      <a:lnTo>
                        <a:pt x="83" y="27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90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738" y="2572"/>
                  <a:ext cx="29" cy="253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991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742" y="2576"/>
                  <a:ext cx="21" cy="246"/>
                </a:xfrm>
                <a:prstGeom prst="rect">
                  <a:avLst/>
                </a:prstGeom>
                <a:noFill/>
                <a:ln w="12699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992" name="Freeform 97"/>
                <p:cNvSpPr>
                  <a:spLocks noChangeAspect="1"/>
                </p:cNvSpPr>
                <p:nvPr/>
              </p:nvSpPr>
              <p:spPr bwMode="auto">
                <a:xfrm>
                  <a:off x="562" y="2569"/>
                  <a:ext cx="57" cy="26"/>
                </a:xfrm>
                <a:custGeom>
                  <a:avLst/>
                  <a:gdLst>
                    <a:gd name="T0" fmla="*/ 0 w 59"/>
                    <a:gd name="T1" fmla="*/ 3 h 30"/>
                    <a:gd name="T2" fmla="*/ 19 w 59"/>
                    <a:gd name="T3" fmla="*/ 3 h 30"/>
                    <a:gd name="T4" fmla="*/ 19 w 59"/>
                    <a:gd name="T5" fmla="*/ 1 h 30"/>
                    <a:gd name="T6" fmla="*/ 0 w 59"/>
                    <a:gd name="T7" fmla="*/ 0 h 30"/>
                    <a:gd name="T8" fmla="*/ 0 w 59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30"/>
                    <a:gd name="T17" fmla="*/ 59 w 5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30">
                      <a:moveTo>
                        <a:pt x="0" y="29"/>
                      </a:moveTo>
                      <a:lnTo>
                        <a:pt x="58" y="29"/>
                      </a:lnTo>
                      <a:lnTo>
                        <a:pt x="58" y="1"/>
                      </a:lnTo>
                      <a:lnTo>
                        <a:pt x="0" y="0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93" name="Freeform 98"/>
                <p:cNvSpPr>
                  <a:spLocks noChangeAspect="1"/>
                </p:cNvSpPr>
                <p:nvPr/>
              </p:nvSpPr>
              <p:spPr bwMode="auto">
                <a:xfrm>
                  <a:off x="562" y="2569"/>
                  <a:ext cx="57" cy="26"/>
                </a:xfrm>
                <a:custGeom>
                  <a:avLst/>
                  <a:gdLst>
                    <a:gd name="T0" fmla="*/ 0 w 59"/>
                    <a:gd name="T1" fmla="*/ 3 h 30"/>
                    <a:gd name="T2" fmla="*/ 19 w 59"/>
                    <a:gd name="T3" fmla="*/ 3 h 30"/>
                    <a:gd name="T4" fmla="*/ 19 w 59"/>
                    <a:gd name="T5" fmla="*/ 1 h 30"/>
                    <a:gd name="T6" fmla="*/ 0 w 59"/>
                    <a:gd name="T7" fmla="*/ 0 h 30"/>
                    <a:gd name="T8" fmla="*/ 0 w 59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30"/>
                    <a:gd name="T17" fmla="*/ 59 w 5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30">
                      <a:moveTo>
                        <a:pt x="0" y="29"/>
                      </a:moveTo>
                      <a:lnTo>
                        <a:pt x="58" y="29"/>
                      </a:lnTo>
                      <a:lnTo>
                        <a:pt x="58" y="1"/>
                      </a:lnTo>
                      <a:lnTo>
                        <a:pt x="0" y="0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94" name="Freeform 99"/>
                <p:cNvSpPr>
                  <a:spLocks noChangeAspect="1"/>
                </p:cNvSpPr>
                <p:nvPr/>
              </p:nvSpPr>
              <p:spPr bwMode="auto">
                <a:xfrm>
                  <a:off x="607" y="2570"/>
                  <a:ext cx="1" cy="25"/>
                </a:xfrm>
                <a:custGeom>
                  <a:avLst/>
                  <a:gdLst>
                    <a:gd name="T0" fmla="*/ 0 w 1"/>
                    <a:gd name="T1" fmla="*/ 0 h 28"/>
                    <a:gd name="T2" fmla="*/ 0 w 1"/>
                    <a:gd name="T3" fmla="*/ 4 h 28"/>
                    <a:gd name="T4" fmla="*/ 0 w 1"/>
                    <a:gd name="T5" fmla="*/ 0 h 2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8"/>
                    <a:gd name="T11" fmla="*/ 1 w 1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8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95" name="Line 100"/>
                <p:cNvSpPr>
                  <a:spLocks noChangeAspect="1" noChangeShapeType="1"/>
                </p:cNvSpPr>
                <p:nvPr/>
              </p:nvSpPr>
              <p:spPr bwMode="auto">
                <a:xfrm>
                  <a:off x="607" y="2572"/>
                  <a:ext cx="1" cy="22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6" name="Freeform 101"/>
                <p:cNvSpPr>
                  <a:spLocks noChangeAspect="1"/>
                </p:cNvSpPr>
                <p:nvPr/>
              </p:nvSpPr>
              <p:spPr bwMode="auto">
                <a:xfrm>
                  <a:off x="647" y="2569"/>
                  <a:ext cx="58" cy="26"/>
                </a:xfrm>
                <a:custGeom>
                  <a:avLst/>
                  <a:gdLst>
                    <a:gd name="T0" fmla="*/ 0 w 61"/>
                    <a:gd name="T1" fmla="*/ 3 h 30"/>
                    <a:gd name="T2" fmla="*/ 11 w 61"/>
                    <a:gd name="T3" fmla="*/ 3 h 30"/>
                    <a:gd name="T4" fmla="*/ 11 w 61"/>
                    <a:gd name="T5" fmla="*/ 1 h 30"/>
                    <a:gd name="T6" fmla="*/ 0 w 61"/>
                    <a:gd name="T7" fmla="*/ 0 h 30"/>
                    <a:gd name="T8" fmla="*/ 0 w 61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30"/>
                    <a:gd name="T17" fmla="*/ 61 w 61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30">
                      <a:moveTo>
                        <a:pt x="0" y="29"/>
                      </a:moveTo>
                      <a:lnTo>
                        <a:pt x="60" y="29"/>
                      </a:lnTo>
                      <a:lnTo>
                        <a:pt x="60" y="1"/>
                      </a:lnTo>
                      <a:lnTo>
                        <a:pt x="0" y="0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97" name="Freeform 102"/>
                <p:cNvSpPr>
                  <a:spLocks noChangeAspect="1"/>
                </p:cNvSpPr>
                <p:nvPr/>
              </p:nvSpPr>
              <p:spPr bwMode="auto">
                <a:xfrm>
                  <a:off x="647" y="2569"/>
                  <a:ext cx="58" cy="26"/>
                </a:xfrm>
                <a:custGeom>
                  <a:avLst/>
                  <a:gdLst>
                    <a:gd name="T0" fmla="*/ 0 w 61"/>
                    <a:gd name="T1" fmla="*/ 3 h 30"/>
                    <a:gd name="T2" fmla="*/ 11 w 61"/>
                    <a:gd name="T3" fmla="*/ 3 h 30"/>
                    <a:gd name="T4" fmla="*/ 11 w 61"/>
                    <a:gd name="T5" fmla="*/ 1 h 30"/>
                    <a:gd name="T6" fmla="*/ 0 w 61"/>
                    <a:gd name="T7" fmla="*/ 0 h 30"/>
                    <a:gd name="T8" fmla="*/ 0 w 61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30"/>
                    <a:gd name="T17" fmla="*/ 61 w 61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30">
                      <a:moveTo>
                        <a:pt x="0" y="29"/>
                      </a:moveTo>
                      <a:lnTo>
                        <a:pt x="60" y="29"/>
                      </a:lnTo>
                      <a:lnTo>
                        <a:pt x="60" y="1"/>
                      </a:lnTo>
                      <a:lnTo>
                        <a:pt x="0" y="0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98" name="Freeform 103"/>
                <p:cNvSpPr>
                  <a:spLocks noChangeAspect="1"/>
                </p:cNvSpPr>
                <p:nvPr/>
              </p:nvSpPr>
              <p:spPr bwMode="auto">
                <a:xfrm>
                  <a:off x="473" y="2569"/>
                  <a:ext cx="58" cy="26"/>
                </a:xfrm>
                <a:custGeom>
                  <a:avLst/>
                  <a:gdLst>
                    <a:gd name="T0" fmla="*/ 0 w 60"/>
                    <a:gd name="T1" fmla="*/ 3 h 30"/>
                    <a:gd name="T2" fmla="*/ 20 w 60"/>
                    <a:gd name="T3" fmla="*/ 3 h 30"/>
                    <a:gd name="T4" fmla="*/ 20 w 60"/>
                    <a:gd name="T5" fmla="*/ 1 h 30"/>
                    <a:gd name="T6" fmla="*/ 1 w 60"/>
                    <a:gd name="T7" fmla="*/ 0 h 30"/>
                    <a:gd name="T8" fmla="*/ 0 w 60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30"/>
                    <a:gd name="T17" fmla="*/ 60 w 6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30">
                      <a:moveTo>
                        <a:pt x="0" y="29"/>
                      </a:moveTo>
                      <a:lnTo>
                        <a:pt x="59" y="29"/>
                      </a:lnTo>
                      <a:lnTo>
                        <a:pt x="59" y="1"/>
                      </a:lnTo>
                      <a:lnTo>
                        <a:pt x="1" y="0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999" name="Freeform 104"/>
                <p:cNvSpPr>
                  <a:spLocks noChangeAspect="1"/>
                </p:cNvSpPr>
                <p:nvPr/>
              </p:nvSpPr>
              <p:spPr bwMode="auto">
                <a:xfrm>
                  <a:off x="473" y="2569"/>
                  <a:ext cx="58" cy="26"/>
                </a:xfrm>
                <a:custGeom>
                  <a:avLst/>
                  <a:gdLst>
                    <a:gd name="T0" fmla="*/ 0 w 60"/>
                    <a:gd name="T1" fmla="*/ 3 h 30"/>
                    <a:gd name="T2" fmla="*/ 20 w 60"/>
                    <a:gd name="T3" fmla="*/ 3 h 30"/>
                    <a:gd name="T4" fmla="*/ 20 w 60"/>
                    <a:gd name="T5" fmla="*/ 1 h 30"/>
                    <a:gd name="T6" fmla="*/ 1 w 60"/>
                    <a:gd name="T7" fmla="*/ 0 h 30"/>
                    <a:gd name="T8" fmla="*/ 0 w 60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30"/>
                    <a:gd name="T17" fmla="*/ 60 w 6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30">
                      <a:moveTo>
                        <a:pt x="0" y="29"/>
                      </a:moveTo>
                      <a:lnTo>
                        <a:pt x="59" y="29"/>
                      </a:lnTo>
                      <a:lnTo>
                        <a:pt x="59" y="1"/>
                      </a:lnTo>
                      <a:lnTo>
                        <a:pt x="1" y="0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00" name="Freeform 105"/>
                <p:cNvSpPr>
                  <a:spLocks noChangeAspect="1"/>
                </p:cNvSpPr>
                <p:nvPr/>
              </p:nvSpPr>
              <p:spPr bwMode="auto">
                <a:xfrm>
                  <a:off x="521" y="2570"/>
                  <a:ext cx="1" cy="25"/>
                </a:xfrm>
                <a:custGeom>
                  <a:avLst/>
                  <a:gdLst>
                    <a:gd name="T0" fmla="*/ 0 w 1"/>
                    <a:gd name="T1" fmla="*/ 0 h 28"/>
                    <a:gd name="T2" fmla="*/ 0 w 1"/>
                    <a:gd name="T3" fmla="*/ 4 h 28"/>
                    <a:gd name="T4" fmla="*/ 0 w 1"/>
                    <a:gd name="T5" fmla="*/ 0 h 2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8"/>
                    <a:gd name="T11" fmla="*/ 1 w 1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8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01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21" y="2572"/>
                  <a:ext cx="1" cy="22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02" name="Freeform 107"/>
                <p:cNvSpPr>
                  <a:spLocks noChangeAspect="1"/>
                </p:cNvSpPr>
                <p:nvPr/>
              </p:nvSpPr>
              <p:spPr bwMode="auto">
                <a:xfrm>
                  <a:off x="708" y="2669"/>
                  <a:ext cx="26" cy="58"/>
                </a:xfrm>
                <a:custGeom>
                  <a:avLst/>
                  <a:gdLst>
                    <a:gd name="T0" fmla="*/ 0 w 27"/>
                    <a:gd name="T1" fmla="*/ 0 h 67"/>
                    <a:gd name="T2" fmla="*/ 1 w 27"/>
                    <a:gd name="T3" fmla="*/ 3 h 67"/>
                    <a:gd name="T4" fmla="*/ 13 w 27"/>
                    <a:gd name="T5" fmla="*/ 3 h 67"/>
                    <a:gd name="T6" fmla="*/ 13 w 27"/>
                    <a:gd name="T7" fmla="*/ 0 h 67"/>
                    <a:gd name="T8" fmla="*/ 0 w 27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7"/>
                    <a:gd name="T17" fmla="*/ 27 w 27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7">
                      <a:moveTo>
                        <a:pt x="0" y="0"/>
                      </a:moveTo>
                      <a:lnTo>
                        <a:pt x="1" y="65"/>
                      </a:lnTo>
                      <a:lnTo>
                        <a:pt x="26" y="66"/>
                      </a:lnTo>
                      <a:lnTo>
                        <a:pt x="2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03" name="Freeform 108"/>
                <p:cNvSpPr>
                  <a:spLocks noChangeAspect="1"/>
                </p:cNvSpPr>
                <p:nvPr/>
              </p:nvSpPr>
              <p:spPr bwMode="auto">
                <a:xfrm>
                  <a:off x="708" y="2669"/>
                  <a:ext cx="26" cy="58"/>
                </a:xfrm>
                <a:custGeom>
                  <a:avLst/>
                  <a:gdLst>
                    <a:gd name="T0" fmla="*/ 0 w 27"/>
                    <a:gd name="T1" fmla="*/ 0 h 67"/>
                    <a:gd name="T2" fmla="*/ 1 w 27"/>
                    <a:gd name="T3" fmla="*/ 3 h 67"/>
                    <a:gd name="T4" fmla="*/ 13 w 27"/>
                    <a:gd name="T5" fmla="*/ 3 h 67"/>
                    <a:gd name="T6" fmla="*/ 13 w 27"/>
                    <a:gd name="T7" fmla="*/ 0 h 67"/>
                    <a:gd name="T8" fmla="*/ 0 w 27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7"/>
                    <a:gd name="T17" fmla="*/ 27 w 27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7">
                      <a:moveTo>
                        <a:pt x="0" y="0"/>
                      </a:moveTo>
                      <a:lnTo>
                        <a:pt x="1" y="65"/>
                      </a:lnTo>
                      <a:lnTo>
                        <a:pt x="26" y="66"/>
                      </a:lnTo>
                      <a:lnTo>
                        <a:pt x="2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04" name="Freeform 109"/>
                <p:cNvSpPr>
                  <a:spLocks noChangeAspect="1"/>
                </p:cNvSpPr>
                <p:nvPr/>
              </p:nvSpPr>
              <p:spPr bwMode="auto">
                <a:xfrm>
                  <a:off x="709" y="2715"/>
                  <a:ext cx="25" cy="2"/>
                </a:xfrm>
                <a:custGeom>
                  <a:avLst/>
                  <a:gdLst>
                    <a:gd name="T0" fmla="*/ 13 w 26"/>
                    <a:gd name="T1" fmla="*/ 1 h 2"/>
                    <a:gd name="T2" fmla="*/ 0 w 26"/>
                    <a:gd name="T3" fmla="*/ 0 h 2"/>
                    <a:gd name="T4" fmla="*/ 13 w 26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"/>
                    <a:gd name="T11" fmla="*/ 26 w 2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">
                      <a:moveTo>
                        <a:pt x="25" y="1"/>
                      </a:moveTo>
                      <a:lnTo>
                        <a:pt x="0" y="0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05" name="Line 11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10" y="2715"/>
                  <a:ext cx="21" cy="0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06" name="Freeform 111"/>
                <p:cNvSpPr>
                  <a:spLocks noChangeAspect="1"/>
                </p:cNvSpPr>
                <p:nvPr/>
              </p:nvSpPr>
              <p:spPr bwMode="auto">
                <a:xfrm>
                  <a:off x="708" y="2756"/>
                  <a:ext cx="24" cy="56"/>
                </a:xfrm>
                <a:custGeom>
                  <a:avLst/>
                  <a:gdLst>
                    <a:gd name="T0" fmla="*/ 0 w 25"/>
                    <a:gd name="T1" fmla="*/ 0 h 65"/>
                    <a:gd name="T2" fmla="*/ 0 w 25"/>
                    <a:gd name="T3" fmla="*/ 3 h 65"/>
                    <a:gd name="T4" fmla="*/ 12 w 25"/>
                    <a:gd name="T5" fmla="*/ 3 h 65"/>
                    <a:gd name="T6" fmla="*/ 12 w 25"/>
                    <a:gd name="T7" fmla="*/ 1 h 65"/>
                    <a:gd name="T8" fmla="*/ 0 w 25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65"/>
                    <a:gd name="T17" fmla="*/ 25 w 25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65">
                      <a:moveTo>
                        <a:pt x="0" y="0"/>
                      </a:moveTo>
                      <a:lnTo>
                        <a:pt x="0" y="64"/>
                      </a:lnTo>
                      <a:lnTo>
                        <a:pt x="24" y="64"/>
                      </a:lnTo>
                      <a:lnTo>
                        <a:pt x="2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07" name="Freeform 112"/>
                <p:cNvSpPr>
                  <a:spLocks noChangeAspect="1"/>
                </p:cNvSpPr>
                <p:nvPr/>
              </p:nvSpPr>
              <p:spPr bwMode="auto">
                <a:xfrm>
                  <a:off x="708" y="2756"/>
                  <a:ext cx="24" cy="56"/>
                </a:xfrm>
                <a:custGeom>
                  <a:avLst/>
                  <a:gdLst>
                    <a:gd name="T0" fmla="*/ 0 w 25"/>
                    <a:gd name="T1" fmla="*/ 0 h 65"/>
                    <a:gd name="T2" fmla="*/ 0 w 25"/>
                    <a:gd name="T3" fmla="*/ 3 h 65"/>
                    <a:gd name="T4" fmla="*/ 12 w 25"/>
                    <a:gd name="T5" fmla="*/ 3 h 65"/>
                    <a:gd name="T6" fmla="*/ 12 w 25"/>
                    <a:gd name="T7" fmla="*/ 1 h 65"/>
                    <a:gd name="T8" fmla="*/ 0 w 25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65"/>
                    <a:gd name="T17" fmla="*/ 25 w 25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65">
                      <a:moveTo>
                        <a:pt x="0" y="0"/>
                      </a:moveTo>
                      <a:lnTo>
                        <a:pt x="0" y="64"/>
                      </a:lnTo>
                      <a:lnTo>
                        <a:pt x="24" y="64"/>
                      </a:lnTo>
                      <a:lnTo>
                        <a:pt x="2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08" name="Freeform 113"/>
                <p:cNvSpPr>
                  <a:spLocks noChangeAspect="1"/>
                </p:cNvSpPr>
                <p:nvPr/>
              </p:nvSpPr>
              <p:spPr bwMode="auto">
                <a:xfrm>
                  <a:off x="708" y="2801"/>
                  <a:ext cx="23" cy="1"/>
                </a:xfrm>
                <a:custGeom>
                  <a:avLst/>
                  <a:gdLst>
                    <a:gd name="T0" fmla="*/ 12 w 24"/>
                    <a:gd name="T1" fmla="*/ 1 h 2"/>
                    <a:gd name="T2" fmla="*/ 0 w 24"/>
                    <a:gd name="T3" fmla="*/ 0 h 2"/>
                    <a:gd name="T4" fmla="*/ 12 w 24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2"/>
                    <a:gd name="T11" fmla="*/ 24 w 2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2">
                      <a:moveTo>
                        <a:pt x="23" y="1"/>
                      </a:moveTo>
                      <a:lnTo>
                        <a:pt x="0" y="0"/>
                      </a:lnTo>
                      <a:lnTo>
                        <a:pt x="23" y="1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09" name="Line 1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10" y="2801"/>
                  <a:ext cx="20" cy="0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10" name="Freeform 115"/>
                <p:cNvSpPr>
                  <a:spLocks noChangeAspect="1"/>
                </p:cNvSpPr>
                <p:nvPr/>
              </p:nvSpPr>
              <p:spPr bwMode="auto">
                <a:xfrm>
                  <a:off x="710" y="2586"/>
                  <a:ext cx="26" cy="56"/>
                </a:xfrm>
                <a:custGeom>
                  <a:avLst/>
                  <a:gdLst>
                    <a:gd name="T0" fmla="*/ 0 w 27"/>
                    <a:gd name="T1" fmla="*/ 0 h 65"/>
                    <a:gd name="T2" fmla="*/ 0 w 27"/>
                    <a:gd name="T3" fmla="*/ 3 h 65"/>
                    <a:gd name="T4" fmla="*/ 13 w 27"/>
                    <a:gd name="T5" fmla="*/ 3 h 65"/>
                    <a:gd name="T6" fmla="*/ 13 w 27"/>
                    <a:gd name="T7" fmla="*/ 1 h 65"/>
                    <a:gd name="T8" fmla="*/ 0 w 27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5"/>
                    <a:gd name="T17" fmla="*/ 27 w 2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5">
                      <a:moveTo>
                        <a:pt x="0" y="0"/>
                      </a:moveTo>
                      <a:lnTo>
                        <a:pt x="0" y="64"/>
                      </a:lnTo>
                      <a:lnTo>
                        <a:pt x="26" y="64"/>
                      </a:lnTo>
                      <a:lnTo>
                        <a:pt x="26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11" name="Freeform 116"/>
                <p:cNvSpPr>
                  <a:spLocks noChangeAspect="1"/>
                </p:cNvSpPr>
                <p:nvPr/>
              </p:nvSpPr>
              <p:spPr bwMode="auto">
                <a:xfrm>
                  <a:off x="710" y="2586"/>
                  <a:ext cx="26" cy="56"/>
                </a:xfrm>
                <a:custGeom>
                  <a:avLst/>
                  <a:gdLst>
                    <a:gd name="T0" fmla="*/ 0 w 27"/>
                    <a:gd name="T1" fmla="*/ 0 h 65"/>
                    <a:gd name="T2" fmla="*/ 0 w 27"/>
                    <a:gd name="T3" fmla="*/ 3 h 65"/>
                    <a:gd name="T4" fmla="*/ 13 w 27"/>
                    <a:gd name="T5" fmla="*/ 3 h 65"/>
                    <a:gd name="T6" fmla="*/ 13 w 27"/>
                    <a:gd name="T7" fmla="*/ 1 h 65"/>
                    <a:gd name="T8" fmla="*/ 0 w 27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5"/>
                    <a:gd name="T17" fmla="*/ 27 w 2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5">
                      <a:moveTo>
                        <a:pt x="0" y="0"/>
                      </a:moveTo>
                      <a:lnTo>
                        <a:pt x="0" y="64"/>
                      </a:lnTo>
                      <a:lnTo>
                        <a:pt x="26" y="64"/>
                      </a:lnTo>
                      <a:lnTo>
                        <a:pt x="26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12" name="Freeform 117"/>
                <p:cNvSpPr>
                  <a:spLocks noChangeAspect="1"/>
                </p:cNvSpPr>
                <p:nvPr/>
              </p:nvSpPr>
              <p:spPr bwMode="auto">
                <a:xfrm>
                  <a:off x="710" y="2631"/>
                  <a:ext cx="25" cy="2"/>
                </a:xfrm>
                <a:custGeom>
                  <a:avLst/>
                  <a:gdLst>
                    <a:gd name="T0" fmla="*/ 13 w 26"/>
                    <a:gd name="T1" fmla="*/ 1 h 2"/>
                    <a:gd name="T2" fmla="*/ 0 w 26"/>
                    <a:gd name="T3" fmla="*/ 0 h 2"/>
                    <a:gd name="T4" fmla="*/ 13 w 26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"/>
                    <a:gd name="T11" fmla="*/ 26 w 2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">
                      <a:moveTo>
                        <a:pt x="25" y="1"/>
                      </a:moveTo>
                      <a:lnTo>
                        <a:pt x="0" y="0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13" name="Line 1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11" y="2631"/>
                  <a:ext cx="21" cy="0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14" name="Rectangle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740" y="2607"/>
                  <a:ext cx="24" cy="187"/>
                </a:xfrm>
                <a:prstGeom prst="rect">
                  <a:avLst/>
                </a:prstGeom>
                <a:solidFill>
                  <a:srgbClr val="D9D9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2015" name="Rectangle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740" y="2624"/>
                  <a:ext cx="24" cy="151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2016" name="Freeform 121"/>
                <p:cNvSpPr>
                  <a:spLocks noChangeAspect="1"/>
                </p:cNvSpPr>
                <p:nvPr/>
              </p:nvSpPr>
              <p:spPr bwMode="auto">
                <a:xfrm>
                  <a:off x="740" y="2640"/>
                  <a:ext cx="25" cy="121"/>
                </a:xfrm>
                <a:custGeom>
                  <a:avLst/>
                  <a:gdLst>
                    <a:gd name="T0" fmla="*/ 13 w 26"/>
                    <a:gd name="T1" fmla="*/ 0 h 140"/>
                    <a:gd name="T2" fmla="*/ 0 w 26"/>
                    <a:gd name="T3" fmla="*/ 0 h 140"/>
                    <a:gd name="T4" fmla="*/ 0 w 26"/>
                    <a:gd name="T5" fmla="*/ 3 h 140"/>
                    <a:gd name="T6" fmla="*/ 13 w 26"/>
                    <a:gd name="T7" fmla="*/ 3 h 140"/>
                    <a:gd name="T8" fmla="*/ 13 w 26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0"/>
                    <a:gd name="T17" fmla="*/ 26 w 26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0">
                      <a:moveTo>
                        <a:pt x="25" y="0"/>
                      </a:moveTo>
                      <a:lnTo>
                        <a:pt x="0" y="0"/>
                      </a:lnTo>
                      <a:lnTo>
                        <a:pt x="0" y="138"/>
                      </a:lnTo>
                      <a:lnTo>
                        <a:pt x="25" y="13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2F2F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17" name="Rectangle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740" y="2651"/>
                  <a:ext cx="24" cy="97"/>
                </a:xfrm>
                <a:prstGeom prst="rect">
                  <a:avLst/>
                </a:prstGeom>
                <a:solidFill>
                  <a:srgbClr val="F7F7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2018" name="Rectangle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740" y="2660"/>
                  <a:ext cx="24" cy="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2019" name="Freeform 124"/>
                <p:cNvSpPr>
                  <a:spLocks noChangeAspect="1"/>
                </p:cNvSpPr>
                <p:nvPr/>
              </p:nvSpPr>
              <p:spPr bwMode="auto">
                <a:xfrm>
                  <a:off x="493" y="1982"/>
                  <a:ext cx="199" cy="543"/>
                </a:xfrm>
                <a:custGeom>
                  <a:avLst/>
                  <a:gdLst>
                    <a:gd name="T0" fmla="*/ 1 w 207"/>
                    <a:gd name="T1" fmla="*/ 3 h 627"/>
                    <a:gd name="T2" fmla="*/ 0 w 207"/>
                    <a:gd name="T3" fmla="*/ 7 h 627"/>
                    <a:gd name="T4" fmla="*/ 58 w 207"/>
                    <a:gd name="T5" fmla="*/ 7 h 627"/>
                    <a:gd name="T6" fmla="*/ 58 w 207"/>
                    <a:gd name="T7" fmla="*/ 0 h 627"/>
                    <a:gd name="T8" fmla="*/ 1 w 207"/>
                    <a:gd name="T9" fmla="*/ 3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7"/>
                    <a:gd name="T16" fmla="*/ 0 h 627"/>
                    <a:gd name="T17" fmla="*/ 207 w 207"/>
                    <a:gd name="T18" fmla="*/ 627 h 6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7" h="627">
                      <a:moveTo>
                        <a:pt x="1" y="4"/>
                      </a:moveTo>
                      <a:lnTo>
                        <a:pt x="0" y="620"/>
                      </a:lnTo>
                      <a:lnTo>
                        <a:pt x="202" y="626"/>
                      </a:lnTo>
                      <a:lnTo>
                        <a:pt x="206" y="0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20" name="Freeform 125"/>
                <p:cNvSpPr>
                  <a:spLocks noChangeAspect="1"/>
                </p:cNvSpPr>
                <p:nvPr/>
              </p:nvSpPr>
              <p:spPr bwMode="auto">
                <a:xfrm>
                  <a:off x="493" y="1982"/>
                  <a:ext cx="199" cy="543"/>
                </a:xfrm>
                <a:custGeom>
                  <a:avLst/>
                  <a:gdLst>
                    <a:gd name="T0" fmla="*/ 1 w 207"/>
                    <a:gd name="T1" fmla="*/ 3 h 627"/>
                    <a:gd name="T2" fmla="*/ 0 w 207"/>
                    <a:gd name="T3" fmla="*/ 7 h 627"/>
                    <a:gd name="T4" fmla="*/ 58 w 207"/>
                    <a:gd name="T5" fmla="*/ 7 h 627"/>
                    <a:gd name="T6" fmla="*/ 58 w 207"/>
                    <a:gd name="T7" fmla="*/ 0 h 627"/>
                    <a:gd name="T8" fmla="*/ 1 w 207"/>
                    <a:gd name="T9" fmla="*/ 3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7"/>
                    <a:gd name="T16" fmla="*/ 0 h 627"/>
                    <a:gd name="T17" fmla="*/ 207 w 207"/>
                    <a:gd name="T18" fmla="*/ 627 h 6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7" h="627">
                      <a:moveTo>
                        <a:pt x="1" y="4"/>
                      </a:moveTo>
                      <a:lnTo>
                        <a:pt x="0" y="620"/>
                      </a:lnTo>
                      <a:lnTo>
                        <a:pt x="202" y="626"/>
                      </a:lnTo>
                      <a:lnTo>
                        <a:pt x="206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21" name="Freeform 126"/>
                <p:cNvSpPr>
                  <a:spLocks noChangeAspect="1"/>
                </p:cNvSpPr>
                <p:nvPr/>
              </p:nvSpPr>
              <p:spPr bwMode="auto">
                <a:xfrm>
                  <a:off x="665" y="1984"/>
                  <a:ext cx="22" cy="541"/>
                </a:xfrm>
                <a:custGeom>
                  <a:avLst/>
                  <a:gdLst>
                    <a:gd name="T0" fmla="*/ 5 w 23"/>
                    <a:gd name="T1" fmla="*/ 0 h 625"/>
                    <a:gd name="T2" fmla="*/ 11 w 23"/>
                    <a:gd name="T3" fmla="*/ 2 h 625"/>
                    <a:gd name="T4" fmla="*/ 11 w 23"/>
                    <a:gd name="T5" fmla="*/ 7 h 625"/>
                    <a:gd name="T6" fmla="*/ 0 w 23"/>
                    <a:gd name="T7" fmla="*/ 7 h 625"/>
                    <a:gd name="T8" fmla="*/ 5 w 23"/>
                    <a:gd name="T9" fmla="*/ 0 h 6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25"/>
                    <a:gd name="T17" fmla="*/ 23 w 23"/>
                    <a:gd name="T18" fmla="*/ 625 h 6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25">
                      <a:moveTo>
                        <a:pt x="5" y="0"/>
                      </a:moveTo>
                      <a:lnTo>
                        <a:pt x="22" y="2"/>
                      </a:lnTo>
                      <a:lnTo>
                        <a:pt x="19" y="624"/>
                      </a:lnTo>
                      <a:lnTo>
                        <a:pt x="0" y="621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595959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22" name="Freeform 127"/>
                <p:cNvSpPr>
                  <a:spLocks noChangeAspect="1"/>
                </p:cNvSpPr>
                <p:nvPr/>
              </p:nvSpPr>
              <p:spPr bwMode="auto">
                <a:xfrm>
                  <a:off x="493" y="1988"/>
                  <a:ext cx="20" cy="539"/>
                </a:xfrm>
                <a:custGeom>
                  <a:avLst/>
                  <a:gdLst>
                    <a:gd name="T0" fmla="*/ 3 w 21"/>
                    <a:gd name="T1" fmla="*/ 3 h 622"/>
                    <a:gd name="T2" fmla="*/ 10 w 21"/>
                    <a:gd name="T3" fmla="*/ 0 h 622"/>
                    <a:gd name="T4" fmla="*/ 10 w 21"/>
                    <a:gd name="T5" fmla="*/ 6 h 622"/>
                    <a:gd name="T6" fmla="*/ 10 w 21"/>
                    <a:gd name="T7" fmla="*/ 7 h 622"/>
                    <a:gd name="T8" fmla="*/ 0 w 21"/>
                    <a:gd name="T9" fmla="*/ 7 h 622"/>
                    <a:gd name="T10" fmla="*/ 1 w 21"/>
                    <a:gd name="T11" fmla="*/ 6 h 622"/>
                    <a:gd name="T12" fmla="*/ 3 w 21"/>
                    <a:gd name="T13" fmla="*/ 3 h 6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622"/>
                    <a:gd name="T23" fmla="*/ 21 w 21"/>
                    <a:gd name="T24" fmla="*/ 622 h 6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622">
                      <a:moveTo>
                        <a:pt x="3" y="3"/>
                      </a:moveTo>
                      <a:lnTo>
                        <a:pt x="20" y="0"/>
                      </a:lnTo>
                      <a:lnTo>
                        <a:pt x="17" y="550"/>
                      </a:lnTo>
                      <a:lnTo>
                        <a:pt x="17" y="621"/>
                      </a:lnTo>
                      <a:lnTo>
                        <a:pt x="0" y="621"/>
                      </a:lnTo>
                      <a:lnTo>
                        <a:pt x="1" y="558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595959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23" name="Freeform 128"/>
                <p:cNvSpPr>
                  <a:spLocks noChangeAspect="1"/>
                </p:cNvSpPr>
                <p:nvPr/>
              </p:nvSpPr>
              <p:spPr bwMode="auto">
                <a:xfrm>
                  <a:off x="527" y="1990"/>
                  <a:ext cx="127" cy="534"/>
                </a:xfrm>
                <a:custGeom>
                  <a:avLst/>
                  <a:gdLst>
                    <a:gd name="T0" fmla="*/ 3 w 132"/>
                    <a:gd name="T1" fmla="*/ 0 h 626"/>
                    <a:gd name="T2" fmla="*/ 0 w 132"/>
                    <a:gd name="T3" fmla="*/ 4 h 626"/>
                    <a:gd name="T4" fmla="*/ 19 w 132"/>
                    <a:gd name="T5" fmla="*/ 4 h 626"/>
                    <a:gd name="T6" fmla="*/ 37 w 132"/>
                    <a:gd name="T7" fmla="*/ 4 h 626"/>
                    <a:gd name="T8" fmla="*/ 38 w 132"/>
                    <a:gd name="T9" fmla="*/ 3 h 626"/>
                    <a:gd name="T10" fmla="*/ 3 w 132"/>
                    <a:gd name="T11" fmla="*/ 0 h 6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626"/>
                    <a:gd name="T20" fmla="*/ 132 w 132"/>
                    <a:gd name="T21" fmla="*/ 626 h 6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626">
                      <a:moveTo>
                        <a:pt x="3" y="0"/>
                      </a:moveTo>
                      <a:lnTo>
                        <a:pt x="0" y="617"/>
                      </a:lnTo>
                      <a:lnTo>
                        <a:pt x="64" y="613"/>
                      </a:lnTo>
                      <a:lnTo>
                        <a:pt x="128" y="625"/>
                      </a:lnTo>
                      <a:lnTo>
                        <a:pt x="131" y="4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24" name="Freeform 129"/>
                <p:cNvSpPr>
                  <a:spLocks noChangeAspect="1"/>
                </p:cNvSpPr>
                <p:nvPr/>
              </p:nvSpPr>
              <p:spPr bwMode="auto">
                <a:xfrm>
                  <a:off x="458" y="2508"/>
                  <a:ext cx="259" cy="29"/>
                </a:xfrm>
                <a:custGeom>
                  <a:avLst/>
                  <a:gdLst>
                    <a:gd name="T0" fmla="*/ 0 w 269"/>
                    <a:gd name="T1" fmla="*/ 0 h 34"/>
                    <a:gd name="T2" fmla="*/ 0 w 269"/>
                    <a:gd name="T3" fmla="*/ 3 h 34"/>
                    <a:gd name="T4" fmla="*/ 80 w 269"/>
                    <a:gd name="T5" fmla="*/ 3 h 34"/>
                    <a:gd name="T6" fmla="*/ 80 w 269"/>
                    <a:gd name="T7" fmla="*/ 1 h 34"/>
                    <a:gd name="T8" fmla="*/ 0 w 269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9"/>
                    <a:gd name="T16" fmla="*/ 0 h 34"/>
                    <a:gd name="T17" fmla="*/ 269 w 269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9" h="34">
                      <a:moveTo>
                        <a:pt x="0" y="0"/>
                      </a:moveTo>
                      <a:lnTo>
                        <a:pt x="0" y="32"/>
                      </a:lnTo>
                      <a:lnTo>
                        <a:pt x="268" y="33"/>
                      </a:lnTo>
                      <a:lnTo>
                        <a:pt x="268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25" name="Freeform 130"/>
                <p:cNvSpPr>
                  <a:spLocks noChangeAspect="1"/>
                </p:cNvSpPr>
                <p:nvPr/>
              </p:nvSpPr>
              <p:spPr bwMode="auto">
                <a:xfrm>
                  <a:off x="458" y="2508"/>
                  <a:ext cx="259" cy="29"/>
                </a:xfrm>
                <a:custGeom>
                  <a:avLst/>
                  <a:gdLst>
                    <a:gd name="T0" fmla="*/ 0 w 269"/>
                    <a:gd name="T1" fmla="*/ 0 h 34"/>
                    <a:gd name="T2" fmla="*/ 0 w 269"/>
                    <a:gd name="T3" fmla="*/ 3 h 34"/>
                    <a:gd name="T4" fmla="*/ 80 w 269"/>
                    <a:gd name="T5" fmla="*/ 3 h 34"/>
                    <a:gd name="T6" fmla="*/ 80 w 269"/>
                    <a:gd name="T7" fmla="*/ 1 h 34"/>
                    <a:gd name="T8" fmla="*/ 0 w 269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9"/>
                    <a:gd name="T16" fmla="*/ 0 h 34"/>
                    <a:gd name="T17" fmla="*/ 269 w 269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9" h="34">
                      <a:moveTo>
                        <a:pt x="0" y="0"/>
                      </a:moveTo>
                      <a:lnTo>
                        <a:pt x="0" y="32"/>
                      </a:lnTo>
                      <a:lnTo>
                        <a:pt x="268" y="33"/>
                      </a:lnTo>
                      <a:lnTo>
                        <a:pt x="268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26" name="Freeform 131"/>
                <p:cNvSpPr>
                  <a:spLocks noChangeAspect="1"/>
                </p:cNvSpPr>
                <p:nvPr/>
              </p:nvSpPr>
              <p:spPr bwMode="auto">
                <a:xfrm>
                  <a:off x="493" y="2509"/>
                  <a:ext cx="192" cy="28"/>
                </a:xfrm>
                <a:custGeom>
                  <a:avLst/>
                  <a:gdLst>
                    <a:gd name="T0" fmla="*/ 54 w 200"/>
                    <a:gd name="T1" fmla="*/ 4 h 32"/>
                    <a:gd name="T2" fmla="*/ 54 w 200"/>
                    <a:gd name="T3" fmla="*/ 1 h 32"/>
                    <a:gd name="T4" fmla="*/ 0 w 200"/>
                    <a:gd name="T5" fmla="*/ 0 h 32"/>
                    <a:gd name="T6" fmla="*/ 0 w 200"/>
                    <a:gd name="T7" fmla="*/ 4 h 32"/>
                    <a:gd name="T8" fmla="*/ 54 w 200"/>
                    <a:gd name="T9" fmla="*/ 4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"/>
                    <a:gd name="T16" fmla="*/ 0 h 32"/>
                    <a:gd name="T17" fmla="*/ 200 w 200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" h="32">
                      <a:moveTo>
                        <a:pt x="199" y="31"/>
                      </a:moveTo>
                      <a:lnTo>
                        <a:pt x="199" y="1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99" y="31"/>
                      </a:lnTo>
                    </a:path>
                  </a:pathLst>
                </a:custGeom>
                <a:solidFill>
                  <a:srgbClr val="D9D9D9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27" name="Freeform 132"/>
                <p:cNvSpPr>
                  <a:spLocks noChangeAspect="1"/>
                </p:cNvSpPr>
                <p:nvPr/>
              </p:nvSpPr>
              <p:spPr bwMode="auto">
                <a:xfrm>
                  <a:off x="512" y="2509"/>
                  <a:ext cx="155" cy="26"/>
                </a:xfrm>
                <a:custGeom>
                  <a:avLst/>
                  <a:gdLst>
                    <a:gd name="T0" fmla="*/ 48 w 161"/>
                    <a:gd name="T1" fmla="*/ 3 h 30"/>
                    <a:gd name="T2" fmla="*/ 48 w 161"/>
                    <a:gd name="T3" fmla="*/ 1 h 30"/>
                    <a:gd name="T4" fmla="*/ 0 w 161"/>
                    <a:gd name="T5" fmla="*/ 0 h 30"/>
                    <a:gd name="T6" fmla="*/ 0 w 161"/>
                    <a:gd name="T7" fmla="*/ 3 h 30"/>
                    <a:gd name="T8" fmla="*/ 48 w 161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30"/>
                    <a:gd name="T17" fmla="*/ 161 w 161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30">
                      <a:moveTo>
                        <a:pt x="160" y="29"/>
                      </a:moveTo>
                      <a:lnTo>
                        <a:pt x="159" y="1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60" y="29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28" name="Freeform 133"/>
                <p:cNvSpPr>
                  <a:spLocks noChangeAspect="1"/>
                </p:cNvSpPr>
                <p:nvPr/>
              </p:nvSpPr>
              <p:spPr bwMode="auto">
                <a:xfrm>
                  <a:off x="526" y="2509"/>
                  <a:ext cx="125" cy="26"/>
                </a:xfrm>
                <a:custGeom>
                  <a:avLst/>
                  <a:gdLst>
                    <a:gd name="T0" fmla="*/ 46 w 129"/>
                    <a:gd name="T1" fmla="*/ 3 h 30"/>
                    <a:gd name="T2" fmla="*/ 46 w 129"/>
                    <a:gd name="T3" fmla="*/ 1 h 30"/>
                    <a:gd name="T4" fmla="*/ 1 w 129"/>
                    <a:gd name="T5" fmla="*/ 0 h 30"/>
                    <a:gd name="T6" fmla="*/ 0 w 129"/>
                    <a:gd name="T7" fmla="*/ 3 h 30"/>
                    <a:gd name="T8" fmla="*/ 46 w 129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30"/>
                    <a:gd name="T17" fmla="*/ 129 w 12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30">
                      <a:moveTo>
                        <a:pt x="128" y="29"/>
                      </a:moveTo>
                      <a:lnTo>
                        <a:pt x="128" y="1"/>
                      </a:lnTo>
                      <a:lnTo>
                        <a:pt x="1" y="0"/>
                      </a:lnTo>
                      <a:lnTo>
                        <a:pt x="0" y="29"/>
                      </a:lnTo>
                      <a:lnTo>
                        <a:pt x="128" y="29"/>
                      </a:lnTo>
                    </a:path>
                  </a:pathLst>
                </a:custGeom>
                <a:solidFill>
                  <a:srgbClr val="F2F2F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29" name="Freeform 134"/>
                <p:cNvSpPr>
                  <a:spLocks noChangeAspect="1"/>
                </p:cNvSpPr>
                <p:nvPr/>
              </p:nvSpPr>
              <p:spPr bwMode="auto">
                <a:xfrm>
                  <a:off x="539" y="2509"/>
                  <a:ext cx="99" cy="26"/>
                </a:xfrm>
                <a:custGeom>
                  <a:avLst/>
                  <a:gdLst>
                    <a:gd name="T0" fmla="*/ 30 w 103"/>
                    <a:gd name="T1" fmla="*/ 3 h 30"/>
                    <a:gd name="T2" fmla="*/ 30 w 103"/>
                    <a:gd name="T3" fmla="*/ 1 h 30"/>
                    <a:gd name="T4" fmla="*/ 0 w 103"/>
                    <a:gd name="T5" fmla="*/ 0 h 30"/>
                    <a:gd name="T6" fmla="*/ 0 w 103"/>
                    <a:gd name="T7" fmla="*/ 3 h 30"/>
                    <a:gd name="T8" fmla="*/ 30 w 103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"/>
                    <a:gd name="T16" fmla="*/ 0 h 30"/>
                    <a:gd name="T17" fmla="*/ 103 w 10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" h="30">
                      <a:moveTo>
                        <a:pt x="102" y="29"/>
                      </a:moveTo>
                      <a:lnTo>
                        <a:pt x="102" y="1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02" y="29"/>
                      </a:lnTo>
                    </a:path>
                  </a:pathLst>
                </a:custGeom>
                <a:solidFill>
                  <a:srgbClr val="F7F7F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30" name="Freeform 135"/>
                <p:cNvSpPr>
                  <a:spLocks noChangeAspect="1"/>
                </p:cNvSpPr>
                <p:nvPr/>
              </p:nvSpPr>
              <p:spPr bwMode="auto">
                <a:xfrm>
                  <a:off x="548" y="2509"/>
                  <a:ext cx="81" cy="26"/>
                </a:xfrm>
                <a:custGeom>
                  <a:avLst/>
                  <a:gdLst>
                    <a:gd name="T0" fmla="*/ 28 w 84"/>
                    <a:gd name="T1" fmla="*/ 3 h 30"/>
                    <a:gd name="T2" fmla="*/ 28 w 84"/>
                    <a:gd name="T3" fmla="*/ 1 h 30"/>
                    <a:gd name="T4" fmla="*/ 1 w 84"/>
                    <a:gd name="T5" fmla="*/ 0 h 30"/>
                    <a:gd name="T6" fmla="*/ 0 w 84"/>
                    <a:gd name="T7" fmla="*/ 3 h 30"/>
                    <a:gd name="T8" fmla="*/ 28 w 84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30"/>
                    <a:gd name="T17" fmla="*/ 84 w 84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30">
                      <a:moveTo>
                        <a:pt x="83" y="29"/>
                      </a:moveTo>
                      <a:lnTo>
                        <a:pt x="83" y="1"/>
                      </a:lnTo>
                      <a:lnTo>
                        <a:pt x="1" y="0"/>
                      </a:lnTo>
                      <a:lnTo>
                        <a:pt x="0" y="29"/>
                      </a:lnTo>
                      <a:lnTo>
                        <a:pt x="83" y="29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31" name="Freeform 136"/>
                <p:cNvSpPr>
                  <a:spLocks noChangeAspect="1"/>
                </p:cNvSpPr>
                <p:nvPr/>
              </p:nvSpPr>
              <p:spPr bwMode="auto">
                <a:xfrm>
                  <a:off x="604" y="2000"/>
                  <a:ext cx="1" cy="23"/>
                </a:xfrm>
                <a:custGeom>
                  <a:avLst/>
                  <a:gdLst>
                    <a:gd name="T0" fmla="*/ 0 w 1"/>
                    <a:gd name="T1" fmla="*/ 0 h 26"/>
                    <a:gd name="T2" fmla="*/ 0 w 1"/>
                    <a:gd name="T3" fmla="*/ 4 h 26"/>
                    <a:gd name="T4" fmla="*/ 0 w 1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6"/>
                    <a:gd name="T11" fmla="*/ 1 w 1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6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32" name="Freeform 137"/>
                <p:cNvSpPr>
                  <a:spLocks noChangeAspect="1"/>
                </p:cNvSpPr>
                <p:nvPr/>
              </p:nvSpPr>
              <p:spPr bwMode="auto">
                <a:xfrm>
                  <a:off x="517" y="1999"/>
                  <a:ext cx="2" cy="23"/>
                </a:xfrm>
                <a:custGeom>
                  <a:avLst/>
                  <a:gdLst>
                    <a:gd name="T0" fmla="*/ 1 w 2"/>
                    <a:gd name="T1" fmla="*/ 0 h 27"/>
                    <a:gd name="T2" fmla="*/ 0 w 2"/>
                    <a:gd name="T3" fmla="*/ 3 h 27"/>
                    <a:gd name="T4" fmla="*/ 1 w 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7"/>
                    <a:gd name="T11" fmla="*/ 2 w 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7">
                      <a:moveTo>
                        <a:pt x="1" y="0"/>
                      </a:moveTo>
                      <a:lnTo>
                        <a:pt x="0" y="26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33" name="Freeform 138"/>
                <p:cNvSpPr>
                  <a:spLocks noChangeAspect="1"/>
                </p:cNvSpPr>
                <p:nvPr/>
              </p:nvSpPr>
              <p:spPr bwMode="auto">
                <a:xfrm>
                  <a:off x="490" y="2487"/>
                  <a:ext cx="198" cy="22"/>
                </a:xfrm>
                <a:custGeom>
                  <a:avLst/>
                  <a:gdLst>
                    <a:gd name="T0" fmla="*/ 58 w 206"/>
                    <a:gd name="T1" fmla="*/ 4 h 25"/>
                    <a:gd name="T2" fmla="*/ 58 w 206"/>
                    <a:gd name="T3" fmla="*/ 1 h 25"/>
                    <a:gd name="T4" fmla="*/ 0 w 206"/>
                    <a:gd name="T5" fmla="*/ 0 h 25"/>
                    <a:gd name="T6" fmla="*/ 0 w 206"/>
                    <a:gd name="T7" fmla="*/ 4 h 25"/>
                    <a:gd name="T8" fmla="*/ 58 w 206"/>
                    <a:gd name="T9" fmla="*/ 4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5"/>
                    <a:gd name="T17" fmla="*/ 206 w 20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5">
                      <a:moveTo>
                        <a:pt x="205" y="24"/>
                      </a:moveTo>
                      <a:lnTo>
                        <a:pt x="205" y="1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205" y="24"/>
                      </a:lnTo>
                    </a:path>
                  </a:pathLst>
                </a:custGeom>
                <a:solidFill>
                  <a:srgbClr val="40404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34" name="Freeform 139"/>
                <p:cNvSpPr>
                  <a:spLocks noChangeAspect="1"/>
                </p:cNvSpPr>
                <p:nvPr/>
              </p:nvSpPr>
              <p:spPr bwMode="auto">
                <a:xfrm>
                  <a:off x="554" y="2480"/>
                  <a:ext cx="60" cy="25"/>
                </a:xfrm>
                <a:custGeom>
                  <a:avLst/>
                  <a:gdLst>
                    <a:gd name="T0" fmla="*/ 0 w 62"/>
                    <a:gd name="T1" fmla="*/ 4 h 28"/>
                    <a:gd name="T2" fmla="*/ 21 w 62"/>
                    <a:gd name="T3" fmla="*/ 4 h 28"/>
                    <a:gd name="T4" fmla="*/ 21 w 62"/>
                    <a:gd name="T5" fmla="*/ 0 h 28"/>
                    <a:gd name="T6" fmla="*/ 1 w 62"/>
                    <a:gd name="T7" fmla="*/ 0 h 28"/>
                    <a:gd name="T8" fmla="*/ 0 w 62"/>
                    <a:gd name="T9" fmla="*/ 4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28"/>
                    <a:gd name="T17" fmla="*/ 62 w 62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28">
                      <a:moveTo>
                        <a:pt x="0" y="27"/>
                      </a:moveTo>
                      <a:lnTo>
                        <a:pt x="61" y="27"/>
                      </a:lnTo>
                      <a:lnTo>
                        <a:pt x="61" y="0"/>
                      </a:lnTo>
                      <a:lnTo>
                        <a:pt x="1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35" name="Freeform 140"/>
                <p:cNvSpPr>
                  <a:spLocks noChangeAspect="1"/>
                </p:cNvSpPr>
                <p:nvPr/>
              </p:nvSpPr>
              <p:spPr bwMode="auto">
                <a:xfrm>
                  <a:off x="554" y="2480"/>
                  <a:ext cx="60" cy="25"/>
                </a:xfrm>
                <a:custGeom>
                  <a:avLst/>
                  <a:gdLst>
                    <a:gd name="T0" fmla="*/ 0 w 62"/>
                    <a:gd name="T1" fmla="*/ 4 h 28"/>
                    <a:gd name="T2" fmla="*/ 21 w 62"/>
                    <a:gd name="T3" fmla="*/ 4 h 28"/>
                    <a:gd name="T4" fmla="*/ 21 w 62"/>
                    <a:gd name="T5" fmla="*/ 0 h 28"/>
                    <a:gd name="T6" fmla="*/ 1 w 62"/>
                    <a:gd name="T7" fmla="*/ 0 h 28"/>
                    <a:gd name="T8" fmla="*/ 0 w 62"/>
                    <a:gd name="T9" fmla="*/ 4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28"/>
                    <a:gd name="T17" fmla="*/ 62 w 62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28">
                      <a:moveTo>
                        <a:pt x="0" y="27"/>
                      </a:moveTo>
                      <a:lnTo>
                        <a:pt x="61" y="27"/>
                      </a:lnTo>
                      <a:lnTo>
                        <a:pt x="61" y="0"/>
                      </a:lnTo>
                      <a:lnTo>
                        <a:pt x="1" y="0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36" name="Freeform 141"/>
                <p:cNvSpPr>
                  <a:spLocks noChangeAspect="1"/>
                </p:cNvSpPr>
                <p:nvPr/>
              </p:nvSpPr>
              <p:spPr bwMode="auto">
                <a:xfrm>
                  <a:off x="602" y="2481"/>
                  <a:ext cx="1" cy="24"/>
                </a:xfrm>
                <a:custGeom>
                  <a:avLst/>
                  <a:gdLst>
                    <a:gd name="T0" fmla="*/ 0 w 1"/>
                    <a:gd name="T1" fmla="*/ 0 h 27"/>
                    <a:gd name="T2" fmla="*/ 0 w 1"/>
                    <a:gd name="T3" fmla="*/ 4 h 27"/>
                    <a:gd name="T4" fmla="*/ 0 w 1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7"/>
                    <a:gd name="T11" fmla="*/ 1 w 1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7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37" name="Line 142"/>
                <p:cNvSpPr>
                  <a:spLocks noChangeAspect="1" noChangeShapeType="1"/>
                </p:cNvSpPr>
                <p:nvPr/>
              </p:nvSpPr>
              <p:spPr bwMode="auto">
                <a:xfrm>
                  <a:off x="602" y="2483"/>
                  <a:ext cx="1" cy="21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38" name="Freeform 143"/>
                <p:cNvSpPr>
                  <a:spLocks noChangeAspect="1"/>
                </p:cNvSpPr>
                <p:nvPr/>
              </p:nvSpPr>
              <p:spPr bwMode="auto">
                <a:xfrm>
                  <a:off x="642" y="2480"/>
                  <a:ext cx="58" cy="25"/>
                </a:xfrm>
                <a:custGeom>
                  <a:avLst/>
                  <a:gdLst>
                    <a:gd name="T0" fmla="*/ 0 w 60"/>
                    <a:gd name="T1" fmla="*/ 3 h 29"/>
                    <a:gd name="T2" fmla="*/ 20 w 60"/>
                    <a:gd name="T3" fmla="*/ 3 h 29"/>
                    <a:gd name="T4" fmla="*/ 20 w 60"/>
                    <a:gd name="T5" fmla="*/ 1 h 29"/>
                    <a:gd name="T6" fmla="*/ 1 w 60"/>
                    <a:gd name="T7" fmla="*/ 0 h 29"/>
                    <a:gd name="T8" fmla="*/ 0 w 60"/>
                    <a:gd name="T9" fmla="*/ 3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29"/>
                    <a:gd name="T17" fmla="*/ 60 w 60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29">
                      <a:moveTo>
                        <a:pt x="0" y="27"/>
                      </a:moveTo>
                      <a:lnTo>
                        <a:pt x="59" y="28"/>
                      </a:lnTo>
                      <a:lnTo>
                        <a:pt x="59" y="1"/>
                      </a:lnTo>
                      <a:lnTo>
                        <a:pt x="1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39" name="Freeform 144"/>
                <p:cNvSpPr>
                  <a:spLocks noChangeAspect="1"/>
                </p:cNvSpPr>
                <p:nvPr/>
              </p:nvSpPr>
              <p:spPr bwMode="auto">
                <a:xfrm>
                  <a:off x="642" y="2480"/>
                  <a:ext cx="58" cy="25"/>
                </a:xfrm>
                <a:custGeom>
                  <a:avLst/>
                  <a:gdLst>
                    <a:gd name="T0" fmla="*/ 0 w 60"/>
                    <a:gd name="T1" fmla="*/ 3 h 29"/>
                    <a:gd name="T2" fmla="*/ 20 w 60"/>
                    <a:gd name="T3" fmla="*/ 3 h 29"/>
                    <a:gd name="T4" fmla="*/ 20 w 60"/>
                    <a:gd name="T5" fmla="*/ 1 h 29"/>
                    <a:gd name="T6" fmla="*/ 1 w 60"/>
                    <a:gd name="T7" fmla="*/ 0 h 29"/>
                    <a:gd name="T8" fmla="*/ 0 w 60"/>
                    <a:gd name="T9" fmla="*/ 3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29"/>
                    <a:gd name="T17" fmla="*/ 60 w 60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29">
                      <a:moveTo>
                        <a:pt x="0" y="27"/>
                      </a:moveTo>
                      <a:lnTo>
                        <a:pt x="59" y="28"/>
                      </a:lnTo>
                      <a:lnTo>
                        <a:pt x="59" y="1"/>
                      </a:lnTo>
                      <a:lnTo>
                        <a:pt x="1" y="0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40" name="Freeform 145"/>
                <p:cNvSpPr>
                  <a:spLocks noChangeAspect="1"/>
                </p:cNvSpPr>
                <p:nvPr/>
              </p:nvSpPr>
              <p:spPr bwMode="auto">
                <a:xfrm>
                  <a:off x="688" y="2482"/>
                  <a:ext cx="1" cy="23"/>
                </a:xfrm>
                <a:custGeom>
                  <a:avLst/>
                  <a:gdLst>
                    <a:gd name="T0" fmla="*/ 0 w 1"/>
                    <a:gd name="T1" fmla="*/ 0 h 27"/>
                    <a:gd name="T2" fmla="*/ 0 w 1"/>
                    <a:gd name="T3" fmla="*/ 3 h 27"/>
                    <a:gd name="T4" fmla="*/ 0 w 1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7"/>
                    <a:gd name="T11" fmla="*/ 1 w 1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7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41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688" y="2484"/>
                  <a:ext cx="1" cy="21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42" name="Freeform 147"/>
                <p:cNvSpPr>
                  <a:spLocks noChangeAspect="1"/>
                </p:cNvSpPr>
                <p:nvPr/>
              </p:nvSpPr>
              <p:spPr bwMode="auto">
                <a:xfrm>
                  <a:off x="469" y="2479"/>
                  <a:ext cx="57" cy="26"/>
                </a:xfrm>
                <a:custGeom>
                  <a:avLst/>
                  <a:gdLst>
                    <a:gd name="T0" fmla="*/ 0 w 60"/>
                    <a:gd name="T1" fmla="*/ 3 h 30"/>
                    <a:gd name="T2" fmla="*/ 10 w 60"/>
                    <a:gd name="T3" fmla="*/ 3 h 30"/>
                    <a:gd name="T4" fmla="*/ 11 w 60"/>
                    <a:gd name="T5" fmla="*/ 1 h 30"/>
                    <a:gd name="T6" fmla="*/ 0 w 60"/>
                    <a:gd name="T7" fmla="*/ 0 h 30"/>
                    <a:gd name="T8" fmla="*/ 0 w 60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30"/>
                    <a:gd name="T17" fmla="*/ 60 w 6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30">
                      <a:moveTo>
                        <a:pt x="0" y="28"/>
                      </a:moveTo>
                      <a:lnTo>
                        <a:pt x="58" y="29"/>
                      </a:lnTo>
                      <a:lnTo>
                        <a:pt x="59" y="1"/>
                      </a:lnTo>
                      <a:lnTo>
                        <a:pt x="0" y="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43" name="Freeform 148"/>
                <p:cNvSpPr>
                  <a:spLocks noChangeAspect="1"/>
                </p:cNvSpPr>
                <p:nvPr/>
              </p:nvSpPr>
              <p:spPr bwMode="auto">
                <a:xfrm>
                  <a:off x="469" y="2479"/>
                  <a:ext cx="57" cy="26"/>
                </a:xfrm>
                <a:custGeom>
                  <a:avLst/>
                  <a:gdLst>
                    <a:gd name="T0" fmla="*/ 0 w 60"/>
                    <a:gd name="T1" fmla="*/ 3 h 30"/>
                    <a:gd name="T2" fmla="*/ 10 w 60"/>
                    <a:gd name="T3" fmla="*/ 3 h 30"/>
                    <a:gd name="T4" fmla="*/ 11 w 60"/>
                    <a:gd name="T5" fmla="*/ 1 h 30"/>
                    <a:gd name="T6" fmla="*/ 0 w 60"/>
                    <a:gd name="T7" fmla="*/ 0 h 30"/>
                    <a:gd name="T8" fmla="*/ 0 w 60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30"/>
                    <a:gd name="T17" fmla="*/ 60 w 6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30">
                      <a:moveTo>
                        <a:pt x="0" y="28"/>
                      </a:moveTo>
                      <a:lnTo>
                        <a:pt x="58" y="29"/>
                      </a:lnTo>
                      <a:lnTo>
                        <a:pt x="59" y="1"/>
                      </a:lnTo>
                      <a:lnTo>
                        <a:pt x="0" y="0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44" name="Freeform 149"/>
                <p:cNvSpPr>
                  <a:spLocks noChangeAspect="1"/>
                </p:cNvSpPr>
                <p:nvPr/>
              </p:nvSpPr>
              <p:spPr bwMode="auto">
                <a:xfrm>
                  <a:off x="514" y="2481"/>
                  <a:ext cx="2" cy="24"/>
                </a:xfrm>
                <a:custGeom>
                  <a:avLst/>
                  <a:gdLst>
                    <a:gd name="T0" fmla="*/ 1 w 2"/>
                    <a:gd name="T1" fmla="*/ 0 h 27"/>
                    <a:gd name="T2" fmla="*/ 0 w 2"/>
                    <a:gd name="T3" fmla="*/ 4 h 27"/>
                    <a:gd name="T4" fmla="*/ 1 w 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7"/>
                    <a:gd name="T11" fmla="*/ 2 w 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7">
                      <a:moveTo>
                        <a:pt x="1" y="0"/>
                      </a:moveTo>
                      <a:lnTo>
                        <a:pt x="0" y="26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45" name="Line 1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14" y="2483"/>
                  <a:ext cx="1" cy="21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46" name="Freeform 151"/>
                <p:cNvSpPr>
                  <a:spLocks noChangeAspect="1"/>
                </p:cNvSpPr>
                <p:nvPr/>
              </p:nvSpPr>
              <p:spPr bwMode="auto">
                <a:xfrm>
                  <a:off x="776" y="2608"/>
                  <a:ext cx="554" cy="194"/>
                </a:xfrm>
                <a:custGeom>
                  <a:avLst/>
                  <a:gdLst>
                    <a:gd name="T0" fmla="*/ 173 w 575"/>
                    <a:gd name="T1" fmla="*/ 0 h 224"/>
                    <a:gd name="T2" fmla="*/ 5 w 575"/>
                    <a:gd name="T3" fmla="*/ 0 h 224"/>
                    <a:gd name="T4" fmla="*/ 0 w 575"/>
                    <a:gd name="T5" fmla="*/ 3 h 224"/>
                    <a:gd name="T6" fmla="*/ 175 w 575"/>
                    <a:gd name="T7" fmla="*/ 3 h 224"/>
                    <a:gd name="T8" fmla="*/ 173 w 575"/>
                    <a:gd name="T9" fmla="*/ 0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5"/>
                    <a:gd name="T16" fmla="*/ 0 h 224"/>
                    <a:gd name="T17" fmla="*/ 575 w 575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5" h="224">
                      <a:moveTo>
                        <a:pt x="571" y="0"/>
                      </a:moveTo>
                      <a:lnTo>
                        <a:pt x="5" y="0"/>
                      </a:lnTo>
                      <a:lnTo>
                        <a:pt x="0" y="217"/>
                      </a:lnTo>
                      <a:lnTo>
                        <a:pt x="574" y="223"/>
                      </a:lnTo>
                      <a:lnTo>
                        <a:pt x="571" y="0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47" name="Freeform 152"/>
                <p:cNvSpPr>
                  <a:spLocks noChangeAspect="1"/>
                </p:cNvSpPr>
                <p:nvPr/>
              </p:nvSpPr>
              <p:spPr bwMode="auto">
                <a:xfrm>
                  <a:off x="776" y="2608"/>
                  <a:ext cx="554" cy="194"/>
                </a:xfrm>
                <a:custGeom>
                  <a:avLst/>
                  <a:gdLst>
                    <a:gd name="T0" fmla="*/ 173 w 575"/>
                    <a:gd name="T1" fmla="*/ 0 h 224"/>
                    <a:gd name="T2" fmla="*/ 5 w 575"/>
                    <a:gd name="T3" fmla="*/ 0 h 224"/>
                    <a:gd name="T4" fmla="*/ 0 w 575"/>
                    <a:gd name="T5" fmla="*/ 3 h 224"/>
                    <a:gd name="T6" fmla="*/ 175 w 575"/>
                    <a:gd name="T7" fmla="*/ 3 h 224"/>
                    <a:gd name="T8" fmla="*/ 173 w 575"/>
                    <a:gd name="T9" fmla="*/ 0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5"/>
                    <a:gd name="T16" fmla="*/ 0 h 224"/>
                    <a:gd name="T17" fmla="*/ 575 w 575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5" h="224">
                      <a:moveTo>
                        <a:pt x="571" y="0"/>
                      </a:moveTo>
                      <a:lnTo>
                        <a:pt x="5" y="0"/>
                      </a:lnTo>
                      <a:lnTo>
                        <a:pt x="0" y="217"/>
                      </a:lnTo>
                      <a:lnTo>
                        <a:pt x="574" y="223"/>
                      </a:lnTo>
                      <a:lnTo>
                        <a:pt x="571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48" name="Freeform 153"/>
                <p:cNvSpPr>
                  <a:spLocks noChangeAspect="1"/>
                </p:cNvSpPr>
                <p:nvPr/>
              </p:nvSpPr>
              <p:spPr bwMode="auto">
                <a:xfrm>
                  <a:off x="776" y="2775"/>
                  <a:ext cx="553" cy="22"/>
                </a:xfrm>
                <a:custGeom>
                  <a:avLst/>
                  <a:gdLst>
                    <a:gd name="T0" fmla="*/ 174 w 574"/>
                    <a:gd name="T1" fmla="*/ 4 h 25"/>
                    <a:gd name="T2" fmla="*/ 172 w 574"/>
                    <a:gd name="T3" fmla="*/ 4 h 25"/>
                    <a:gd name="T4" fmla="*/ 0 w 574"/>
                    <a:gd name="T5" fmla="*/ 4 h 25"/>
                    <a:gd name="T6" fmla="*/ 3 w 574"/>
                    <a:gd name="T7" fmla="*/ 0 h 25"/>
                    <a:gd name="T8" fmla="*/ 174 w 574"/>
                    <a:gd name="T9" fmla="*/ 4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4"/>
                    <a:gd name="T16" fmla="*/ 0 h 25"/>
                    <a:gd name="T17" fmla="*/ 574 w 57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4" h="25">
                      <a:moveTo>
                        <a:pt x="573" y="5"/>
                      </a:moveTo>
                      <a:lnTo>
                        <a:pt x="571" y="24"/>
                      </a:lnTo>
                      <a:lnTo>
                        <a:pt x="0" y="21"/>
                      </a:lnTo>
                      <a:lnTo>
                        <a:pt x="3" y="0"/>
                      </a:lnTo>
                      <a:lnTo>
                        <a:pt x="573" y="5"/>
                      </a:lnTo>
                    </a:path>
                  </a:pathLst>
                </a:custGeom>
                <a:solidFill>
                  <a:srgbClr val="595959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49" name="Freeform 154"/>
                <p:cNvSpPr>
                  <a:spLocks noChangeAspect="1"/>
                </p:cNvSpPr>
                <p:nvPr/>
              </p:nvSpPr>
              <p:spPr bwMode="auto">
                <a:xfrm>
                  <a:off x="782" y="2608"/>
                  <a:ext cx="551" cy="18"/>
                </a:xfrm>
                <a:custGeom>
                  <a:avLst/>
                  <a:gdLst>
                    <a:gd name="T0" fmla="*/ 171 w 572"/>
                    <a:gd name="T1" fmla="*/ 3 h 21"/>
                    <a:gd name="T2" fmla="*/ 172 w 572"/>
                    <a:gd name="T3" fmla="*/ 3 h 21"/>
                    <a:gd name="T4" fmla="*/ 21 w 572"/>
                    <a:gd name="T5" fmla="*/ 3 h 21"/>
                    <a:gd name="T6" fmla="*/ 0 w 572"/>
                    <a:gd name="T7" fmla="*/ 3 h 21"/>
                    <a:gd name="T8" fmla="*/ 0 w 572"/>
                    <a:gd name="T9" fmla="*/ 0 h 21"/>
                    <a:gd name="T10" fmla="*/ 16 w 572"/>
                    <a:gd name="T11" fmla="*/ 0 h 21"/>
                    <a:gd name="T12" fmla="*/ 171 w 572"/>
                    <a:gd name="T13" fmla="*/ 3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2"/>
                    <a:gd name="T22" fmla="*/ 0 h 21"/>
                    <a:gd name="T23" fmla="*/ 572 w 5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2" h="21">
                      <a:moveTo>
                        <a:pt x="568" y="3"/>
                      </a:moveTo>
                      <a:lnTo>
                        <a:pt x="571" y="20"/>
                      </a:lnTo>
                      <a:lnTo>
                        <a:pt x="66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68" y="3"/>
                      </a:lnTo>
                    </a:path>
                  </a:pathLst>
                </a:custGeom>
                <a:solidFill>
                  <a:srgbClr val="595959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50" name="Freeform 155"/>
                <p:cNvSpPr>
                  <a:spLocks noChangeAspect="1"/>
                </p:cNvSpPr>
                <p:nvPr/>
              </p:nvSpPr>
              <p:spPr bwMode="auto">
                <a:xfrm>
                  <a:off x="778" y="2640"/>
                  <a:ext cx="554" cy="124"/>
                </a:xfrm>
                <a:custGeom>
                  <a:avLst/>
                  <a:gdLst>
                    <a:gd name="T0" fmla="*/ 175 w 575"/>
                    <a:gd name="T1" fmla="*/ 3 h 143"/>
                    <a:gd name="T2" fmla="*/ 6 w 575"/>
                    <a:gd name="T3" fmla="*/ 0 h 143"/>
                    <a:gd name="T4" fmla="*/ 10 w 575"/>
                    <a:gd name="T5" fmla="*/ 3 h 143"/>
                    <a:gd name="T6" fmla="*/ 0 w 575"/>
                    <a:gd name="T7" fmla="*/ 3 h 143"/>
                    <a:gd name="T8" fmla="*/ 172 w 575"/>
                    <a:gd name="T9" fmla="*/ 3 h 143"/>
                    <a:gd name="T10" fmla="*/ 175 w 575"/>
                    <a:gd name="T11" fmla="*/ 3 h 1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5"/>
                    <a:gd name="T19" fmla="*/ 0 h 143"/>
                    <a:gd name="T20" fmla="*/ 575 w 575"/>
                    <a:gd name="T21" fmla="*/ 143 h 1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5" h="143">
                      <a:moveTo>
                        <a:pt x="574" y="3"/>
                      </a:moveTo>
                      <a:lnTo>
                        <a:pt x="6" y="0"/>
                      </a:lnTo>
                      <a:lnTo>
                        <a:pt x="10" y="69"/>
                      </a:lnTo>
                      <a:lnTo>
                        <a:pt x="0" y="140"/>
                      </a:lnTo>
                      <a:lnTo>
                        <a:pt x="570" y="142"/>
                      </a:lnTo>
                      <a:lnTo>
                        <a:pt x="574" y="3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51" name="Freeform 156"/>
                <p:cNvSpPr>
                  <a:spLocks noChangeAspect="1"/>
                </p:cNvSpPr>
                <p:nvPr/>
              </p:nvSpPr>
              <p:spPr bwMode="auto">
                <a:xfrm>
                  <a:off x="764" y="2572"/>
                  <a:ext cx="31" cy="254"/>
                </a:xfrm>
                <a:custGeom>
                  <a:avLst/>
                  <a:gdLst>
                    <a:gd name="T0" fmla="*/ 16 w 32"/>
                    <a:gd name="T1" fmla="*/ 0 h 293"/>
                    <a:gd name="T2" fmla="*/ 1 w 32"/>
                    <a:gd name="T3" fmla="*/ 0 h 293"/>
                    <a:gd name="T4" fmla="*/ 0 w 32"/>
                    <a:gd name="T5" fmla="*/ 3 h 293"/>
                    <a:gd name="T6" fmla="*/ 16 w 32"/>
                    <a:gd name="T7" fmla="*/ 3 h 293"/>
                    <a:gd name="T8" fmla="*/ 16 w 32"/>
                    <a:gd name="T9" fmla="*/ 0 h 2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293"/>
                    <a:gd name="T17" fmla="*/ 32 w 32"/>
                    <a:gd name="T18" fmla="*/ 293 h 2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293">
                      <a:moveTo>
                        <a:pt x="31" y="0"/>
                      </a:moveTo>
                      <a:lnTo>
                        <a:pt x="1" y="0"/>
                      </a:lnTo>
                      <a:lnTo>
                        <a:pt x="0" y="292"/>
                      </a:lnTo>
                      <a:lnTo>
                        <a:pt x="30" y="292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52" name="Freeform 157"/>
                <p:cNvSpPr>
                  <a:spLocks noChangeAspect="1"/>
                </p:cNvSpPr>
                <p:nvPr/>
              </p:nvSpPr>
              <p:spPr bwMode="auto">
                <a:xfrm>
                  <a:off x="764" y="2572"/>
                  <a:ext cx="31" cy="254"/>
                </a:xfrm>
                <a:custGeom>
                  <a:avLst/>
                  <a:gdLst>
                    <a:gd name="T0" fmla="*/ 16 w 32"/>
                    <a:gd name="T1" fmla="*/ 0 h 293"/>
                    <a:gd name="T2" fmla="*/ 1 w 32"/>
                    <a:gd name="T3" fmla="*/ 0 h 293"/>
                    <a:gd name="T4" fmla="*/ 0 w 32"/>
                    <a:gd name="T5" fmla="*/ 3 h 293"/>
                    <a:gd name="T6" fmla="*/ 16 w 32"/>
                    <a:gd name="T7" fmla="*/ 3 h 293"/>
                    <a:gd name="T8" fmla="*/ 16 w 32"/>
                    <a:gd name="T9" fmla="*/ 0 h 2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293"/>
                    <a:gd name="T17" fmla="*/ 32 w 32"/>
                    <a:gd name="T18" fmla="*/ 293 h 2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293">
                      <a:moveTo>
                        <a:pt x="31" y="0"/>
                      </a:moveTo>
                      <a:lnTo>
                        <a:pt x="1" y="0"/>
                      </a:lnTo>
                      <a:lnTo>
                        <a:pt x="0" y="292"/>
                      </a:lnTo>
                      <a:lnTo>
                        <a:pt x="30" y="292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53" name="Freeform 158"/>
                <p:cNvSpPr>
                  <a:spLocks noChangeAspect="1"/>
                </p:cNvSpPr>
                <p:nvPr/>
              </p:nvSpPr>
              <p:spPr bwMode="auto">
                <a:xfrm>
                  <a:off x="764" y="2606"/>
                  <a:ext cx="28" cy="189"/>
                </a:xfrm>
                <a:custGeom>
                  <a:avLst/>
                  <a:gdLst>
                    <a:gd name="T0" fmla="*/ 0 w 29"/>
                    <a:gd name="T1" fmla="*/ 3 h 218"/>
                    <a:gd name="T2" fmla="*/ 14 w 29"/>
                    <a:gd name="T3" fmla="*/ 3 h 218"/>
                    <a:gd name="T4" fmla="*/ 14 w 29"/>
                    <a:gd name="T5" fmla="*/ 0 h 218"/>
                    <a:gd name="T6" fmla="*/ 1 w 29"/>
                    <a:gd name="T7" fmla="*/ 0 h 218"/>
                    <a:gd name="T8" fmla="*/ 0 w 29"/>
                    <a:gd name="T9" fmla="*/ 3 h 2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218"/>
                    <a:gd name="T17" fmla="*/ 29 w 29"/>
                    <a:gd name="T18" fmla="*/ 218 h 2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218">
                      <a:moveTo>
                        <a:pt x="0" y="217"/>
                      </a:moveTo>
                      <a:lnTo>
                        <a:pt x="27" y="217"/>
                      </a:lnTo>
                      <a:lnTo>
                        <a:pt x="28" y="0"/>
                      </a:lnTo>
                      <a:lnTo>
                        <a:pt x="1" y="0"/>
                      </a:lnTo>
                      <a:lnTo>
                        <a:pt x="0" y="217"/>
                      </a:lnTo>
                    </a:path>
                  </a:pathLst>
                </a:custGeom>
                <a:solidFill>
                  <a:srgbClr val="D9D9D9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54" name="Freeform 159"/>
                <p:cNvSpPr>
                  <a:spLocks noChangeAspect="1"/>
                </p:cNvSpPr>
                <p:nvPr/>
              </p:nvSpPr>
              <p:spPr bwMode="auto">
                <a:xfrm>
                  <a:off x="764" y="2624"/>
                  <a:ext cx="28" cy="152"/>
                </a:xfrm>
                <a:custGeom>
                  <a:avLst/>
                  <a:gdLst>
                    <a:gd name="T0" fmla="*/ 0 w 29"/>
                    <a:gd name="T1" fmla="*/ 3 h 175"/>
                    <a:gd name="T2" fmla="*/ 14 w 29"/>
                    <a:gd name="T3" fmla="*/ 3 h 175"/>
                    <a:gd name="T4" fmla="*/ 14 w 29"/>
                    <a:gd name="T5" fmla="*/ 0 h 175"/>
                    <a:gd name="T6" fmla="*/ 1 w 29"/>
                    <a:gd name="T7" fmla="*/ 0 h 175"/>
                    <a:gd name="T8" fmla="*/ 0 w 29"/>
                    <a:gd name="T9" fmla="*/ 3 h 1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75"/>
                    <a:gd name="T17" fmla="*/ 29 w 29"/>
                    <a:gd name="T18" fmla="*/ 175 h 1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75">
                      <a:moveTo>
                        <a:pt x="0" y="174"/>
                      </a:moveTo>
                      <a:lnTo>
                        <a:pt x="27" y="174"/>
                      </a:lnTo>
                      <a:lnTo>
                        <a:pt x="28" y="0"/>
                      </a:lnTo>
                      <a:lnTo>
                        <a:pt x="1" y="0"/>
                      </a:lnTo>
                      <a:lnTo>
                        <a:pt x="0" y="174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55" name="Freeform 160"/>
                <p:cNvSpPr>
                  <a:spLocks noChangeAspect="1"/>
                </p:cNvSpPr>
                <p:nvPr/>
              </p:nvSpPr>
              <p:spPr bwMode="auto">
                <a:xfrm>
                  <a:off x="766" y="2640"/>
                  <a:ext cx="26" cy="120"/>
                </a:xfrm>
                <a:custGeom>
                  <a:avLst/>
                  <a:gdLst>
                    <a:gd name="T0" fmla="*/ 0 w 27"/>
                    <a:gd name="T1" fmla="*/ 3 h 139"/>
                    <a:gd name="T2" fmla="*/ 13 w 27"/>
                    <a:gd name="T3" fmla="*/ 3 h 139"/>
                    <a:gd name="T4" fmla="*/ 13 w 27"/>
                    <a:gd name="T5" fmla="*/ 0 h 139"/>
                    <a:gd name="T6" fmla="*/ 0 w 27"/>
                    <a:gd name="T7" fmla="*/ 0 h 139"/>
                    <a:gd name="T8" fmla="*/ 0 w 27"/>
                    <a:gd name="T9" fmla="*/ 3 h 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39"/>
                    <a:gd name="T17" fmla="*/ 27 w 27"/>
                    <a:gd name="T18" fmla="*/ 139 h 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39">
                      <a:moveTo>
                        <a:pt x="0" y="138"/>
                      </a:moveTo>
                      <a:lnTo>
                        <a:pt x="25" y="138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138"/>
                      </a:lnTo>
                    </a:path>
                  </a:pathLst>
                </a:custGeom>
                <a:solidFill>
                  <a:srgbClr val="F2F2F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56" name="Freeform 161"/>
                <p:cNvSpPr>
                  <a:spLocks noChangeAspect="1"/>
                </p:cNvSpPr>
                <p:nvPr/>
              </p:nvSpPr>
              <p:spPr bwMode="auto">
                <a:xfrm>
                  <a:off x="766" y="2651"/>
                  <a:ext cx="26" cy="98"/>
                </a:xfrm>
                <a:custGeom>
                  <a:avLst/>
                  <a:gdLst>
                    <a:gd name="T0" fmla="*/ 0 w 27"/>
                    <a:gd name="T1" fmla="*/ 3 h 113"/>
                    <a:gd name="T2" fmla="*/ 13 w 27"/>
                    <a:gd name="T3" fmla="*/ 3 h 113"/>
                    <a:gd name="T4" fmla="*/ 13 w 27"/>
                    <a:gd name="T5" fmla="*/ 0 h 113"/>
                    <a:gd name="T6" fmla="*/ 0 w 27"/>
                    <a:gd name="T7" fmla="*/ 0 h 113"/>
                    <a:gd name="T8" fmla="*/ 0 w 27"/>
                    <a:gd name="T9" fmla="*/ 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13"/>
                    <a:gd name="T17" fmla="*/ 27 w 2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13">
                      <a:moveTo>
                        <a:pt x="0" y="112"/>
                      </a:moveTo>
                      <a:lnTo>
                        <a:pt x="25" y="112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112"/>
                      </a:lnTo>
                    </a:path>
                  </a:pathLst>
                </a:custGeom>
                <a:solidFill>
                  <a:srgbClr val="F7F7F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57" name="Freeform 162"/>
                <p:cNvSpPr>
                  <a:spLocks noChangeAspect="1"/>
                </p:cNvSpPr>
                <p:nvPr/>
              </p:nvSpPr>
              <p:spPr bwMode="auto">
                <a:xfrm>
                  <a:off x="766" y="2661"/>
                  <a:ext cx="26" cy="78"/>
                </a:xfrm>
                <a:custGeom>
                  <a:avLst/>
                  <a:gdLst>
                    <a:gd name="T0" fmla="*/ 0 w 27"/>
                    <a:gd name="T1" fmla="*/ 3 h 90"/>
                    <a:gd name="T2" fmla="*/ 13 w 27"/>
                    <a:gd name="T3" fmla="*/ 3 h 90"/>
                    <a:gd name="T4" fmla="*/ 13 w 27"/>
                    <a:gd name="T5" fmla="*/ 0 h 90"/>
                    <a:gd name="T6" fmla="*/ 0 w 27"/>
                    <a:gd name="T7" fmla="*/ 0 h 90"/>
                    <a:gd name="T8" fmla="*/ 0 w 27"/>
                    <a:gd name="T9" fmla="*/ 3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90"/>
                    <a:gd name="T17" fmla="*/ 27 w 27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90">
                      <a:moveTo>
                        <a:pt x="0" y="89"/>
                      </a:moveTo>
                      <a:lnTo>
                        <a:pt x="25" y="89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89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58" name="Freeform 163"/>
                <p:cNvSpPr>
                  <a:spLocks noChangeAspect="1"/>
                </p:cNvSpPr>
                <p:nvPr/>
              </p:nvSpPr>
              <p:spPr bwMode="auto">
                <a:xfrm>
                  <a:off x="1290" y="2670"/>
                  <a:ext cx="26" cy="55"/>
                </a:xfrm>
                <a:custGeom>
                  <a:avLst/>
                  <a:gdLst>
                    <a:gd name="T0" fmla="*/ 1 w 27"/>
                    <a:gd name="T1" fmla="*/ 0 h 64"/>
                    <a:gd name="T2" fmla="*/ 0 w 27"/>
                    <a:gd name="T3" fmla="*/ 3 h 64"/>
                    <a:gd name="T4" fmla="*/ 13 w 27"/>
                    <a:gd name="T5" fmla="*/ 3 h 64"/>
                    <a:gd name="T6" fmla="*/ 13 w 27"/>
                    <a:gd name="T7" fmla="*/ 1 h 64"/>
                    <a:gd name="T8" fmla="*/ 1 w 27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4"/>
                    <a:gd name="T17" fmla="*/ 27 w 27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4">
                      <a:moveTo>
                        <a:pt x="1" y="0"/>
                      </a:moveTo>
                      <a:lnTo>
                        <a:pt x="0" y="63"/>
                      </a:lnTo>
                      <a:lnTo>
                        <a:pt x="25" y="63"/>
                      </a:lnTo>
                      <a:lnTo>
                        <a:pt x="26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59" name="Freeform 164"/>
                <p:cNvSpPr>
                  <a:spLocks noChangeAspect="1"/>
                </p:cNvSpPr>
                <p:nvPr/>
              </p:nvSpPr>
              <p:spPr bwMode="auto">
                <a:xfrm>
                  <a:off x="1290" y="2670"/>
                  <a:ext cx="26" cy="55"/>
                </a:xfrm>
                <a:custGeom>
                  <a:avLst/>
                  <a:gdLst>
                    <a:gd name="T0" fmla="*/ 1 w 27"/>
                    <a:gd name="T1" fmla="*/ 0 h 64"/>
                    <a:gd name="T2" fmla="*/ 0 w 27"/>
                    <a:gd name="T3" fmla="*/ 3 h 64"/>
                    <a:gd name="T4" fmla="*/ 13 w 27"/>
                    <a:gd name="T5" fmla="*/ 3 h 64"/>
                    <a:gd name="T6" fmla="*/ 13 w 27"/>
                    <a:gd name="T7" fmla="*/ 1 h 64"/>
                    <a:gd name="T8" fmla="*/ 1 w 27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4"/>
                    <a:gd name="T17" fmla="*/ 27 w 27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4">
                      <a:moveTo>
                        <a:pt x="1" y="0"/>
                      </a:moveTo>
                      <a:lnTo>
                        <a:pt x="0" y="63"/>
                      </a:lnTo>
                      <a:lnTo>
                        <a:pt x="25" y="63"/>
                      </a:lnTo>
                      <a:lnTo>
                        <a:pt x="26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60" name="Freeform 165"/>
                <p:cNvSpPr>
                  <a:spLocks noChangeAspect="1"/>
                </p:cNvSpPr>
                <p:nvPr/>
              </p:nvSpPr>
              <p:spPr bwMode="auto">
                <a:xfrm>
                  <a:off x="1290" y="2714"/>
                  <a:ext cx="24" cy="1"/>
                </a:xfrm>
                <a:custGeom>
                  <a:avLst/>
                  <a:gdLst>
                    <a:gd name="T0" fmla="*/ 12 w 25"/>
                    <a:gd name="T1" fmla="*/ 0 h 1"/>
                    <a:gd name="T2" fmla="*/ 0 w 25"/>
                    <a:gd name="T3" fmla="*/ 0 h 1"/>
                    <a:gd name="T4" fmla="*/ 12 w 2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1"/>
                    <a:gd name="T11" fmla="*/ 25 w 2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1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61" name="Line 1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92" y="2714"/>
                  <a:ext cx="21" cy="1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62" name="Freeform 167"/>
                <p:cNvSpPr>
                  <a:spLocks noChangeAspect="1"/>
                </p:cNvSpPr>
                <p:nvPr/>
              </p:nvSpPr>
              <p:spPr bwMode="auto">
                <a:xfrm>
                  <a:off x="1290" y="2755"/>
                  <a:ext cx="26" cy="56"/>
                </a:xfrm>
                <a:custGeom>
                  <a:avLst/>
                  <a:gdLst>
                    <a:gd name="T0" fmla="*/ 0 w 27"/>
                    <a:gd name="T1" fmla="*/ 0 h 65"/>
                    <a:gd name="T2" fmla="*/ 0 w 27"/>
                    <a:gd name="T3" fmla="*/ 3 h 65"/>
                    <a:gd name="T4" fmla="*/ 13 w 27"/>
                    <a:gd name="T5" fmla="*/ 3 h 65"/>
                    <a:gd name="T6" fmla="*/ 13 w 27"/>
                    <a:gd name="T7" fmla="*/ 0 h 65"/>
                    <a:gd name="T8" fmla="*/ 0 w 27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5"/>
                    <a:gd name="T17" fmla="*/ 27 w 2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5">
                      <a:moveTo>
                        <a:pt x="0" y="0"/>
                      </a:moveTo>
                      <a:lnTo>
                        <a:pt x="0" y="64"/>
                      </a:lnTo>
                      <a:lnTo>
                        <a:pt x="25" y="64"/>
                      </a:lnTo>
                      <a:lnTo>
                        <a:pt x="2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63" name="Freeform 168"/>
                <p:cNvSpPr>
                  <a:spLocks noChangeAspect="1"/>
                </p:cNvSpPr>
                <p:nvPr/>
              </p:nvSpPr>
              <p:spPr bwMode="auto">
                <a:xfrm>
                  <a:off x="1290" y="2755"/>
                  <a:ext cx="26" cy="56"/>
                </a:xfrm>
                <a:custGeom>
                  <a:avLst/>
                  <a:gdLst>
                    <a:gd name="T0" fmla="*/ 0 w 27"/>
                    <a:gd name="T1" fmla="*/ 0 h 65"/>
                    <a:gd name="T2" fmla="*/ 0 w 27"/>
                    <a:gd name="T3" fmla="*/ 3 h 65"/>
                    <a:gd name="T4" fmla="*/ 13 w 27"/>
                    <a:gd name="T5" fmla="*/ 3 h 65"/>
                    <a:gd name="T6" fmla="*/ 13 w 27"/>
                    <a:gd name="T7" fmla="*/ 0 h 65"/>
                    <a:gd name="T8" fmla="*/ 0 w 27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5"/>
                    <a:gd name="T17" fmla="*/ 27 w 2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5">
                      <a:moveTo>
                        <a:pt x="0" y="0"/>
                      </a:moveTo>
                      <a:lnTo>
                        <a:pt x="0" y="64"/>
                      </a:lnTo>
                      <a:lnTo>
                        <a:pt x="25" y="64"/>
                      </a:lnTo>
                      <a:lnTo>
                        <a:pt x="2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64" name="Freeform 169"/>
                <p:cNvSpPr>
                  <a:spLocks noChangeAspect="1"/>
                </p:cNvSpPr>
                <p:nvPr/>
              </p:nvSpPr>
              <p:spPr bwMode="auto">
                <a:xfrm>
                  <a:off x="1290" y="2800"/>
                  <a:ext cx="24" cy="1"/>
                </a:xfrm>
                <a:custGeom>
                  <a:avLst/>
                  <a:gdLst>
                    <a:gd name="T0" fmla="*/ 12 w 25"/>
                    <a:gd name="T1" fmla="*/ 0 h 1"/>
                    <a:gd name="T2" fmla="*/ 0 w 25"/>
                    <a:gd name="T3" fmla="*/ 0 h 1"/>
                    <a:gd name="T4" fmla="*/ 12 w 2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1"/>
                    <a:gd name="T11" fmla="*/ 25 w 2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1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65" name="Line 1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92" y="2800"/>
                  <a:ext cx="21" cy="1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66" name="Freeform 171"/>
                <p:cNvSpPr>
                  <a:spLocks noChangeAspect="1"/>
                </p:cNvSpPr>
                <p:nvPr/>
              </p:nvSpPr>
              <p:spPr bwMode="auto">
                <a:xfrm>
                  <a:off x="1291" y="2585"/>
                  <a:ext cx="26" cy="57"/>
                </a:xfrm>
                <a:custGeom>
                  <a:avLst/>
                  <a:gdLst>
                    <a:gd name="T0" fmla="*/ 0 w 27"/>
                    <a:gd name="T1" fmla="*/ 0 h 66"/>
                    <a:gd name="T2" fmla="*/ 0 w 27"/>
                    <a:gd name="T3" fmla="*/ 3 h 66"/>
                    <a:gd name="T4" fmla="*/ 13 w 27"/>
                    <a:gd name="T5" fmla="*/ 3 h 66"/>
                    <a:gd name="T6" fmla="*/ 13 w 27"/>
                    <a:gd name="T7" fmla="*/ 0 h 66"/>
                    <a:gd name="T8" fmla="*/ 0 w 27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6"/>
                    <a:gd name="T17" fmla="*/ 27 w 27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6">
                      <a:moveTo>
                        <a:pt x="0" y="0"/>
                      </a:moveTo>
                      <a:lnTo>
                        <a:pt x="0" y="65"/>
                      </a:lnTo>
                      <a:lnTo>
                        <a:pt x="25" y="65"/>
                      </a:lnTo>
                      <a:lnTo>
                        <a:pt x="2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67" name="Freeform 172"/>
                <p:cNvSpPr>
                  <a:spLocks noChangeAspect="1"/>
                </p:cNvSpPr>
                <p:nvPr/>
              </p:nvSpPr>
              <p:spPr bwMode="auto">
                <a:xfrm>
                  <a:off x="1291" y="2585"/>
                  <a:ext cx="26" cy="57"/>
                </a:xfrm>
                <a:custGeom>
                  <a:avLst/>
                  <a:gdLst>
                    <a:gd name="T0" fmla="*/ 0 w 27"/>
                    <a:gd name="T1" fmla="*/ 0 h 66"/>
                    <a:gd name="T2" fmla="*/ 0 w 27"/>
                    <a:gd name="T3" fmla="*/ 3 h 66"/>
                    <a:gd name="T4" fmla="*/ 13 w 27"/>
                    <a:gd name="T5" fmla="*/ 3 h 66"/>
                    <a:gd name="T6" fmla="*/ 13 w 27"/>
                    <a:gd name="T7" fmla="*/ 0 h 66"/>
                    <a:gd name="T8" fmla="*/ 0 w 27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6"/>
                    <a:gd name="T17" fmla="*/ 27 w 27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6">
                      <a:moveTo>
                        <a:pt x="0" y="0"/>
                      </a:moveTo>
                      <a:lnTo>
                        <a:pt x="0" y="65"/>
                      </a:lnTo>
                      <a:lnTo>
                        <a:pt x="25" y="65"/>
                      </a:lnTo>
                      <a:lnTo>
                        <a:pt x="2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68" name="Freeform 173"/>
                <p:cNvSpPr>
                  <a:spLocks noChangeAspect="1"/>
                </p:cNvSpPr>
                <p:nvPr/>
              </p:nvSpPr>
              <p:spPr bwMode="auto">
                <a:xfrm>
                  <a:off x="1291" y="2630"/>
                  <a:ext cx="24" cy="2"/>
                </a:xfrm>
                <a:custGeom>
                  <a:avLst/>
                  <a:gdLst>
                    <a:gd name="T0" fmla="*/ 12 w 25"/>
                    <a:gd name="T1" fmla="*/ 1 h 2"/>
                    <a:gd name="T2" fmla="*/ 0 w 25"/>
                    <a:gd name="T3" fmla="*/ 0 h 2"/>
                    <a:gd name="T4" fmla="*/ 12 w 25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2"/>
                    <a:gd name="T11" fmla="*/ 25 w 2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2">
                      <a:moveTo>
                        <a:pt x="24" y="1"/>
                      </a:moveTo>
                      <a:lnTo>
                        <a:pt x="0" y="0"/>
                      </a:lnTo>
                      <a:lnTo>
                        <a:pt x="24" y="1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69" name="Line 17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93" y="2630"/>
                  <a:ext cx="21" cy="0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70" name="Freeform 175"/>
                <p:cNvSpPr>
                  <a:spLocks noChangeAspect="1"/>
                </p:cNvSpPr>
                <p:nvPr/>
              </p:nvSpPr>
              <p:spPr bwMode="auto">
                <a:xfrm>
                  <a:off x="792" y="2604"/>
                  <a:ext cx="24" cy="193"/>
                </a:xfrm>
                <a:custGeom>
                  <a:avLst/>
                  <a:gdLst>
                    <a:gd name="T0" fmla="*/ 0 w 24"/>
                    <a:gd name="T1" fmla="*/ 3 h 223"/>
                    <a:gd name="T2" fmla="*/ 22 w 24"/>
                    <a:gd name="T3" fmla="*/ 3 h 223"/>
                    <a:gd name="T4" fmla="*/ 23 w 24"/>
                    <a:gd name="T5" fmla="*/ 1 h 223"/>
                    <a:gd name="T6" fmla="*/ 1 w 24"/>
                    <a:gd name="T7" fmla="*/ 0 h 223"/>
                    <a:gd name="T8" fmla="*/ 0 w 24"/>
                    <a:gd name="T9" fmla="*/ 3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23"/>
                    <a:gd name="T17" fmla="*/ 24 w 24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23">
                      <a:moveTo>
                        <a:pt x="0" y="222"/>
                      </a:moveTo>
                      <a:lnTo>
                        <a:pt x="22" y="222"/>
                      </a:lnTo>
                      <a:lnTo>
                        <a:pt x="23" y="1"/>
                      </a:lnTo>
                      <a:lnTo>
                        <a:pt x="1" y="0"/>
                      </a:lnTo>
                      <a:lnTo>
                        <a:pt x="0" y="222"/>
                      </a:lnTo>
                    </a:path>
                  </a:pathLst>
                </a:custGeom>
                <a:solidFill>
                  <a:srgbClr val="40404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71" name="Freeform 176"/>
                <p:cNvSpPr>
                  <a:spLocks noChangeAspect="1"/>
                </p:cNvSpPr>
                <p:nvPr/>
              </p:nvSpPr>
              <p:spPr bwMode="auto">
                <a:xfrm>
                  <a:off x="797" y="2667"/>
                  <a:ext cx="26" cy="56"/>
                </a:xfrm>
                <a:custGeom>
                  <a:avLst/>
                  <a:gdLst>
                    <a:gd name="T0" fmla="*/ 1 w 27"/>
                    <a:gd name="T1" fmla="*/ 0 h 64"/>
                    <a:gd name="T2" fmla="*/ 0 w 27"/>
                    <a:gd name="T3" fmla="*/ 4 h 64"/>
                    <a:gd name="T4" fmla="*/ 13 w 27"/>
                    <a:gd name="T5" fmla="*/ 4 h 64"/>
                    <a:gd name="T6" fmla="*/ 13 w 27"/>
                    <a:gd name="T7" fmla="*/ 0 h 64"/>
                    <a:gd name="T8" fmla="*/ 1 w 27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4"/>
                    <a:gd name="T17" fmla="*/ 27 w 27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4">
                      <a:moveTo>
                        <a:pt x="1" y="0"/>
                      </a:moveTo>
                      <a:lnTo>
                        <a:pt x="0" y="63"/>
                      </a:lnTo>
                      <a:lnTo>
                        <a:pt x="26" y="63"/>
                      </a:lnTo>
                      <a:lnTo>
                        <a:pt x="26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72" name="Freeform 177"/>
                <p:cNvSpPr>
                  <a:spLocks noChangeAspect="1"/>
                </p:cNvSpPr>
                <p:nvPr/>
              </p:nvSpPr>
              <p:spPr bwMode="auto">
                <a:xfrm>
                  <a:off x="797" y="2667"/>
                  <a:ext cx="26" cy="56"/>
                </a:xfrm>
                <a:custGeom>
                  <a:avLst/>
                  <a:gdLst>
                    <a:gd name="T0" fmla="*/ 1 w 27"/>
                    <a:gd name="T1" fmla="*/ 0 h 64"/>
                    <a:gd name="T2" fmla="*/ 0 w 27"/>
                    <a:gd name="T3" fmla="*/ 4 h 64"/>
                    <a:gd name="T4" fmla="*/ 13 w 27"/>
                    <a:gd name="T5" fmla="*/ 4 h 64"/>
                    <a:gd name="T6" fmla="*/ 13 w 27"/>
                    <a:gd name="T7" fmla="*/ 0 h 64"/>
                    <a:gd name="T8" fmla="*/ 1 w 27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4"/>
                    <a:gd name="T17" fmla="*/ 27 w 27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4">
                      <a:moveTo>
                        <a:pt x="1" y="0"/>
                      </a:moveTo>
                      <a:lnTo>
                        <a:pt x="0" y="63"/>
                      </a:lnTo>
                      <a:lnTo>
                        <a:pt x="26" y="63"/>
                      </a:lnTo>
                      <a:lnTo>
                        <a:pt x="26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73" name="Freeform 178"/>
                <p:cNvSpPr>
                  <a:spLocks noChangeAspect="1"/>
                </p:cNvSpPr>
                <p:nvPr/>
              </p:nvSpPr>
              <p:spPr bwMode="auto">
                <a:xfrm>
                  <a:off x="798" y="2712"/>
                  <a:ext cx="24" cy="1"/>
                </a:xfrm>
                <a:custGeom>
                  <a:avLst/>
                  <a:gdLst>
                    <a:gd name="T0" fmla="*/ 12 w 25"/>
                    <a:gd name="T1" fmla="*/ 0 h 1"/>
                    <a:gd name="T2" fmla="*/ 0 w 25"/>
                    <a:gd name="T3" fmla="*/ 0 h 1"/>
                    <a:gd name="T4" fmla="*/ 12 w 2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1"/>
                    <a:gd name="T11" fmla="*/ 25 w 2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1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74" name="Line 17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00" y="2712"/>
                  <a:ext cx="21" cy="1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75" name="Freeform 180"/>
                <p:cNvSpPr>
                  <a:spLocks noChangeAspect="1"/>
                </p:cNvSpPr>
                <p:nvPr/>
              </p:nvSpPr>
              <p:spPr bwMode="auto">
                <a:xfrm>
                  <a:off x="797" y="2752"/>
                  <a:ext cx="26" cy="58"/>
                </a:xfrm>
                <a:custGeom>
                  <a:avLst/>
                  <a:gdLst>
                    <a:gd name="T0" fmla="*/ 1 w 27"/>
                    <a:gd name="T1" fmla="*/ 0 h 66"/>
                    <a:gd name="T2" fmla="*/ 0 w 27"/>
                    <a:gd name="T3" fmla="*/ 4 h 66"/>
                    <a:gd name="T4" fmla="*/ 13 w 27"/>
                    <a:gd name="T5" fmla="*/ 4 h 66"/>
                    <a:gd name="T6" fmla="*/ 13 w 27"/>
                    <a:gd name="T7" fmla="*/ 0 h 66"/>
                    <a:gd name="T8" fmla="*/ 1 w 27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6"/>
                    <a:gd name="T17" fmla="*/ 27 w 27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6">
                      <a:moveTo>
                        <a:pt x="1" y="0"/>
                      </a:moveTo>
                      <a:lnTo>
                        <a:pt x="0" y="64"/>
                      </a:lnTo>
                      <a:lnTo>
                        <a:pt x="25" y="65"/>
                      </a:lnTo>
                      <a:lnTo>
                        <a:pt x="26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76" name="Freeform 181"/>
                <p:cNvSpPr>
                  <a:spLocks noChangeAspect="1"/>
                </p:cNvSpPr>
                <p:nvPr/>
              </p:nvSpPr>
              <p:spPr bwMode="auto">
                <a:xfrm>
                  <a:off x="797" y="2752"/>
                  <a:ext cx="26" cy="58"/>
                </a:xfrm>
                <a:custGeom>
                  <a:avLst/>
                  <a:gdLst>
                    <a:gd name="T0" fmla="*/ 1 w 27"/>
                    <a:gd name="T1" fmla="*/ 0 h 66"/>
                    <a:gd name="T2" fmla="*/ 0 w 27"/>
                    <a:gd name="T3" fmla="*/ 4 h 66"/>
                    <a:gd name="T4" fmla="*/ 13 w 27"/>
                    <a:gd name="T5" fmla="*/ 4 h 66"/>
                    <a:gd name="T6" fmla="*/ 13 w 27"/>
                    <a:gd name="T7" fmla="*/ 0 h 66"/>
                    <a:gd name="T8" fmla="*/ 1 w 27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6"/>
                    <a:gd name="T17" fmla="*/ 27 w 27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6">
                      <a:moveTo>
                        <a:pt x="1" y="0"/>
                      </a:moveTo>
                      <a:lnTo>
                        <a:pt x="0" y="64"/>
                      </a:lnTo>
                      <a:lnTo>
                        <a:pt x="25" y="65"/>
                      </a:lnTo>
                      <a:lnTo>
                        <a:pt x="26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77" name="Freeform 182"/>
                <p:cNvSpPr>
                  <a:spLocks noChangeAspect="1"/>
                </p:cNvSpPr>
                <p:nvPr/>
              </p:nvSpPr>
              <p:spPr bwMode="auto">
                <a:xfrm>
                  <a:off x="797" y="2797"/>
                  <a:ext cx="24" cy="2"/>
                </a:xfrm>
                <a:custGeom>
                  <a:avLst/>
                  <a:gdLst>
                    <a:gd name="T0" fmla="*/ 12 w 25"/>
                    <a:gd name="T1" fmla="*/ 1 h 2"/>
                    <a:gd name="T2" fmla="*/ 0 w 25"/>
                    <a:gd name="T3" fmla="*/ 0 h 2"/>
                    <a:gd name="T4" fmla="*/ 12 w 25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2"/>
                    <a:gd name="T11" fmla="*/ 25 w 2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2">
                      <a:moveTo>
                        <a:pt x="24" y="1"/>
                      </a:moveTo>
                      <a:lnTo>
                        <a:pt x="0" y="0"/>
                      </a:lnTo>
                      <a:lnTo>
                        <a:pt x="24" y="1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78" name="Line 18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99" y="2797"/>
                  <a:ext cx="20" cy="0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79" name="Freeform 184"/>
                <p:cNvSpPr>
                  <a:spLocks noChangeAspect="1"/>
                </p:cNvSpPr>
                <p:nvPr/>
              </p:nvSpPr>
              <p:spPr bwMode="auto">
                <a:xfrm>
                  <a:off x="798" y="2583"/>
                  <a:ext cx="26" cy="56"/>
                </a:xfrm>
                <a:custGeom>
                  <a:avLst/>
                  <a:gdLst>
                    <a:gd name="T0" fmla="*/ 1 w 27"/>
                    <a:gd name="T1" fmla="*/ 0 h 65"/>
                    <a:gd name="T2" fmla="*/ 0 w 27"/>
                    <a:gd name="T3" fmla="*/ 3 h 65"/>
                    <a:gd name="T4" fmla="*/ 13 w 27"/>
                    <a:gd name="T5" fmla="*/ 3 h 65"/>
                    <a:gd name="T6" fmla="*/ 13 w 27"/>
                    <a:gd name="T7" fmla="*/ 1 h 65"/>
                    <a:gd name="T8" fmla="*/ 1 w 27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5"/>
                    <a:gd name="T17" fmla="*/ 27 w 2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5">
                      <a:moveTo>
                        <a:pt x="1" y="0"/>
                      </a:moveTo>
                      <a:lnTo>
                        <a:pt x="0" y="64"/>
                      </a:lnTo>
                      <a:lnTo>
                        <a:pt x="25" y="64"/>
                      </a:lnTo>
                      <a:lnTo>
                        <a:pt x="26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80" name="Freeform 185"/>
                <p:cNvSpPr>
                  <a:spLocks noChangeAspect="1"/>
                </p:cNvSpPr>
                <p:nvPr/>
              </p:nvSpPr>
              <p:spPr bwMode="auto">
                <a:xfrm>
                  <a:off x="798" y="2583"/>
                  <a:ext cx="26" cy="56"/>
                </a:xfrm>
                <a:custGeom>
                  <a:avLst/>
                  <a:gdLst>
                    <a:gd name="T0" fmla="*/ 1 w 27"/>
                    <a:gd name="T1" fmla="*/ 0 h 65"/>
                    <a:gd name="T2" fmla="*/ 0 w 27"/>
                    <a:gd name="T3" fmla="*/ 3 h 65"/>
                    <a:gd name="T4" fmla="*/ 13 w 27"/>
                    <a:gd name="T5" fmla="*/ 3 h 65"/>
                    <a:gd name="T6" fmla="*/ 13 w 27"/>
                    <a:gd name="T7" fmla="*/ 1 h 65"/>
                    <a:gd name="T8" fmla="*/ 1 w 27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5"/>
                    <a:gd name="T17" fmla="*/ 27 w 2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5">
                      <a:moveTo>
                        <a:pt x="1" y="0"/>
                      </a:moveTo>
                      <a:lnTo>
                        <a:pt x="0" y="64"/>
                      </a:lnTo>
                      <a:lnTo>
                        <a:pt x="25" y="64"/>
                      </a:lnTo>
                      <a:lnTo>
                        <a:pt x="26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81" name="Freeform 186"/>
                <p:cNvSpPr>
                  <a:spLocks noChangeAspect="1"/>
                </p:cNvSpPr>
                <p:nvPr/>
              </p:nvSpPr>
              <p:spPr bwMode="auto">
                <a:xfrm>
                  <a:off x="798" y="2628"/>
                  <a:ext cx="24" cy="0"/>
                </a:xfrm>
                <a:custGeom>
                  <a:avLst/>
                  <a:gdLst>
                    <a:gd name="T0" fmla="*/ 12 w 25"/>
                    <a:gd name="T1" fmla="*/ 0 h 1"/>
                    <a:gd name="T2" fmla="*/ 0 w 25"/>
                    <a:gd name="T3" fmla="*/ 0 h 1"/>
                    <a:gd name="T4" fmla="*/ 12 w 2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1"/>
                    <a:gd name="T11" fmla="*/ 25 w 25"/>
                    <a:gd name="T12" fmla="*/ 0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1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82" name="Line 18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00" y="2628"/>
                  <a:ext cx="21" cy="0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083" name="Group 188"/>
                <p:cNvGrpSpPr>
                  <a:grpSpLocks noChangeAspect="1"/>
                </p:cNvGrpSpPr>
                <p:nvPr/>
              </p:nvGrpSpPr>
              <p:grpSpPr bwMode="auto">
                <a:xfrm>
                  <a:off x="1314" y="2578"/>
                  <a:ext cx="597" cy="254"/>
                  <a:chOff x="1631" y="3855"/>
                  <a:chExt cx="620" cy="294"/>
                </a:xfrm>
              </p:grpSpPr>
              <p:sp>
                <p:nvSpPr>
                  <p:cNvPr id="12181" name="Rectangle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1" y="3855"/>
                    <a:ext cx="30" cy="293"/>
                  </a:xfrm>
                  <a:prstGeom prst="rect">
                    <a:avLst/>
                  </a:prstGeom>
                  <a:solidFill>
                    <a:srgbClr val="A6A6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2182" name="Rectangle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5" y="3859"/>
                    <a:ext cx="22" cy="285"/>
                  </a:xfrm>
                  <a:prstGeom prst="rect">
                    <a:avLst/>
                  </a:prstGeom>
                  <a:noFill/>
                  <a:ln w="12699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2183" name="Rectangle 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3" y="3894"/>
                    <a:ext cx="25" cy="218"/>
                  </a:xfrm>
                  <a:prstGeom prst="rect">
                    <a:avLst/>
                  </a:prstGeom>
                  <a:solidFill>
                    <a:srgbClr val="D9D9D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2184" name="Freeform 192"/>
                  <p:cNvSpPr>
                    <a:spLocks noChangeAspect="1"/>
                  </p:cNvSpPr>
                  <p:nvPr/>
                </p:nvSpPr>
                <p:spPr bwMode="auto">
                  <a:xfrm>
                    <a:off x="1633" y="3916"/>
                    <a:ext cx="26" cy="175"/>
                  </a:xfrm>
                  <a:custGeom>
                    <a:avLst/>
                    <a:gdLst>
                      <a:gd name="T0" fmla="*/ 0 w 26"/>
                      <a:gd name="T1" fmla="*/ 174 h 175"/>
                      <a:gd name="T2" fmla="*/ 25 w 26"/>
                      <a:gd name="T3" fmla="*/ 173 h 175"/>
                      <a:gd name="T4" fmla="*/ 25 w 26"/>
                      <a:gd name="T5" fmla="*/ 0 h 175"/>
                      <a:gd name="T6" fmla="*/ 0 w 26"/>
                      <a:gd name="T7" fmla="*/ 0 h 175"/>
                      <a:gd name="T8" fmla="*/ 0 w 26"/>
                      <a:gd name="T9" fmla="*/ 174 h 1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75"/>
                      <a:gd name="T17" fmla="*/ 26 w 26"/>
                      <a:gd name="T18" fmla="*/ 175 h 1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75">
                        <a:moveTo>
                          <a:pt x="0" y="174"/>
                        </a:moveTo>
                        <a:lnTo>
                          <a:pt x="25" y="173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74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85" name="Rectangle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3" y="3933"/>
                    <a:ext cx="25" cy="138"/>
                  </a:xfrm>
                  <a:prstGeom prst="rect">
                    <a:avLst/>
                  </a:prstGeom>
                  <a:solidFill>
                    <a:srgbClr val="F2F2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2186" name="Rectangle 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3" y="3947"/>
                    <a:ext cx="25" cy="110"/>
                  </a:xfrm>
                  <a:prstGeom prst="rect">
                    <a:avLst/>
                  </a:prstGeom>
                  <a:solidFill>
                    <a:srgbClr val="F7F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2187" name="Freeform 195"/>
                  <p:cNvSpPr>
                    <a:spLocks noChangeAspect="1"/>
                  </p:cNvSpPr>
                  <p:nvPr/>
                </p:nvSpPr>
                <p:spPr bwMode="auto">
                  <a:xfrm>
                    <a:off x="1633" y="3957"/>
                    <a:ext cx="26" cy="91"/>
                  </a:xfrm>
                  <a:custGeom>
                    <a:avLst/>
                    <a:gdLst>
                      <a:gd name="T0" fmla="*/ 0 w 26"/>
                      <a:gd name="T1" fmla="*/ 90 h 91"/>
                      <a:gd name="T2" fmla="*/ 25 w 26"/>
                      <a:gd name="T3" fmla="*/ 90 h 91"/>
                      <a:gd name="T4" fmla="*/ 25 w 26"/>
                      <a:gd name="T5" fmla="*/ 1 h 91"/>
                      <a:gd name="T6" fmla="*/ 0 w 26"/>
                      <a:gd name="T7" fmla="*/ 0 h 91"/>
                      <a:gd name="T8" fmla="*/ 0 w 26"/>
                      <a:gd name="T9" fmla="*/ 9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91"/>
                      <a:gd name="T17" fmla="*/ 26 w 26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91">
                        <a:moveTo>
                          <a:pt x="0" y="90"/>
                        </a:moveTo>
                        <a:lnTo>
                          <a:pt x="25" y="90"/>
                        </a:lnTo>
                        <a:lnTo>
                          <a:pt x="25" y="1"/>
                        </a:lnTo>
                        <a:lnTo>
                          <a:pt x="0" y="0"/>
                        </a:lnTo>
                        <a:lnTo>
                          <a:pt x="0" y="90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88" name="Freeform 196"/>
                  <p:cNvSpPr>
                    <a:spLocks noChangeAspect="1"/>
                  </p:cNvSpPr>
                  <p:nvPr/>
                </p:nvSpPr>
                <p:spPr bwMode="auto">
                  <a:xfrm>
                    <a:off x="1672" y="3895"/>
                    <a:ext cx="576" cy="226"/>
                  </a:xfrm>
                  <a:custGeom>
                    <a:avLst/>
                    <a:gdLst>
                      <a:gd name="T0" fmla="*/ 571 w 576"/>
                      <a:gd name="T1" fmla="*/ 1 h 226"/>
                      <a:gd name="T2" fmla="*/ 5 w 576"/>
                      <a:gd name="T3" fmla="*/ 0 h 226"/>
                      <a:gd name="T4" fmla="*/ 0 w 576"/>
                      <a:gd name="T5" fmla="*/ 219 h 226"/>
                      <a:gd name="T6" fmla="*/ 575 w 576"/>
                      <a:gd name="T7" fmla="*/ 225 h 226"/>
                      <a:gd name="T8" fmla="*/ 571 w 576"/>
                      <a:gd name="T9" fmla="*/ 1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6"/>
                      <a:gd name="T16" fmla="*/ 0 h 226"/>
                      <a:gd name="T17" fmla="*/ 576 w 576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6" h="226">
                        <a:moveTo>
                          <a:pt x="571" y="1"/>
                        </a:moveTo>
                        <a:lnTo>
                          <a:pt x="5" y="0"/>
                        </a:lnTo>
                        <a:lnTo>
                          <a:pt x="0" y="219"/>
                        </a:lnTo>
                        <a:lnTo>
                          <a:pt x="575" y="225"/>
                        </a:lnTo>
                        <a:lnTo>
                          <a:pt x="571" y="1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89" name="Freeform 197"/>
                  <p:cNvSpPr>
                    <a:spLocks noChangeAspect="1"/>
                  </p:cNvSpPr>
                  <p:nvPr/>
                </p:nvSpPr>
                <p:spPr bwMode="auto">
                  <a:xfrm>
                    <a:off x="1672" y="3895"/>
                    <a:ext cx="576" cy="226"/>
                  </a:xfrm>
                  <a:custGeom>
                    <a:avLst/>
                    <a:gdLst>
                      <a:gd name="T0" fmla="*/ 571 w 576"/>
                      <a:gd name="T1" fmla="*/ 1 h 226"/>
                      <a:gd name="T2" fmla="*/ 5 w 576"/>
                      <a:gd name="T3" fmla="*/ 0 h 226"/>
                      <a:gd name="T4" fmla="*/ 0 w 576"/>
                      <a:gd name="T5" fmla="*/ 219 h 226"/>
                      <a:gd name="T6" fmla="*/ 575 w 576"/>
                      <a:gd name="T7" fmla="*/ 225 h 226"/>
                      <a:gd name="T8" fmla="*/ 571 w 576"/>
                      <a:gd name="T9" fmla="*/ 1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6"/>
                      <a:gd name="T16" fmla="*/ 0 h 226"/>
                      <a:gd name="T17" fmla="*/ 576 w 576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6" h="226">
                        <a:moveTo>
                          <a:pt x="571" y="1"/>
                        </a:moveTo>
                        <a:lnTo>
                          <a:pt x="5" y="0"/>
                        </a:lnTo>
                        <a:lnTo>
                          <a:pt x="0" y="219"/>
                        </a:lnTo>
                        <a:lnTo>
                          <a:pt x="575" y="225"/>
                        </a:lnTo>
                        <a:lnTo>
                          <a:pt x="571" y="1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90" name="Freeform 198"/>
                  <p:cNvSpPr>
                    <a:spLocks noChangeAspect="1"/>
                  </p:cNvSpPr>
                  <p:nvPr/>
                </p:nvSpPr>
                <p:spPr bwMode="auto">
                  <a:xfrm>
                    <a:off x="1672" y="4091"/>
                    <a:ext cx="575" cy="24"/>
                  </a:xfrm>
                  <a:custGeom>
                    <a:avLst/>
                    <a:gdLst>
                      <a:gd name="T0" fmla="*/ 574 w 575"/>
                      <a:gd name="T1" fmla="*/ 5 h 24"/>
                      <a:gd name="T2" fmla="*/ 572 w 575"/>
                      <a:gd name="T3" fmla="*/ 23 h 24"/>
                      <a:gd name="T4" fmla="*/ 0 w 575"/>
                      <a:gd name="T5" fmla="*/ 20 h 24"/>
                      <a:gd name="T6" fmla="*/ 3 w 575"/>
                      <a:gd name="T7" fmla="*/ 0 h 24"/>
                      <a:gd name="T8" fmla="*/ 574 w 575"/>
                      <a:gd name="T9" fmla="*/ 5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5"/>
                      <a:gd name="T16" fmla="*/ 0 h 24"/>
                      <a:gd name="T17" fmla="*/ 575 w 575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5" h="24">
                        <a:moveTo>
                          <a:pt x="574" y="5"/>
                        </a:moveTo>
                        <a:lnTo>
                          <a:pt x="572" y="23"/>
                        </a:lnTo>
                        <a:lnTo>
                          <a:pt x="0" y="20"/>
                        </a:lnTo>
                        <a:lnTo>
                          <a:pt x="3" y="0"/>
                        </a:lnTo>
                        <a:lnTo>
                          <a:pt x="574" y="5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91" name="Freeform 199"/>
                  <p:cNvSpPr>
                    <a:spLocks noChangeAspect="1"/>
                  </p:cNvSpPr>
                  <p:nvPr/>
                </p:nvSpPr>
                <p:spPr bwMode="auto">
                  <a:xfrm>
                    <a:off x="1678" y="3895"/>
                    <a:ext cx="573" cy="24"/>
                  </a:xfrm>
                  <a:custGeom>
                    <a:avLst/>
                    <a:gdLst>
                      <a:gd name="T0" fmla="*/ 568 w 573"/>
                      <a:gd name="T1" fmla="*/ 3 h 24"/>
                      <a:gd name="T2" fmla="*/ 572 w 573"/>
                      <a:gd name="T3" fmla="*/ 23 h 24"/>
                      <a:gd name="T4" fmla="*/ 66 w 573"/>
                      <a:gd name="T5" fmla="*/ 19 h 24"/>
                      <a:gd name="T6" fmla="*/ 0 w 573"/>
                      <a:gd name="T7" fmla="*/ 19 h 24"/>
                      <a:gd name="T8" fmla="*/ 0 w 573"/>
                      <a:gd name="T9" fmla="*/ 0 h 24"/>
                      <a:gd name="T10" fmla="*/ 57 w 573"/>
                      <a:gd name="T11" fmla="*/ 0 h 24"/>
                      <a:gd name="T12" fmla="*/ 568 w 573"/>
                      <a:gd name="T13" fmla="*/ 3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73"/>
                      <a:gd name="T22" fmla="*/ 0 h 24"/>
                      <a:gd name="T23" fmla="*/ 573 w 573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73" h="24">
                        <a:moveTo>
                          <a:pt x="568" y="3"/>
                        </a:moveTo>
                        <a:lnTo>
                          <a:pt x="572" y="23"/>
                        </a:lnTo>
                        <a:lnTo>
                          <a:pt x="66" y="19"/>
                        </a:lnTo>
                        <a:lnTo>
                          <a:pt x="0" y="19"/>
                        </a:lnTo>
                        <a:lnTo>
                          <a:pt x="0" y="0"/>
                        </a:lnTo>
                        <a:lnTo>
                          <a:pt x="57" y="0"/>
                        </a:lnTo>
                        <a:lnTo>
                          <a:pt x="568" y="3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92" name="Freeform 200"/>
                  <p:cNvSpPr>
                    <a:spLocks noChangeAspect="1"/>
                  </p:cNvSpPr>
                  <p:nvPr/>
                </p:nvSpPr>
                <p:spPr bwMode="auto">
                  <a:xfrm>
                    <a:off x="1674" y="3934"/>
                    <a:ext cx="575" cy="142"/>
                  </a:xfrm>
                  <a:custGeom>
                    <a:avLst/>
                    <a:gdLst>
                      <a:gd name="T0" fmla="*/ 574 w 575"/>
                      <a:gd name="T1" fmla="*/ 3 h 142"/>
                      <a:gd name="T2" fmla="*/ 6 w 575"/>
                      <a:gd name="T3" fmla="*/ 0 h 142"/>
                      <a:gd name="T4" fmla="*/ 11 w 575"/>
                      <a:gd name="T5" fmla="*/ 68 h 142"/>
                      <a:gd name="T6" fmla="*/ 0 w 575"/>
                      <a:gd name="T7" fmla="*/ 139 h 142"/>
                      <a:gd name="T8" fmla="*/ 570 w 575"/>
                      <a:gd name="T9" fmla="*/ 141 h 142"/>
                      <a:gd name="T10" fmla="*/ 574 w 575"/>
                      <a:gd name="T11" fmla="*/ 3 h 14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5"/>
                      <a:gd name="T19" fmla="*/ 0 h 142"/>
                      <a:gd name="T20" fmla="*/ 575 w 575"/>
                      <a:gd name="T21" fmla="*/ 142 h 14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5" h="142">
                        <a:moveTo>
                          <a:pt x="574" y="3"/>
                        </a:moveTo>
                        <a:lnTo>
                          <a:pt x="6" y="0"/>
                        </a:lnTo>
                        <a:lnTo>
                          <a:pt x="11" y="68"/>
                        </a:lnTo>
                        <a:lnTo>
                          <a:pt x="0" y="139"/>
                        </a:lnTo>
                        <a:lnTo>
                          <a:pt x="570" y="141"/>
                        </a:lnTo>
                        <a:lnTo>
                          <a:pt x="574" y="3"/>
                        </a:lnTo>
                      </a:path>
                    </a:pathLst>
                  </a:custGeom>
                  <a:solidFill>
                    <a:srgbClr val="CCCCCC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93" name="Freeform 201"/>
                  <p:cNvSpPr>
                    <a:spLocks noChangeAspect="1"/>
                  </p:cNvSpPr>
                  <p:nvPr/>
                </p:nvSpPr>
                <p:spPr bwMode="auto">
                  <a:xfrm>
                    <a:off x="1660" y="3855"/>
                    <a:ext cx="31" cy="294"/>
                  </a:xfrm>
                  <a:custGeom>
                    <a:avLst/>
                    <a:gdLst>
                      <a:gd name="T0" fmla="*/ 30 w 31"/>
                      <a:gd name="T1" fmla="*/ 1 h 294"/>
                      <a:gd name="T2" fmla="*/ 1 w 31"/>
                      <a:gd name="T3" fmla="*/ 0 h 294"/>
                      <a:gd name="T4" fmla="*/ 0 w 31"/>
                      <a:gd name="T5" fmla="*/ 293 h 294"/>
                      <a:gd name="T6" fmla="*/ 29 w 31"/>
                      <a:gd name="T7" fmla="*/ 293 h 294"/>
                      <a:gd name="T8" fmla="*/ 30 w 31"/>
                      <a:gd name="T9" fmla="*/ 1 h 2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94"/>
                      <a:gd name="T17" fmla="*/ 31 w 31"/>
                      <a:gd name="T18" fmla="*/ 294 h 2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94">
                        <a:moveTo>
                          <a:pt x="30" y="1"/>
                        </a:moveTo>
                        <a:lnTo>
                          <a:pt x="1" y="0"/>
                        </a:lnTo>
                        <a:lnTo>
                          <a:pt x="0" y="293"/>
                        </a:lnTo>
                        <a:lnTo>
                          <a:pt x="29" y="293"/>
                        </a:lnTo>
                        <a:lnTo>
                          <a:pt x="30" y="1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94" name="Freeform 202"/>
                  <p:cNvSpPr>
                    <a:spLocks noChangeAspect="1"/>
                  </p:cNvSpPr>
                  <p:nvPr/>
                </p:nvSpPr>
                <p:spPr bwMode="auto">
                  <a:xfrm>
                    <a:off x="1660" y="3855"/>
                    <a:ext cx="31" cy="294"/>
                  </a:xfrm>
                  <a:custGeom>
                    <a:avLst/>
                    <a:gdLst>
                      <a:gd name="T0" fmla="*/ 30 w 31"/>
                      <a:gd name="T1" fmla="*/ 1 h 294"/>
                      <a:gd name="T2" fmla="*/ 1 w 31"/>
                      <a:gd name="T3" fmla="*/ 0 h 294"/>
                      <a:gd name="T4" fmla="*/ 0 w 31"/>
                      <a:gd name="T5" fmla="*/ 293 h 294"/>
                      <a:gd name="T6" fmla="*/ 29 w 31"/>
                      <a:gd name="T7" fmla="*/ 293 h 294"/>
                      <a:gd name="T8" fmla="*/ 30 w 31"/>
                      <a:gd name="T9" fmla="*/ 1 h 2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94"/>
                      <a:gd name="T17" fmla="*/ 31 w 31"/>
                      <a:gd name="T18" fmla="*/ 294 h 2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94">
                        <a:moveTo>
                          <a:pt x="30" y="1"/>
                        </a:moveTo>
                        <a:lnTo>
                          <a:pt x="1" y="0"/>
                        </a:lnTo>
                        <a:lnTo>
                          <a:pt x="0" y="293"/>
                        </a:lnTo>
                        <a:lnTo>
                          <a:pt x="29" y="293"/>
                        </a:lnTo>
                        <a:lnTo>
                          <a:pt x="30" y="1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95" name="Freeform 203"/>
                  <p:cNvSpPr>
                    <a:spLocks noChangeAspect="1"/>
                  </p:cNvSpPr>
                  <p:nvPr/>
                </p:nvSpPr>
                <p:spPr bwMode="auto">
                  <a:xfrm>
                    <a:off x="1661" y="3894"/>
                    <a:ext cx="28" cy="219"/>
                  </a:xfrm>
                  <a:custGeom>
                    <a:avLst/>
                    <a:gdLst>
                      <a:gd name="T0" fmla="*/ 0 w 28"/>
                      <a:gd name="T1" fmla="*/ 218 h 219"/>
                      <a:gd name="T2" fmla="*/ 26 w 28"/>
                      <a:gd name="T3" fmla="*/ 218 h 219"/>
                      <a:gd name="T4" fmla="*/ 27 w 28"/>
                      <a:gd name="T5" fmla="*/ 0 h 219"/>
                      <a:gd name="T6" fmla="*/ 2 w 28"/>
                      <a:gd name="T7" fmla="*/ 0 h 219"/>
                      <a:gd name="T8" fmla="*/ 0 w 28"/>
                      <a:gd name="T9" fmla="*/ 218 h 2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19"/>
                      <a:gd name="T17" fmla="*/ 28 w 28"/>
                      <a:gd name="T18" fmla="*/ 219 h 2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19">
                        <a:moveTo>
                          <a:pt x="0" y="218"/>
                        </a:moveTo>
                        <a:lnTo>
                          <a:pt x="26" y="218"/>
                        </a:lnTo>
                        <a:lnTo>
                          <a:pt x="27" y="0"/>
                        </a:lnTo>
                        <a:lnTo>
                          <a:pt x="2" y="0"/>
                        </a:lnTo>
                        <a:lnTo>
                          <a:pt x="0" y="218"/>
                        </a:lnTo>
                      </a:path>
                    </a:pathLst>
                  </a:custGeom>
                  <a:solidFill>
                    <a:srgbClr val="D9D9D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96" name="Freeform 204"/>
                  <p:cNvSpPr>
                    <a:spLocks noChangeAspect="1"/>
                  </p:cNvSpPr>
                  <p:nvPr/>
                </p:nvSpPr>
                <p:spPr bwMode="auto">
                  <a:xfrm>
                    <a:off x="1661" y="3916"/>
                    <a:ext cx="28" cy="175"/>
                  </a:xfrm>
                  <a:custGeom>
                    <a:avLst/>
                    <a:gdLst>
                      <a:gd name="T0" fmla="*/ 0 w 28"/>
                      <a:gd name="T1" fmla="*/ 174 h 175"/>
                      <a:gd name="T2" fmla="*/ 26 w 28"/>
                      <a:gd name="T3" fmla="*/ 174 h 175"/>
                      <a:gd name="T4" fmla="*/ 27 w 28"/>
                      <a:gd name="T5" fmla="*/ 0 h 175"/>
                      <a:gd name="T6" fmla="*/ 0 w 28"/>
                      <a:gd name="T7" fmla="*/ 0 h 175"/>
                      <a:gd name="T8" fmla="*/ 0 w 28"/>
                      <a:gd name="T9" fmla="*/ 174 h 1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75"/>
                      <a:gd name="T17" fmla="*/ 28 w 28"/>
                      <a:gd name="T18" fmla="*/ 175 h 1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75">
                        <a:moveTo>
                          <a:pt x="0" y="174"/>
                        </a:moveTo>
                        <a:lnTo>
                          <a:pt x="26" y="174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174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97" name="Freeform 205"/>
                  <p:cNvSpPr>
                    <a:spLocks noChangeAspect="1"/>
                  </p:cNvSpPr>
                  <p:nvPr/>
                </p:nvSpPr>
                <p:spPr bwMode="auto">
                  <a:xfrm>
                    <a:off x="1661" y="3934"/>
                    <a:ext cx="28" cy="138"/>
                  </a:xfrm>
                  <a:custGeom>
                    <a:avLst/>
                    <a:gdLst>
                      <a:gd name="T0" fmla="*/ 0 w 28"/>
                      <a:gd name="T1" fmla="*/ 137 h 138"/>
                      <a:gd name="T2" fmla="*/ 26 w 28"/>
                      <a:gd name="T3" fmla="*/ 137 h 138"/>
                      <a:gd name="T4" fmla="*/ 27 w 28"/>
                      <a:gd name="T5" fmla="*/ 0 h 138"/>
                      <a:gd name="T6" fmla="*/ 0 w 28"/>
                      <a:gd name="T7" fmla="*/ 0 h 138"/>
                      <a:gd name="T8" fmla="*/ 0 w 28"/>
                      <a:gd name="T9" fmla="*/ 137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38"/>
                      <a:gd name="T17" fmla="*/ 28 w 28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38">
                        <a:moveTo>
                          <a:pt x="0" y="137"/>
                        </a:moveTo>
                        <a:lnTo>
                          <a:pt x="26" y="137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137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98" name="Freeform 206"/>
                  <p:cNvSpPr>
                    <a:spLocks noChangeAspect="1"/>
                  </p:cNvSpPr>
                  <p:nvPr/>
                </p:nvSpPr>
                <p:spPr bwMode="auto">
                  <a:xfrm>
                    <a:off x="1661" y="3947"/>
                    <a:ext cx="28" cy="111"/>
                  </a:xfrm>
                  <a:custGeom>
                    <a:avLst/>
                    <a:gdLst>
                      <a:gd name="T0" fmla="*/ 0 w 28"/>
                      <a:gd name="T1" fmla="*/ 110 h 111"/>
                      <a:gd name="T2" fmla="*/ 26 w 28"/>
                      <a:gd name="T3" fmla="*/ 110 h 111"/>
                      <a:gd name="T4" fmla="*/ 27 w 28"/>
                      <a:gd name="T5" fmla="*/ 0 h 111"/>
                      <a:gd name="T6" fmla="*/ 0 w 28"/>
                      <a:gd name="T7" fmla="*/ 0 h 111"/>
                      <a:gd name="T8" fmla="*/ 0 w 28"/>
                      <a:gd name="T9" fmla="*/ 11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11"/>
                      <a:gd name="T17" fmla="*/ 28 w 28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11">
                        <a:moveTo>
                          <a:pt x="0" y="110"/>
                        </a:moveTo>
                        <a:lnTo>
                          <a:pt x="26" y="110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110"/>
                        </a:lnTo>
                      </a:path>
                    </a:pathLst>
                  </a:custGeom>
                  <a:solidFill>
                    <a:srgbClr val="F7F7F7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99" name="Freeform 207"/>
                  <p:cNvSpPr>
                    <a:spLocks noChangeAspect="1"/>
                  </p:cNvSpPr>
                  <p:nvPr/>
                </p:nvSpPr>
                <p:spPr bwMode="auto">
                  <a:xfrm>
                    <a:off x="1661" y="3958"/>
                    <a:ext cx="28" cy="91"/>
                  </a:xfrm>
                  <a:custGeom>
                    <a:avLst/>
                    <a:gdLst>
                      <a:gd name="T0" fmla="*/ 0 w 28"/>
                      <a:gd name="T1" fmla="*/ 89 h 91"/>
                      <a:gd name="T2" fmla="*/ 26 w 28"/>
                      <a:gd name="T3" fmla="*/ 90 h 91"/>
                      <a:gd name="T4" fmla="*/ 27 w 28"/>
                      <a:gd name="T5" fmla="*/ 0 h 91"/>
                      <a:gd name="T6" fmla="*/ 0 w 28"/>
                      <a:gd name="T7" fmla="*/ 0 h 91"/>
                      <a:gd name="T8" fmla="*/ 0 w 28"/>
                      <a:gd name="T9" fmla="*/ 89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91"/>
                      <a:gd name="T17" fmla="*/ 28 w 28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91">
                        <a:moveTo>
                          <a:pt x="0" y="89"/>
                        </a:moveTo>
                        <a:lnTo>
                          <a:pt x="26" y="90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00" name="Freeform 208"/>
                  <p:cNvSpPr>
                    <a:spLocks noChangeAspect="1"/>
                  </p:cNvSpPr>
                  <p:nvPr/>
                </p:nvSpPr>
                <p:spPr bwMode="auto">
                  <a:xfrm>
                    <a:off x="2205" y="3968"/>
                    <a:ext cx="27" cy="65"/>
                  </a:xfrm>
                  <a:custGeom>
                    <a:avLst/>
                    <a:gdLst>
                      <a:gd name="T0" fmla="*/ 1 w 27"/>
                      <a:gd name="T1" fmla="*/ 0 h 65"/>
                      <a:gd name="T2" fmla="*/ 0 w 27"/>
                      <a:gd name="T3" fmla="*/ 64 h 65"/>
                      <a:gd name="T4" fmla="*/ 25 w 27"/>
                      <a:gd name="T5" fmla="*/ 64 h 65"/>
                      <a:gd name="T6" fmla="*/ 26 w 27"/>
                      <a:gd name="T7" fmla="*/ 1 h 65"/>
                      <a:gd name="T8" fmla="*/ 1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5" y="64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01" name="Freeform 209"/>
                  <p:cNvSpPr>
                    <a:spLocks noChangeAspect="1"/>
                  </p:cNvSpPr>
                  <p:nvPr/>
                </p:nvSpPr>
                <p:spPr bwMode="auto">
                  <a:xfrm>
                    <a:off x="2205" y="3968"/>
                    <a:ext cx="27" cy="65"/>
                  </a:xfrm>
                  <a:custGeom>
                    <a:avLst/>
                    <a:gdLst>
                      <a:gd name="T0" fmla="*/ 1 w 27"/>
                      <a:gd name="T1" fmla="*/ 0 h 65"/>
                      <a:gd name="T2" fmla="*/ 0 w 27"/>
                      <a:gd name="T3" fmla="*/ 64 h 65"/>
                      <a:gd name="T4" fmla="*/ 25 w 27"/>
                      <a:gd name="T5" fmla="*/ 64 h 65"/>
                      <a:gd name="T6" fmla="*/ 26 w 27"/>
                      <a:gd name="T7" fmla="*/ 1 h 65"/>
                      <a:gd name="T8" fmla="*/ 1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5" y="64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02" name="Freeform 210"/>
                  <p:cNvSpPr>
                    <a:spLocks noChangeAspect="1"/>
                  </p:cNvSpPr>
                  <p:nvPr/>
                </p:nvSpPr>
                <p:spPr bwMode="auto">
                  <a:xfrm>
                    <a:off x="2205" y="4020"/>
                    <a:ext cx="24" cy="1"/>
                  </a:xfrm>
                  <a:custGeom>
                    <a:avLst/>
                    <a:gdLst>
                      <a:gd name="T0" fmla="*/ 23 w 24"/>
                      <a:gd name="T1" fmla="*/ 0 h 1"/>
                      <a:gd name="T2" fmla="*/ 0 w 24"/>
                      <a:gd name="T3" fmla="*/ 0 h 1"/>
                      <a:gd name="T4" fmla="*/ 23 w 2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1"/>
                      <a:gd name="T11" fmla="*/ 24 w 2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1">
                        <a:moveTo>
                          <a:pt x="23" y="0"/>
                        </a:moveTo>
                        <a:lnTo>
                          <a:pt x="0" y="0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03" name="Line 2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07" y="4020"/>
                    <a:ext cx="21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04" name="Freeform 212"/>
                  <p:cNvSpPr>
                    <a:spLocks noChangeAspect="1"/>
                  </p:cNvSpPr>
                  <p:nvPr/>
                </p:nvSpPr>
                <p:spPr bwMode="auto">
                  <a:xfrm>
                    <a:off x="2205" y="4066"/>
                    <a:ext cx="27" cy="67"/>
                  </a:xfrm>
                  <a:custGeom>
                    <a:avLst/>
                    <a:gdLst>
                      <a:gd name="T0" fmla="*/ 0 w 27"/>
                      <a:gd name="T1" fmla="*/ 0 h 67"/>
                      <a:gd name="T2" fmla="*/ 0 w 27"/>
                      <a:gd name="T3" fmla="*/ 65 h 67"/>
                      <a:gd name="T4" fmla="*/ 25 w 27"/>
                      <a:gd name="T5" fmla="*/ 66 h 67"/>
                      <a:gd name="T6" fmla="*/ 26 w 27"/>
                      <a:gd name="T7" fmla="*/ 0 h 67"/>
                      <a:gd name="T8" fmla="*/ 0 w 27"/>
                      <a:gd name="T9" fmla="*/ 0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7"/>
                      <a:gd name="T17" fmla="*/ 27 w 27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7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25" y="66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05" name="Freeform 213"/>
                  <p:cNvSpPr>
                    <a:spLocks noChangeAspect="1"/>
                  </p:cNvSpPr>
                  <p:nvPr/>
                </p:nvSpPr>
                <p:spPr bwMode="auto">
                  <a:xfrm>
                    <a:off x="2205" y="4066"/>
                    <a:ext cx="27" cy="67"/>
                  </a:xfrm>
                  <a:custGeom>
                    <a:avLst/>
                    <a:gdLst>
                      <a:gd name="T0" fmla="*/ 0 w 27"/>
                      <a:gd name="T1" fmla="*/ 0 h 67"/>
                      <a:gd name="T2" fmla="*/ 0 w 27"/>
                      <a:gd name="T3" fmla="*/ 65 h 67"/>
                      <a:gd name="T4" fmla="*/ 25 w 27"/>
                      <a:gd name="T5" fmla="*/ 66 h 67"/>
                      <a:gd name="T6" fmla="*/ 26 w 27"/>
                      <a:gd name="T7" fmla="*/ 0 h 67"/>
                      <a:gd name="T8" fmla="*/ 0 w 27"/>
                      <a:gd name="T9" fmla="*/ 0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7"/>
                      <a:gd name="T17" fmla="*/ 27 w 27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7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25" y="66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06" name="Freeform 214"/>
                  <p:cNvSpPr>
                    <a:spLocks noChangeAspect="1"/>
                  </p:cNvSpPr>
                  <p:nvPr/>
                </p:nvSpPr>
                <p:spPr bwMode="auto">
                  <a:xfrm>
                    <a:off x="2205" y="4119"/>
                    <a:ext cx="24" cy="2"/>
                  </a:xfrm>
                  <a:custGeom>
                    <a:avLst/>
                    <a:gdLst>
                      <a:gd name="T0" fmla="*/ 23 w 24"/>
                      <a:gd name="T1" fmla="*/ 1 h 2"/>
                      <a:gd name="T2" fmla="*/ 0 w 24"/>
                      <a:gd name="T3" fmla="*/ 0 h 2"/>
                      <a:gd name="T4" fmla="*/ 23 w 24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2"/>
                      <a:gd name="T11" fmla="*/ 24 w 24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2">
                        <a:moveTo>
                          <a:pt x="23" y="1"/>
                        </a:moveTo>
                        <a:lnTo>
                          <a:pt x="0" y="0"/>
                        </a:lnTo>
                        <a:lnTo>
                          <a:pt x="23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07" name="Line 21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07" y="4119"/>
                    <a:ext cx="21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08" name="Freeform 216"/>
                  <p:cNvSpPr>
                    <a:spLocks noChangeAspect="1"/>
                  </p:cNvSpPr>
                  <p:nvPr/>
                </p:nvSpPr>
                <p:spPr bwMode="auto">
                  <a:xfrm>
                    <a:off x="2206" y="3869"/>
                    <a:ext cx="27" cy="67"/>
                  </a:xfrm>
                  <a:custGeom>
                    <a:avLst/>
                    <a:gdLst>
                      <a:gd name="T0" fmla="*/ 0 w 27"/>
                      <a:gd name="T1" fmla="*/ 0 h 67"/>
                      <a:gd name="T2" fmla="*/ 0 w 27"/>
                      <a:gd name="T3" fmla="*/ 66 h 67"/>
                      <a:gd name="T4" fmla="*/ 25 w 27"/>
                      <a:gd name="T5" fmla="*/ 66 h 67"/>
                      <a:gd name="T6" fmla="*/ 26 w 27"/>
                      <a:gd name="T7" fmla="*/ 1 h 67"/>
                      <a:gd name="T8" fmla="*/ 0 w 27"/>
                      <a:gd name="T9" fmla="*/ 0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7"/>
                      <a:gd name="T17" fmla="*/ 27 w 27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7">
                        <a:moveTo>
                          <a:pt x="0" y="0"/>
                        </a:moveTo>
                        <a:lnTo>
                          <a:pt x="0" y="66"/>
                        </a:lnTo>
                        <a:lnTo>
                          <a:pt x="25" y="66"/>
                        </a:lnTo>
                        <a:lnTo>
                          <a:pt x="2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09" name="Freeform 217"/>
                  <p:cNvSpPr>
                    <a:spLocks noChangeAspect="1"/>
                  </p:cNvSpPr>
                  <p:nvPr/>
                </p:nvSpPr>
                <p:spPr bwMode="auto">
                  <a:xfrm>
                    <a:off x="2206" y="3869"/>
                    <a:ext cx="27" cy="67"/>
                  </a:xfrm>
                  <a:custGeom>
                    <a:avLst/>
                    <a:gdLst>
                      <a:gd name="T0" fmla="*/ 0 w 27"/>
                      <a:gd name="T1" fmla="*/ 0 h 67"/>
                      <a:gd name="T2" fmla="*/ 0 w 27"/>
                      <a:gd name="T3" fmla="*/ 66 h 67"/>
                      <a:gd name="T4" fmla="*/ 25 w 27"/>
                      <a:gd name="T5" fmla="*/ 66 h 67"/>
                      <a:gd name="T6" fmla="*/ 26 w 27"/>
                      <a:gd name="T7" fmla="*/ 1 h 67"/>
                      <a:gd name="T8" fmla="*/ 0 w 27"/>
                      <a:gd name="T9" fmla="*/ 0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7"/>
                      <a:gd name="T17" fmla="*/ 27 w 27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7">
                        <a:moveTo>
                          <a:pt x="0" y="0"/>
                        </a:moveTo>
                        <a:lnTo>
                          <a:pt x="0" y="66"/>
                        </a:lnTo>
                        <a:lnTo>
                          <a:pt x="25" y="66"/>
                        </a:lnTo>
                        <a:lnTo>
                          <a:pt x="26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10" name="Freeform 218"/>
                  <p:cNvSpPr>
                    <a:spLocks noChangeAspect="1"/>
                  </p:cNvSpPr>
                  <p:nvPr/>
                </p:nvSpPr>
                <p:spPr bwMode="auto">
                  <a:xfrm>
                    <a:off x="2206" y="3923"/>
                    <a:ext cx="25" cy="1"/>
                  </a:xfrm>
                  <a:custGeom>
                    <a:avLst/>
                    <a:gdLst>
                      <a:gd name="T0" fmla="*/ 24 w 25"/>
                      <a:gd name="T1" fmla="*/ 0 h 1"/>
                      <a:gd name="T2" fmla="*/ 0 w 25"/>
                      <a:gd name="T3" fmla="*/ 0 h 1"/>
                      <a:gd name="T4" fmla="*/ 24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11" name="Line 21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08" y="3923"/>
                    <a:ext cx="21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2" name="Freeform 220"/>
                  <p:cNvSpPr>
                    <a:spLocks noChangeAspect="1"/>
                  </p:cNvSpPr>
                  <p:nvPr/>
                </p:nvSpPr>
                <p:spPr bwMode="auto">
                  <a:xfrm>
                    <a:off x="1689" y="3893"/>
                    <a:ext cx="24" cy="223"/>
                  </a:xfrm>
                  <a:custGeom>
                    <a:avLst/>
                    <a:gdLst>
                      <a:gd name="T0" fmla="*/ 0 w 24"/>
                      <a:gd name="T1" fmla="*/ 222 h 223"/>
                      <a:gd name="T2" fmla="*/ 22 w 24"/>
                      <a:gd name="T3" fmla="*/ 222 h 223"/>
                      <a:gd name="T4" fmla="*/ 23 w 24"/>
                      <a:gd name="T5" fmla="*/ 0 h 223"/>
                      <a:gd name="T6" fmla="*/ 1 w 24"/>
                      <a:gd name="T7" fmla="*/ 0 h 223"/>
                      <a:gd name="T8" fmla="*/ 0 w 24"/>
                      <a:gd name="T9" fmla="*/ 222 h 2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223"/>
                      <a:gd name="T17" fmla="*/ 24 w 24"/>
                      <a:gd name="T18" fmla="*/ 223 h 2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223">
                        <a:moveTo>
                          <a:pt x="0" y="222"/>
                        </a:moveTo>
                        <a:lnTo>
                          <a:pt x="22" y="222"/>
                        </a:lnTo>
                        <a:lnTo>
                          <a:pt x="23" y="0"/>
                        </a:lnTo>
                        <a:lnTo>
                          <a:pt x="1" y="0"/>
                        </a:lnTo>
                        <a:lnTo>
                          <a:pt x="0" y="222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13" name="Rectangle 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95" y="3966"/>
                    <a:ext cx="24" cy="63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2214" name="Rectangle 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99" y="3970"/>
                    <a:ext cx="16" cy="54"/>
                  </a:xfrm>
                  <a:prstGeom prst="rect">
                    <a:avLst/>
                  </a:prstGeom>
                  <a:noFill/>
                  <a:ln w="12699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2215" name="Freeform 223"/>
                  <p:cNvSpPr>
                    <a:spLocks noChangeAspect="1"/>
                  </p:cNvSpPr>
                  <p:nvPr/>
                </p:nvSpPr>
                <p:spPr bwMode="auto">
                  <a:xfrm>
                    <a:off x="1695" y="4018"/>
                    <a:ext cx="24" cy="1"/>
                  </a:xfrm>
                  <a:custGeom>
                    <a:avLst/>
                    <a:gdLst>
                      <a:gd name="T0" fmla="*/ 23 w 24"/>
                      <a:gd name="T1" fmla="*/ 0 h 1"/>
                      <a:gd name="T2" fmla="*/ 0 w 24"/>
                      <a:gd name="T3" fmla="*/ 0 h 1"/>
                      <a:gd name="T4" fmla="*/ 23 w 2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1"/>
                      <a:gd name="T11" fmla="*/ 24 w 2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1">
                        <a:moveTo>
                          <a:pt x="23" y="0"/>
                        </a:moveTo>
                        <a:lnTo>
                          <a:pt x="0" y="0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16" name="Line 2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697" y="4018"/>
                    <a:ext cx="21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7" name="Freeform 225"/>
                  <p:cNvSpPr>
                    <a:spLocks noChangeAspect="1"/>
                  </p:cNvSpPr>
                  <p:nvPr/>
                </p:nvSpPr>
                <p:spPr bwMode="auto">
                  <a:xfrm>
                    <a:off x="1693" y="4063"/>
                    <a:ext cx="27" cy="67"/>
                  </a:xfrm>
                  <a:custGeom>
                    <a:avLst/>
                    <a:gdLst>
                      <a:gd name="T0" fmla="*/ 1 w 27"/>
                      <a:gd name="T1" fmla="*/ 0 h 67"/>
                      <a:gd name="T2" fmla="*/ 0 w 27"/>
                      <a:gd name="T3" fmla="*/ 65 h 67"/>
                      <a:gd name="T4" fmla="*/ 25 w 27"/>
                      <a:gd name="T5" fmla="*/ 66 h 67"/>
                      <a:gd name="T6" fmla="*/ 26 w 27"/>
                      <a:gd name="T7" fmla="*/ 0 h 67"/>
                      <a:gd name="T8" fmla="*/ 1 w 27"/>
                      <a:gd name="T9" fmla="*/ 0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7"/>
                      <a:gd name="T17" fmla="*/ 27 w 27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7">
                        <a:moveTo>
                          <a:pt x="1" y="0"/>
                        </a:moveTo>
                        <a:lnTo>
                          <a:pt x="0" y="65"/>
                        </a:lnTo>
                        <a:lnTo>
                          <a:pt x="25" y="66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18" name="Freeform 226"/>
                  <p:cNvSpPr>
                    <a:spLocks noChangeAspect="1"/>
                  </p:cNvSpPr>
                  <p:nvPr/>
                </p:nvSpPr>
                <p:spPr bwMode="auto">
                  <a:xfrm>
                    <a:off x="1693" y="4063"/>
                    <a:ext cx="27" cy="67"/>
                  </a:xfrm>
                  <a:custGeom>
                    <a:avLst/>
                    <a:gdLst>
                      <a:gd name="T0" fmla="*/ 1 w 27"/>
                      <a:gd name="T1" fmla="*/ 0 h 67"/>
                      <a:gd name="T2" fmla="*/ 0 w 27"/>
                      <a:gd name="T3" fmla="*/ 65 h 67"/>
                      <a:gd name="T4" fmla="*/ 25 w 27"/>
                      <a:gd name="T5" fmla="*/ 66 h 67"/>
                      <a:gd name="T6" fmla="*/ 26 w 27"/>
                      <a:gd name="T7" fmla="*/ 0 h 67"/>
                      <a:gd name="T8" fmla="*/ 1 w 27"/>
                      <a:gd name="T9" fmla="*/ 0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7"/>
                      <a:gd name="T17" fmla="*/ 27 w 27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7">
                        <a:moveTo>
                          <a:pt x="1" y="0"/>
                        </a:moveTo>
                        <a:lnTo>
                          <a:pt x="0" y="65"/>
                        </a:lnTo>
                        <a:lnTo>
                          <a:pt x="25" y="66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19" name="Freeform 227"/>
                  <p:cNvSpPr>
                    <a:spLocks noChangeAspect="1"/>
                  </p:cNvSpPr>
                  <p:nvPr/>
                </p:nvSpPr>
                <p:spPr bwMode="auto">
                  <a:xfrm>
                    <a:off x="1693" y="4116"/>
                    <a:ext cx="25" cy="2"/>
                  </a:xfrm>
                  <a:custGeom>
                    <a:avLst/>
                    <a:gdLst>
                      <a:gd name="T0" fmla="*/ 24 w 25"/>
                      <a:gd name="T1" fmla="*/ 1 h 2"/>
                      <a:gd name="T2" fmla="*/ 0 w 25"/>
                      <a:gd name="T3" fmla="*/ 0 h 2"/>
                      <a:gd name="T4" fmla="*/ 24 w 25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2"/>
                      <a:gd name="T11" fmla="*/ 25 w 2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2">
                        <a:moveTo>
                          <a:pt x="24" y="1"/>
                        </a:moveTo>
                        <a:lnTo>
                          <a:pt x="0" y="0"/>
                        </a:lnTo>
                        <a:lnTo>
                          <a:pt x="24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20" name="Line 2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696" y="4116"/>
                    <a:ext cx="21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1" name="Freeform 229"/>
                  <p:cNvSpPr>
                    <a:spLocks noChangeAspect="1"/>
                  </p:cNvSpPr>
                  <p:nvPr/>
                </p:nvSpPr>
                <p:spPr bwMode="auto">
                  <a:xfrm>
                    <a:off x="1695" y="3866"/>
                    <a:ext cx="26" cy="67"/>
                  </a:xfrm>
                  <a:custGeom>
                    <a:avLst/>
                    <a:gdLst>
                      <a:gd name="T0" fmla="*/ 1 w 26"/>
                      <a:gd name="T1" fmla="*/ 0 h 67"/>
                      <a:gd name="T2" fmla="*/ 0 w 26"/>
                      <a:gd name="T3" fmla="*/ 66 h 67"/>
                      <a:gd name="T4" fmla="*/ 24 w 26"/>
                      <a:gd name="T5" fmla="*/ 66 h 67"/>
                      <a:gd name="T6" fmla="*/ 25 w 26"/>
                      <a:gd name="T7" fmla="*/ 1 h 67"/>
                      <a:gd name="T8" fmla="*/ 1 w 26"/>
                      <a:gd name="T9" fmla="*/ 0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7"/>
                      <a:gd name="T17" fmla="*/ 26 w 26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7">
                        <a:moveTo>
                          <a:pt x="1" y="0"/>
                        </a:moveTo>
                        <a:lnTo>
                          <a:pt x="0" y="66"/>
                        </a:lnTo>
                        <a:lnTo>
                          <a:pt x="24" y="66"/>
                        </a:lnTo>
                        <a:lnTo>
                          <a:pt x="25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22" name="Freeform 230"/>
                  <p:cNvSpPr>
                    <a:spLocks noChangeAspect="1"/>
                  </p:cNvSpPr>
                  <p:nvPr/>
                </p:nvSpPr>
                <p:spPr bwMode="auto">
                  <a:xfrm>
                    <a:off x="1695" y="3866"/>
                    <a:ext cx="26" cy="67"/>
                  </a:xfrm>
                  <a:custGeom>
                    <a:avLst/>
                    <a:gdLst>
                      <a:gd name="T0" fmla="*/ 1 w 26"/>
                      <a:gd name="T1" fmla="*/ 0 h 67"/>
                      <a:gd name="T2" fmla="*/ 0 w 26"/>
                      <a:gd name="T3" fmla="*/ 66 h 67"/>
                      <a:gd name="T4" fmla="*/ 24 w 26"/>
                      <a:gd name="T5" fmla="*/ 66 h 67"/>
                      <a:gd name="T6" fmla="*/ 25 w 26"/>
                      <a:gd name="T7" fmla="*/ 1 h 67"/>
                      <a:gd name="T8" fmla="*/ 1 w 26"/>
                      <a:gd name="T9" fmla="*/ 0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7"/>
                      <a:gd name="T17" fmla="*/ 26 w 26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7">
                        <a:moveTo>
                          <a:pt x="1" y="0"/>
                        </a:moveTo>
                        <a:lnTo>
                          <a:pt x="0" y="66"/>
                        </a:lnTo>
                        <a:lnTo>
                          <a:pt x="24" y="66"/>
                        </a:lnTo>
                        <a:lnTo>
                          <a:pt x="25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23" name="Freeform 231"/>
                  <p:cNvSpPr>
                    <a:spLocks noChangeAspect="1"/>
                  </p:cNvSpPr>
                  <p:nvPr/>
                </p:nvSpPr>
                <p:spPr bwMode="auto">
                  <a:xfrm>
                    <a:off x="1695" y="3920"/>
                    <a:ext cx="24" cy="1"/>
                  </a:xfrm>
                  <a:custGeom>
                    <a:avLst/>
                    <a:gdLst>
                      <a:gd name="T0" fmla="*/ 23 w 24"/>
                      <a:gd name="T1" fmla="*/ 0 h 1"/>
                      <a:gd name="T2" fmla="*/ 0 w 24"/>
                      <a:gd name="T3" fmla="*/ 0 h 1"/>
                      <a:gd name="T4" fmla="*/ 23 w 2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1"/>
                      <a:gd name="T11" fmla="*/ 24 w 2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1">
                        <a:moveTo>
                          <a:pt x="23" y="0"/>
                        </a:moveTo>
                        <a:lnTo>
                          <a:pt x="0" y="0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224" name="Line 2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697" y="3920"/>
                    <a:ext cx="21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5" name="Rectangle 2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4" y="3932"/>
                    <a:ext cx="25" cy="139"/>
                  </a:xfrm>
                  <a:prstGeom prst="rect">
                    <a:avLst/>
                  </a:prstGeom>
                  <a:solidFill>
                    <a:srgbClr val="F2F2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2226" name="Rectangle 2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4" y="3944"/>
                    <a:ext cx="25" cy="112"/>
                  </a:xfrm>
                  <a:prstGeom prst="rect">
                    <a:avLst/>
                  </a:prstGeom>
                  <a:solidFill>
                    <a:srgbClr val="F7F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2227" name="Freeform 235"/>
                  <p:cNvSpPr>
                    <a:spLocks noChangeAspect="1"/>
                  </p:cNvSpPr>
                  <p:nvPr/>
                </p:nvSpPr>
                <p:spPr bwMode="auto">
                  <a:xfrm>
                    <a:off x="1634" y="3956"/>
                    <a:ext cx="26" cy="91"/>
                  </a:xfrm>
                  <a:custGeom>
                    <a:avLst/>
                    <a:gdLst>
                      <a:gd name="T0" fmla="*/ 25 w 26"/>
                      <a:gd name="T1" fmla="*/ 0 h 91"/>
                      <a:gd name="T2" fmla="*/ 0 w 26"/>
                      <a:gd name="T3" fmla="*/ 0 h 91"/>
                      <a:gd name="T4" fmla="*/ 0 w 26"/>
                      <a:gd name="T5" fmla="*/ 89 h 91"/>
                      <a:gd name="T6" fmla="*/ 25 w 26"/>
                      <a:gd name="T7" fmla="*/ 90 h 91"/>
                      <a:gd name="T8" fmla="*/ 25 w 26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91"/>
                      <a:gd name="T17" fmla="*/ 26 w 26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91">
                        <a:moveTo>
                          <a:pt x="25" y="0"/>
                        </a:move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25" y="90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084" name="Rectangle 236"/>
                <p:cNvSpPr>
                  <a:spLocks noChangeAspect="1" noChangeArrowheads="1"/>
                </p:cNvSpPr>
                <p:nvPr/>
              </p:nvSpPr>
              <p:spPr bwMode="auto">
                <a:xfrm>
                  <a:off x="1891" y="2583"/>
                  <a:ext cx="30" cy="252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2085" name="Rectangle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1896" y="2587"/>
                  <a:ext cx="20" cy="244"/>
                </a:xfrm>
                <a:prstGeom prst="rect">
                  <a:avLst/>
                </a:prstGeom>
                <a:noFill/>
                <a:ln w="12699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2086" name="Rectangle 238"/>
                <p:cNvSpPr>
                  <a:spLocks noChangeAspect="1" noChangeArrowheads="1"/>
                </p:cNvSpPr>
                <p:nvPr/>
              </p:nvSpPr>
              <p:spPr bwMode="auto">
                <a:xfrm>
                  <a:off x="1894" y="2617"/>
                  <a:ext cx="23" cy="187"/>
                </a:xfrm>
                <a:prstGeom prst="rect">
                  <a:avLst/>
                </a:prstGeom>
                <a:solidFill>
                  <a:srgbClr val="D9D9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2087" name="Freeform 239"/>
                <p:cNvSpPr>
                  <a:spLocks noChangeAspect="1"/>
                </p:cNvSpPr>
                <p:nvPr/>
              </p:nvSpPr>
              <p:spPr bwMode="auto">
                <a:xfrm>
                  <a:off x="1894" y="2635"/>
                  <a:ext cx="24" cy="151"/>
                </a:xfrm>
                <a:custGeom>
                  <a:avLst/>
                  <a:gdLst>
                    <a:gd name="T0" fmla="*/ 0 w 25"/>
                    <a:gd name="T1" fmla="*/ 3 h 175"/>
                    <a:gd name="T2" fmla="*/ 12 w 25"/>
                    <a:gd name="T3" fmla="*/ 3 h 175"/>
                    <a:gd name="T4" fmla="*/ 12 w 25"/>
                    <a:gd name="T5" fmla="*/ 0 h 175"/>
                    <a:gd name="T6" fmla="*/ 0 w 25"/>
                    <a:gd name="T7" fmla="*/ 0 h 175"/>
                    <a:gd name="T8" fmla="*/ 0 w 25"/>
                    <a:gd name="T9" fmla="*/ 3 h 1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75"/>
                    <a:gd name="T17" fmla="*/ 25 w 25"/>
                    <a:gd name="T18" fmla="*/ 175 h 1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75">
                      <a:moveTo>
                        <a:pt x="0" y="174"/>
                      </a:moveTo>
                      <a:lnTo>
                        <a:pt x="24" y="17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74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088" name="Rectangle 240"/>
                <p:cNvSpPr>
                  <a:spLocks noChangeAspect="1" noChangeArrowheads="1"/>
                </p:cNvSpPr>
                <p:nvPr/>
              </p:nvSpPr>
              <p:spPr bwMode="auto">
                <a:xfrm>
                  <a:off x="1894" y="2649"/>
                  <a:ext cx="23" cy="121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2089" name="Rectangle 241"/>
                <p:cNvSpPr>
                  <a:spLocks noChangeAspect="1" noChangeArrowheads="1"/>
                </p:cNvSpPr>
                <p:nvPr/>
              </p:nvSpPr>
              <p:spPr bwMode="auto">
                <a:xfrm>
                  <a:off x="1894" y="2662"/>
                  <a:ext cx="23" cy="96"/>
                </a:xfrm>
                <a:prstGeom prst="rect">
                  <a:avLst/>
                </a:prstGeom>
                <a:solidFill>
                  <a:srgbClr val="F7F7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2090" name="Freeform 242"/>
                <p:cNvSpPr>
                  <a:spLocks noChangeAspect="1"/>
                </p:cNvSpPr>
                <p:nvPr/>
              </p:nvSpPr>
              <p:spPr bwMode="auto">
                <a:xfrm>
                  <a:off x="1894" y="2671"/>
                  <a:ext cx="24" cy="78"/>
                </a:xfrm>
                <a:custGeom>
                  <a:avLst/>
                  <a:gdLst>
                    <a:gd name="T0" fmla="*/ 0 w 25"/>
                    <a:gd name="T1" fmla="*/ 3 h 90"/>
                    <a:gd name="T2" fmla="*/ 12 w 25"/>
                    <a:gd name="T3" fmla="*/ 3 h 90"/>
                    <a:gd name="T4" fmla="*/ 12 w 25"/>
                    <a:gd name="T5" fmla="*/ 1 h 90"/>
                    <a:gd name="T6" fmla="*/ 0 w 25"/>
                    <a:gd name="T7" fmla="*/ 0 h 90"/>
                    <a:gd name="T8" fmla="*/ 0 w 25"/>
                    <a:gd name="T9" fmla="*/ 3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90"/>
                    <a:gd name="T17" fmla="*/ 25 w 25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90">
                      <a:moveTo>
                        <a:pt x="0" y="89"/>
                      </a:moveTo>
                      <a:lnTo>
                        <a:pt x="24" y="89"/>
                      </a:lnTo>
                      <a:lnTo>
                        <a:pt x="24" y="1"/>
                      </a:lnTo>
                      <a:lnTo>
                        <a:pt x="0" y="0"/>
                      </a:lnTo>
                      <a:lnTo>
                        <a:pt x="0" y="89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2091" name="Group 243"/>
                <p:cNvGrpSpPr>
                  <a:grpSpLocks noChangeAspect="1"/>
                </p:cNvGrpSpPr>
                <p:nvPr/>
              </p:nvGrpSpPr>
              <p:grpSpPr bwMode="auto">
                <a:xfrm>
                  <a:off x="1921" y="2582"/>
                  <a:ext cx="584" cy="256"/>
                  <a:chOff x="2261" y="3860"/>
                  <a:chExt cx="606" cy="296"/>
                </a:xfrm>
              </p:grpSpPr>
              <p:sp>
                <p:nvSpPr>
                  <p:cNvPr id="12137" name="Freeform 244"/>
                  <p:cNvSpPr>
                    <a:spLocks noChangeAspect="1"/>
                  </p:cNvSpPr>
                  <p:nvPr/>
                </p:nvSpPr>
                <p:spPr bwMode="auto">
                  <a:xfrm>
                    <a:off x="2274" y="3898"/>
                    <a:ext cx="573" cy="225"/>
                  </a:xfrm>
                  <a:custGeom>
                    <a:avLst/>
                    <a:gdLst>
                      <a:gd name="T0" fmla="*/ 569 w 573"/>
                      <a:gd name="T1" fmla="*/ 1 h 225"/>
                      <a:gd name="T2" fmla="*/ 4 w 573"/>
                      <a:gd name="T3" fmla="*/ 0 h 225"/>
                      <a:gd name="T4" fmla="*/ 0 w 573"/>
                      <a:gd name="T5" fmla="*/ 219 h 225"/>
                      <a:gd name="T6" fmla="*/ 572 w 573"/>
                      <a:gd name="T7" fmla="*/ 224 h 225"/>
                      <a:gd name="T8" fmla="*/ 569 w 573"/>
                      <a:gd name="T9" fmla="*/ 1 h 2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3"/>
                      <a:gd name="T16" fmla="*/ 0 h 225"/>
                      <a:gd name="T17" fmla="*/ 573 w 573"/>
                      <a:gd name="T18" fmla="*/ 225 h 2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3" h="225">
                        <a:moveTo>
                          <a:pt x="569" y="1"/>
                        </a:moveTo>
                        <a:lnTo>
                          <a:pt x="4" y="0"/>
                        </a:lnTo>
                        <a:lnTo>
                          <a:pt x="0" y="219"/>
                        </a:lnTo>
                        <a:lnTo>
                          <a:pt x="572" y="224"/>
                        </a:lnTo>
                        <a:lnTo>
                          <a:pt x="569" y="1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8" name="Freeform 245"/>
                  <p:cNvSpPr>
                    <a:spLocks noChangeAspect="1"/>
                  </p:cNvSpPr>
                  <p:nvPr/>
                </p:nvSpPr>
                <p:spPr bwMode="auto">
                  <a:xfrm>
                    <a:off x="2274" y="3898"/>
                    <a:ext cx="573" cy="225"/>
                  </a:xfrm>
                  <a:custGeom>
                    <a:avLst/>
                    <a:gdLst>
                      <a:gd name="T0" fmla="*/ 569 w 573"/>
                      <a:gd name="T1" fmla="*/ 1 h 225"/>
                      <a:gd name="T2" fmla="*/ 4 w 573"/>
                      <a:gd name="T3" fmla="*/ 0 h 225"/>
                      <a:gd name="T4" fmla="*/ 0 w 573"/>
                      <a:gd name="T5" fmla="*/ 219 h 225"/>
                      <a:gd name="T6" fmla="*/ 572 w 573"/>
                      <a:gd name="T7" fmla="*/ 224 h 225"/>
                      <a:gd name="T8" fmla="*/ 569 w 573"/>
                      <a:gd name="T9" fmla="*/ 1 h 2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3"/>
                      <a:gd name="T16" fmla="*/ 0 h 225"/>
                      <a:gd name="T17" fmla="*/ 573 w 573"/>
                      <a:gd name="T18" fmla="*/ 225 h 2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3" h="225">
                        <a:moveTo>
                          <a:pt x="569" y="1"/>
                        </a:moveTo>
                        <a:lnTo>
                          <a:pt x="4" y="0"/>
                        </a:lnTo>
                        <a:lnTo>
                          <a:pt x="0" y="219"/>
                        </a:lnTo>
                        <a:lnTo>
                          <a:pt x="572" y="224"/>
                        </a:lnTo>
                        <a:lnTo>
                          <a:pt x="569" y="1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9" name="Freeform 246"/>
                  <p:cNvSpPr>
                    <a:spLocks noChangeAspect="1"/>
                  </p:cNvSpPr>
                  <p:nvPr/>
                </p:nvSpPr>
                <p:spPr bwMode="auto">
                  <a:xfrm>
                    <a:off x="2274" y="4093"/>
                    <a:ext cx="572" cy="25"/>
                  </a:xfrm>
                  <a:custGeom>
                    <a:avLst/>
                    <a:gdLst>
                      <a:gd name="T0" fmla="*/ 571 w 572"/>
                      <a:gd name="T1" fmla="*/ 5 h 25"/>
                      <a:gd name="T2" fmla="*/ 568 w 572"/>
                      <a:gd name="T3" fmla="*/ 24 h 25"/>
                      <a:gd name="T4" fmla="*/ 0 w 572"/>
                      <a:gd name="T5" fmla="*/ 21 h 25"/>
                      <a:gd name="T6" fmla="*/ 2 w 572"/>
                      <a:gd name="T7" fmla="*/ 0 h 25"/>
                      <a:gd name="T8" fmla="*/ 571 w 572"/>
                      <a:gd name="T9" fmla="*/ 5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2"/>
                      <a:gd name="T16" fmla="*/ 0 h 25"/>
                      <a:gd name="T17" fmla="*/ 572 w 572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2" h="25">
                        <a:moveTo>
                          <a:pt x="571" y="5"/>
                        </a:moveTo>
                        <a:lnTo>
                          <a:pt x="568" y="24"/>
                        </a:lnTo>
                        <a:lnTo>
                          <a:pt x="0" y="21"/>
                        </a:lnTo>
                        <a:lnTo>
                          <a:pt x="2" y="0"/>
                        </a:lnTo>
                        <a:lnTo>
                          <a:pt x="571" y="5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0" name="Freeform 247"/>
                  <p:cNvSpPr>
                    <a:spLocks noChangeAspect="1"/>
                  </p:cNvSpPr>
                  <p:nvPr/>
                </p:nvSpPr>
                <p:spPr bwMode="auto">
                  <a:xfrm>
                    <a:off x="2278" y="3898"/>
                    <a:ext cx="572" cy="25"/>
                  </a:xfrm>
                  <a:custGeom>
                    <a:avLst/>
                    <a:gdLst>
                      <a:gd name="T0" fmla="*/ 568 w 572"/>
                      <a:gd name="T1" fmla="*/ 3 h 25"/>
                      <a:gd name="T2" fmla="*/ 571 w 572"/>
                      <a:gd name="T3" fmla="*/ 24 h 25"/>
                      <a:gd name="T4" fmla="*/ 66 w 572"/>
                      <a:gd name="T5" fmla="*/ 20 h 25"/>
                      <a:gd name="T6" fmla="*/ 1 w 572"/>
                      <a:gd name="T7" fmla="*/ 20 h 25"/>
                      <a:gd name="T8" fmla="*/ 0 w 572"/>
                      <a:gd name="T9" fmla="*/ 0 h 25"/>
                      <a:gd name="T10" fmla="*/ 58 w 572"/>
                      <a:gd name="T11" fmla="*/ 1 h 25"/>
                      <a:gd name="T12" fmla="*/ 568 w 572"/>
                      <a:gd name="T13" fmla="*/ 3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72"/>
                      <a:gd name="T22" fmla="*/ 0 h 25"/>
                      <a:gd name="T23" fmla="*/ 572 w 572"/>
                      <a:gd name="T24" fmla="*/ 25 h 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72" h="25">
                        <a:moveTo>
                          <a:pt x="568" y="3"/>
                        </a:moveTo>
                        <a:lnTo>
                          <a:pt x="571" y="24"/>
                        </a:lnTo>
                        <a:lnTo>
                          <a:pt x="66" y="20"/>
                        </a:lnTo>
                        <a:lnTo>
                          <a:pt x="1" y="20"/>
                        </a:lnTo>
                        <a:lnTo>
                          <a:pt x="0" y="0"/>
                        </a:lnTo>
                        <a:lnTo>
                          <a:pt x="58" y="1"/>
                        </a:lnTo>
                        <a:lnTo>
                          <a:pt x="568" y="3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1" name="Freeform 248"/>
                  <p:cNvSpPr>
                    <a:spLocks noChangeAspect="1"/>
                  </p:cNvSpPr>
                  <p:nvPr/>
                </p:nvSpPr>
                <p:spPr bwMode="auto">
                  <a:xfrm>
                    <a:off x="2275" y="3938"/>
                    <a:ext cx="573" cy="142"/>
                  </a:xfrm>
                  <a:custGeom>
                    <a:avLst/>
                    <a:gdLst>
                      <a:gd name="T0" fmla="*/ 572 w 573"/>
                      <a:gd name="T1" fmla="*/ 3 h 142"/>
                      <a:gd name="T2" fmla="*/ 6 w 573"/>
                      <a:gd name="T3" fmla="*/ 0 h 142"/>
                      <a:gd name="T4" fmla="*/ 10 w 573"/>
                      <a:gd name="T5" fmla="*/ 69 h 142"/>
                      <a:gd name="T6" fmla="*/ 0 w 573"/>
                      <a:gd name="T7" fmla="*/ 138 h 142"/>
                      <a:gd name="T8" fmla="*/ 569 w 573"/>
                      <a:gd name="T9" fmla="*/ 141 h 142"/>
                      <a:gd name="T10" fmla="*/ 572 w 573"/>
                      <a:gd name="T11" fmla="*/ 3 h 14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3"/>
                      <a:gd name="T19" fmla="*/ 0 h 142"/>
                      <a:gd name="T20" fmla="*/ 573 w 573"/>
                      <a:gd name="T21" fmla="*/ 142 h 14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3" h="142">
                        <a:moveTo>
                          <a:pt x="572" y="3"/>
                        </a:moveTo>
                        <a:lnTo>
                          <a:pt x="6" y="0"/>
                        </a:lnTo>
                        <a:lnTo>
                          <a:pt x="10" y="69"/>
                        </a:lnTo>
                        <a:lnTo>
                          <a:pt x="0" y="138"/>
                        </a:lnTo>
                        <a:lnTo>
                          <a:pt x="569" y="141"/>
                        </a:lnTo>
                        <a:lnTo>
                          <a:pt x="572" y="3"/>
                        </a:lnTo>
                      </a:path>
                    </a:pathLst>
                  </a:custGeom>
                  <a:solidFill>
                    <a:srgbClr val="CCCCCC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2" name="Freeform 249"/>
                  <p:cNvSpPr>
                    <a:spLocks noChangeAspect="1"/>
                  </p:cNvSpPr>
                  <p:nvPr/>
                </p:nvSpPr>
                <p:spPr bwMode="auto">
                  <a:xfrm>
                    <a:off x="2261" y="3860"/>
                    <a:ext cx="31" cy="293"/>
                  </a:xfrm>
                  <a:custGeom>
                    <a:avLst/>
                    <a:gdLst>
                      <a:gd name="T0" fmla="*/ 30 w 31"/>
                      <a:gd name="T1" fmla="*/ 0 h 293"/>
                      <a:gd name="T2" fmla="*/ 1 w 31"/>
                      <a:gd name="T3" fmla="*/ 0 h 293"/>
                      <a:gd name="T4" fmla="*/ 0 w 31"/>
                      <a:gd name="T5" fmla="*/ 292 h 293"/>
                      <a:gd name="T6" fmla="*/ 28 w 31"/>
                      <a:gd name="T7" fmla="*/ 292 h 293"/>
                      <a:gd name="T8" fmla="*/ 30 w 31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93"/>
                      <a:gd name="T17" fmla="*/ 31 w 31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93">
                        <a:moveTo>
                          <a:pt x="30" y="0"/>
                        </a:moveTo>
                        <a:lnTo>
                          <a:pt x="1" y="0"/>
                        </a:lnTo>
                        <a:lnTo>
                          <a:pt x="0" y="292"/>
                        </a:lnTo>
                        <a:lnTo>
                          <a:pt x="28" y="292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3" name="Freeform 250"/>
                  <p:cNvSpPr>
                    <a:spLocks noChangeAspect="1"/>
                  </p:cNvSpPr>
                  <p:nvPr/>
                </p:nvSpPr>
                <p:spPr bwMode="auto">
                  <a:xfrm>
                    <a:off x="2261" y="3860"/>
                    <a:ext cx="31" cy="293"/>
                  </a:xfrm>
                  <a:custGeom>
                    <a:avLst/>
                    <a:gdLst>
                      <a:gd name="T0" fmla="*/ 30 w 31"/>
                      <a:gd name="T1" fmla="*/ 0 h 293"/>
                      <a:gd name="T2" fmla="*/ 1 w 31"/>
                      <a:gd name="T3" fmla="*/ 0 h 293"/>
                      <a:gd name="T4" fmla="*/ 0 w 31"/>
                      <a:gd name="T5" fmla="*/ 292 h 293"/>
                      <a:gd name="T6" fmla="*/ 28 w 31"/>
                      <a:gd name="T7" fmla="*/ 292 h 293"/>
                      <a:gd name="T8" fmla="*/ 30 w 31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93"/>
                      <a:gd name="T17" fmla="*/ 31 w 31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93">
                        <a:moveTo>
                          <a:pt x="30" y="0"/>
                        </a:moveTo>
                        <a:lnTo>
                          <a:pt x="1" y="0"/>
                        </a:lnTo>
                        <a:lnTo>
                          <a:pt x="0" y="292"/>
                        </a:lnTo>
                        <a:lnTo>
                          <a:pt x="28" y="292"/>
                        </a:lnTo>
                        <a:lnTo>
                          <a:pt x="3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4" name="Freeform 251"/>
                  <p:cNvSpPr>
                    <a:spLocks noChangeAspect="1"/>
                  </p:cNvSpPr>
                  <p:nvPr/>
                </p:nvSpPr>
                <p:spPr bwMode="auto">
                  <a:xfrm>
                    <a:off x="2836" y="3863"/>
                    <a:ext cx="31" cy="293"/>
                  </a:xfrm>
                  <a:custGeom>
                    <a:avLst/>
                    <a:gdLst>
                      <a:gd name="T0" fmla="*/ 30 w 31"/>
                      <a:gd name="T1" fmla="*/ 0 h 293"/>
                      <a:gd name="T2" fmla="*/ 2 w 31"/>
                      <a:gd name="T3" fmla="*/ 0 h 293"/>
                      <a:gd name="T4" fmla="*/ 0 w 31"/>
                      <a:gd name="T5" fmla="*/ 292 h 293"/>
                      <a:gd name="T6" fmla="*/ 29 w 31"/>
                      <a:gd name="T7" fmla="*/ 292 h 293"/>
                      <a:gd name="T8" fmla="*/ 30 w 31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93"/>
                      <a:gd name="T17" fmla="*/ 31 w 31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93">
                        <a:moveTo>
                          <a:pt x="30" y="0"/>
                        </a:moveTo>
                        <a:lnTo>
                          <a:pt x="2" y="0"/>
                        </a:lnTo>
                        <a:lnTo>
                          <a:pt x="0" y="292"/>
                        </a:lnTo>
                        <a:lnTo>
                          <a:pt x="29" y="292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5" name="Freeform 252"/>
                  <p:cNvSpPr>
                    <a:spLocks noChangeAspect="1"/>
                  </p:cNvSpPr>
                  <p:nvPr/>
                </p:nvSpPr>
                <p:spPr bwMode="auto">
                  <a:xfrm>
                    <a:off x="2836" y="3863"/>
                    <a:ext cx="31" cy="293"/>
                  </a:xfrm>
                  <a:custGeom>
                    <a:avLst/>
                    <a:gdLst>
                      <a:gd name="T0" fmla="*/ 30 w 31"/>
                      <a:gd name="T1" fmla="*/ 0 h 293"/>
                      <a:gd name="T2" fmla="*/ 2 w 31"/>
                      <a:gd name="T3" fmla="*/ 0 h 293"/>
                      <a:gd name="T4" fmla="*/ 0 w 31"/>
                      <a:gd name="T5" fmla="*/ 292 h 293"/>
                      <a:gd name="T6" fmla="*/ 29 w 31"/>
                      <a:gd name="T7" fmla="*/ 292 h 293"/>
                      <a:gd name="T8" fmla="*/ 30 w 31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93"/>
                      <a:gd name="T17" fmla="*/ 31 w 31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93">
                        <a:moveTo>
                          <a:pt x="30" y="0"/>
                        </a:moveTo>
                        <a:lnTo>
                          <a:pt x="2" y="0"/>
                        </a:lnTo>
                        <a:lnTo>
                          <a:pt x="0" y="292"/>
                        </a:lnTo>
                        <a:lnTo>
                          <a:pt x="29" y="292"/>
                        </a:lnTo>
                        <a:lnTo>
                          <a:pt x="3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6" name="Freeform 253"/>
                  <p:cNvSpPr>
                    <a:spLocks noChangeAspect="1"/>
                  </p:cNvSpPr>
                  <p:nvPr/>
                </p:nvSpPr>
                <p:spPr bwMode="auto">
                  <a:xfrm>
                    <a:off x="2837" y="3902"/>
                    <a:ext cx="28" cy="218"/>
                  </a:xfrm>
                  <a:custGeom>
                    <a:avLst/>
                    <a:gdLst>
                      <a:gd name="T0" fmla="*/ 0 w 28"/>
                      <a:gd name="T1" fmla="*/ 217 h 218"/>
                      <a:gd name="T2" fmla="*/ 26 w 28"/>
                      <a:gd name="T3" fmla="*/ 217 h 218"/>
                      <a:gd name="T4" fmla="*/ 27 w 28"/>
                      <a:gd name="T5" fmla="*/ 0 h 218"/>
                      <a:gd name="T6" fmla="*/ 1 w 28"/>
                      <a:gd name="T7" fmla="*/ 0 h 218"/>
                      <a:gd name="T8" fmla="*/ 0 w 28"/>
                      <a:gd name="T9" fmla="*/ 217 h 2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18"/>
                      <a:gd name="T17" fmla="*/ 28 w 28"/>
                      <a:gd name="T18" fmla="*/ 218 h 2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18">
                        <a:moveTo>
                          <a:pt x="0" y="217"/>
                        </a:moveTo>
                        <a:lnTo>
                          <a:pt x="26" y="217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217"/>
                        </a:lnTo>
                      </a:path>
                    </a:pathLst>
                  </a:custGeom>
                  <a:solidFill>
                    <a:srgbClr val="D9D9D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7" name="Freeform 254"/>
                  <p:cNvSpPr>
                    <a:spLocks noChangeAspect="1"/>
                  </p:cNvSpPr>
                  <p:nvPr/>
                </p:nvSpPr>
                <p:spPr bwMode="auto">
                  <a:xfrm>
                    <a:off x="2837" y="3923"/>
                    <a:ext cx="28" cy="174"/>
                  </a:xfrm>
                  <a:custGeom>
                    <a:avLst/>
                    <a:gdLst>
                      <a:gd name="T0" fmla="*/ 0 w 28"/>
                      <a:gd name="T1" fmla="*/ 173 h 174"/>
                      <a:gd name="T2" fmla="*/ 26 w 28"/>
                      <a:gd name="T3" fmla="*/ 173 h 174"/>
                      <a:gd name="T4" fmla="*/ 27 w 28"/>
                      <a:gd name="T5" fmla="*/ 0 h 174"/>
                      <a:gd name="T6" fmla="*/ 1 w 28"/>
                      <a:gd name="T7" fmla="*/ 0 h 174"/>
                      <a:gd name="T8" fmla="*/ 0 w 28"/>
                      <a:gd name="T9" fmla="*/ 173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74"/>
                      <a:gd name="T17" fmla="*/ 28 w 28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74">
                        <a:moveTo>
                          <a:pt x="0" y="173"/>
                        </a:moveTo>
                        <a:lnTo>
                          <a:pt x="26" y="173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73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8" name="Freeform 255"/>
                  <p:cNvSpPr>
                    <a:spLocks noChangeAspect="1"/>
                  </p:cNvSpPr>
                  <p:nvPr/>
                </p:nvSpPr>
                <p:spPr bwMode="auto">
                  <a:xfrm>
                    <a:off x="2837" y="3941"/>
                    <a:ext cx="27" cy="139"/>
                  </a:xfrm>
                  <a:custGeom>
                    <a:avLst/>
                    <a:gdLst>
                      <a:gd name="T0" fmla="*/ 0 w 27"/>
                      <a:gd name="T1" fmla="*/ 138 h 139"/>
                      <a:gd name="T2" fmla="*/ 26 w 27"/>
                      <a:gd name="T3" fmla="*/ 138 h 139"/>
                      <a:gd name="T4" fmla="*/ 26 w 27"/>
                      <a:gd name="T5" fmla="*/ 0 h 139"/>
                      <a:gd name="T6" fmla="*/ 1 w 27"/>
                      <a:gd name="T7" fmla="*/ 0 h 139"/>
                      <a:gd name="T8" fmla="*/ 0 w 27"/>
                      <a:gd name="T9" fmla="*/ 138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39"/>
                      <a:gd name="T17" fmla="*/ 27 w 27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39">
                        <a:moveTo>
                          <a:pt x="0" y="138"/>
                        </a:moveTo>
                        <a:lnTo>
                          <a:pt x="26" y="138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  <a:lnTo>
                          <a:pt x="0" y="138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49" name="Freeform 256"/>
                  <p:cNvSpPr>
                    <a:spLocks noChangeAspect="1"/>
                  </p:cNvSpPr>
                  <p:nvPr/>
                </p:nvSpPr>
                <p:spPr bwMode="auto">
                  <a:xfrm>
                    <a:off x="2837" y="3955"/>
                    <a:ext cx="27" cy="112"/>
                  </a:xfrm>
                  <a:custGeom>
                    <a:avLst/>
                    <a:gdLst>
                      <a:gd name="T0" fmla="*/ 0 w 27"/>
                      <a:gd name="T1" fmla="*/ 111 h 112"/>
                      <a:gd name="T2" fmla="*/ 26 w 27"/>
                      <a:gd name="T3" fmla="*/ 111 h 112"/>
                      <a:gd name="T4" fmla="*/ 26 w 27"/>
                      <a:gd name="T5" fmla="*/ 0 h 112"/>
                      <a:gd name="T6" fmla="*/ 1 w 27"/>
                      <a:gd name="T7" fmla="*/ 0 h 112"/>
                      <a:gd name="T8" fmla="*/ 0 w 27"/>
                      <a:gd name="T9" fmla="*/ 111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12"/>
                      <a:gd name="T17" fmla="*/ 27 w 27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12">
                        <a:moveTo>
                          <a:pt x="0" y="111"/>
                        </a:moveTo>
                        <a:lnTo>
                          <a:pt x="26" y="111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  <a:lnTo>
                          <a:pt x="0" y="111"/>
                        </a:lnTo>
                      </a:path>
                    </a:pathLst>
                  </a:custGeom>
                  <a:solidFill>
                    <a:srgbClr val="F7F7F7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0" name="Freeform 257"/>
                  <p:cNvSpPr>
                    <a:spLocks noChangeAspect="1"/>
                  </p:cNvSpPr>
                  <p:nvPr/>
                </p:nvSpPr>
                <p:spPr bwMode="auto">
                  <a:xfrm>
                    <a:off x="2837" y="3965"/>
                    <a:ext cx="27" cy="90"/>
                  </a:xfrm>
                  <a:custGeom>
                    <a:avLst/>
                    <a:gdLst>
                      <a:gd name="T0" fmla="*/ 0 w 27"/>
                      <a:gd name="T1" fmla="*/ 89 h 90"/>
                      <a:gd name="T2" fmla="*/ 26 w 27"/>
                      <a:gd name="T3" fmla="*/ 89 h 90"/>
                      <a:gd name="T4" fmla="*/ 26 w 27"/>
                      <a:gd name="T5" fmla="*/ 0 h 90"/>
                      <a:gd name="T6" fmla="*/ 1 w 27"/>
                      <a:gd name="T7" fmla="*/ 0 h 90"/>
                      <a:gd name="T8" fmla="*/ 0 w 27"/>
                      <a:gd name="T9" fmla="*/ 8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90"/>
                      <a:gd name="T17" fmla="*/ 27 w 27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90">
                        <a:moveTo>
                          <a:pt x="0" y="89"/>
                        </a:moveTo>
                        <a:lnTo>
                          <a:pt x="26" y="89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  <a:lnTo>
                          <a:pt x="0" y="8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1" name="Freeform 258"/>
                  <p:cNvSpPr>
                    <a:spLocks noChangeAspect="1"/>
                  </p:cNvSpPr>
                  <p:nvPr/>
                </p:nvSpPr>
                <p:spPr bwMode="auto">
                  <a:xfrm>
                    <a:off x="2262" y="3898"/>
                    <a:ext cx="29" cy="219"/>
                  </a:xfrm>
                  <a:custGeom>
                    <a:avLst/>
                    <a:gdLst>
                      <a:gd name="T0" fmla="*/ 0 w 29"/>
                      <a:gd name="T1" fmla="*/ 218 h 219"/>
                      <a:gd name="T2" fmla="*/ 26 w 29"/>
                      <a:gd name="T3" fmla="*/ 218 h 219"/>
                      <a:gd name="T4" fmla="*/ 28 w 29"/>
                      <a:gd name="T5" fmla="*/ 0 h 219"/>
                      <a:gd name="T6" fmla="*/ 1 w 29"/>
                      <a:gd name="T7" fmla="*/ 0 h 219"/>
                      <a:gd name="T8" fmla="*/ 0 w 29"/>
                      <a:gd name="T9" fmla="*/ 218 h 2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219"/>
                      <a:gd name="T17" fmla="*/ 29 w 29"/>
                      <a:gd name="T18" fmla="*/ 219 h 2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219">
                        <a:moveTo>
                          <a:pt x="0" y="218"/>
                        </a:moveTo>
                        <a:lnTo>
                          <a:pt x="26" y="218"/>
                        </a:lnTo>
                        <a:lnTo>
                          <a:pt x="28" y="0"/>
                        </a:lnTo>
                        <a:lnTo>
                          <a:pt x="1" y="0"/>
                        </a:lnTo>
                        <a:lnTo>
                          <a:pt x="0" y="218"/>
                        </a:lnTo>
                      </a:path>
                    </a:pathLst>
                  </a:custGeom>
                  <a:solidFill>
                    <a:srgbClr val="D9D9D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2" name="Freeform 259"/>
                  <p:cNvSpPr>
                    <a:spLocks noChangeAspect="1"/>
                  </p:cNvSpPr>
                  <p:nvPr/>
                </p:nvSpPr>
                <p:spPr bwMode="auto">
                  <a:xfrm>
                    <a:off x="2262" y="3921"/>
                    <a:ext cx="28" cy="173"/>
                  </a:xfrm>
                  <a:custGeom>
                    <a:avLst/>
                    <a:gdLst>
                      <a:gd name="T0" fmla="*/ 0 w 28"/>
                      <a:gd name="T1" fmla="*/ 172 h 173"/>
                      <a:gd name="T2" fmla="*/ 27 w 28"/>
                      <a:gd name="T3" fmla="*/ 172 h 173"/>
                      <a:gd name="T4" fmla="*/ 27 w 28"/>
                      <a:gd name="T5" fmla="*/ 0 h 173"/>
                      <a:gd name="T6" fmla="*/ 1 w 28"/>
                      <a:gd name="T7" fmla="*/ 0 h 173"/>
                      <a:gd name="T8" fmla="*/ 0 w 28"/>
                      <a:gd name="T9" fmla="*/ 172 h 1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73"/>
                      <a:gd name="T17" fmla="*/ 28 w 28"/>
                      <a:gd name="T18" fmla="*/ 173 h 1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73">
                        <a:moveTo>
                          <a:pt x="0" y="172"/>
                        </a:moveTo>
                        <a:lnTo>
                          <a:pt x="27" y="172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72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3" name="Freeform 260"/>
                  <p:cNvSpPr>
                    <a:spLocks noChangeAspect="1"/>
                  </p:cNvSpPr>
                  <p:nvPr/>
                </p:nvSpPr>
                <p:spPr bwMode="auto">
                  <a:xfrm>
                    <a:off x="2262" y="3937"/>
                    <a:ext cx="28" cy="140"/>
                  </a:xfrm>
                  <a:custGeom>
                    <a:avLst/>
                    <a:gdLst>
                      <a:gd name="T0" fmla="*/ 0 w 28"/>
                      <a:gd name="T1" fmla="*/ 139 h 140"/>
                      <a:gd name="T2" fmla="*/ 27 w 28"/>
                      <a:gd name="T3" fmla="*/ 139 h 140"/>
                      <a:gd name="T4" fmla="*/ 27 w 28"/>
                      <a:gd name="T5" fmla="*/ 1 h 140"/>
                      <a:gd name="T6" fmla="*/ 1 w 28"/>
                      <a:gd name="T7" fmla="*/ 0 h 140"/>
                      <a:gd name="T8" fmla="*/ 0 w 28"/>
                      <a:gd name="T9" fmla="*/ 139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40"/>
                      <a:gd name="T17" fmla="*/ 28 w 28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40">
                        <a:moveTo>
                          <a:pt x="0" y="139"/>
                        </a:moveTo>
                        <a:lnTo>
                          <a:pt x="27" y="139"/>
                        </a:lnTo>
                        <a:lnTo>
                          <a:pt x="27" y="1"/>
                        </a:lnTo>
                        <a:lnTo>
                          <a:pt x="1" y="0"/>
                        </a:lnTo>
                        <a:lnTo>
                          <a:pt x="0" y="139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4" name="Freeform 261"/>
                  <p:cNvSpPr>
                    <a:spLocks noChangeAspect="1"/>
                  </p:cNvSpPr>
                  <p:nvPr/>
                </p:nvSpPr>
                <p:spPr bwMode="auto">
                  <a:xfrm>
                    <a:off x="2262" y="3952"/>
                    <a:ext cx="28" cy="111"/>
                  </a:xfrm>
                  <a:custGeom>
                    <a:avLst/>
                    <a:gdLst>
                      <a:gd name="T0" fmla="*/ 0 w 28"/>
                      <a:gd name="T1" fmla="*/ 110 h 111"/>
                      <a:gd name="T2" fmla="*/ 27 w 28"/>
                      <a:gd name="T3" fmla="*/ 110 h 111"/>
                      <a:gd name="T4" fmla="*/ 27 w 28"/>
                      <a:gd name="T5" fmla="*/ 0 h 111"/>
                      <a:gd name="T6" fmla="*/ 1 w 28"/>
                      <a:gd name="T7" fmla="*/ 0 h 111"/>
                      <a:gd name="T8" fmla="*/ 0 w 28"/>
                      <a:gd name="T9" fmla="*/ 11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11"/>
                      <a:gd name="T17" fmla="*/ 28 w 28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11">
                        <a:moveTo>
                          <a:pt x="0" y="110"/>
                        </a:moveTo>
                        <a:lnTo>
                          <a:pt x="27" y="110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10"/>
                        </a:lnTo>
                      </a:path>
                    </a:pathLst>
                  </a:custGeom>
                  <a:solidFill>
                    <a:srgbClr val="F7F7F7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5" name="Freeform 262"/>
                  <p:cNvSpPr>
                    <a:spLocks noChangeAspect="1"/>
                  </p:cNvSpPr>
                  <p:nvPr/>
                </p:nvSpPr>
                <p:spPr bwMode="auto">
                  <a:xfrm>
                    <a:off x="2262" y="3962"/>
                    <a:ext cx="28" cy="90"/>
                  </a:xfrm>
                  <a:custGeom>
                    <a:avLst/>
                    <a:gdLst>
                      <a:gd name="T0" fmla="*/ 0 w 28"/>
                      <a:gd name="T1" fmla="*/ 89 h 90"/>
                      <a:gd name="T2" fmla="*/ 27 w 28"/>
                      <a:gd name="T3" fmla="*/ 89 h 90"/>
                      <a:gd name="T4" fmla="*/ 27 w 28"/>
                      <a:gd name="T5" fmla="*/ 1 h 90"/>
                      <a:gd name="T6" fmla="*/ 1 w 28"/>
                      <a:gd name="T7" fmla="*/ 0 h 90"/>
                      <a:gd name="T8" fmla="*/ 0 w 28"/>
                      <a:gd name="T9" fmla="*/ 8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90"/>
                      <a:gd name="T17" fmla="*/ 28 w 28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90">
                        <a:moveTo>
                          <a:pt x="0" y="89"/>
                        </a:moveTo>
                        <a:lnTo>
                          <a:pt x="27" y="89"/>
                        </a:lnTo>
                        <a:lnTo>
                          <a:pt x="27" y="1"/>
                        </a:lnTo>
                        <a:lnTo>
                          <a:pt x="1" y="0"/>
                        </a:lnTo>
                        <a:lnTo>
                          <a:pt x="0" y="8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6" name="Freeform 263"/>
                  <p:cNvSpPr>
                    <a:spLocks noChangeAspect="1"/>
                  </p:cNvSpPr>
                  <p:nvPr/>
                </p:nvSpPr>
                <p:spPr bwMode="auto">
                  <a:xfrm>
                    <a:off x="2805" y="3972"/>
                    <a:ext cx="27" cy="66"/>
                  </a:xfrm>
                  <a:custGeom>
                    <a:avLst/>
                    <a:gdLst>
                      <a:gd name="T0" fmla="*/ 0 w 27"/>
                      <a:gd name="T1" fmla="*/ 0 h 66"/>
                      <a:gd name="T2" fmla="*/ 0 w 27"/>
                      <a:gd name="T3" fmla="*/ 65 h 66"/>
                      <a:gd name="T4" fmla="*/ 25 w 27"/>
                      <a:gd name="T5" fmla="*/ 65 h 66"/>
                      <a:gd name="T6" fmla="*/ 26 w 27"/>
                      <a:gd name="T7" fmla="*/ 0 h 66"/>
                      <a:gd name="T8" fmla="*/ 0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25" y="65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7" name="Freeform 264"/>
                  <p:cNvSpPr>
                    <a:spLocks noChangeAspect="1"/>
                  </p:cNvSpPr>
                  <p:nvPr/>
                </p:nvSpPr>
                <p:spPr bwMode="auto">
                  <a:xfrm>
                    <a:off x="2805" y="3972"/>
                    <a:ext cx="27" cy="66"/>
                  </a:xfrm>
                  <a:custGeom>
                    <a:avLst/>
                    <a:gdLst>
                      <a:gd name="T0" fmla="*/ 0 w 27"/>
                      <a:gd name="T1" fmla="*/ 0 h 66"/>
                      <a:gd name="T2" fmla="*/ 0 w 27"/>
                      <a:gd name="T3" fmla="*/ 65 h 66"/>
                      <a:gd name="T4" fmla="*/ 25 w 27"/>
                      <a:gd name="T5" fmla="*/ 65 h 66"/>
                      <a:gd name="T6" fmla="*/ 26 w 27"/>
                      <a:gd name="T7" fmla="*/ 0 h 66"/>
                      <a:gd name="T8" fmla="*/ 0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25" y="65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8" name="Freeform 265"/>
                  <p:cNvSpPr>
                    <a:spLocks noChangeAspect="1"/>
                  </p:cNvSpPr>
                  <p:nvPr/>
                </p:nvSpPr>
                <p:spPr bwMode="auto">
                  <a:xfrm>
                    <a:off x="2805" y="4025"/>
                    <a:ext cx="24" cy="1"/>
                  </a:xfrm>
                  <a:custGeom>
                    <a:avLst/>
                    <a:gdLst>
                      <a:gd name="T0" fmla="*/ 23 w 24"/>
                      <a:gd name="T1" fmla="*/ 0 h 1"/>
                      <a:gd name="T2" fmla="*/ 0 w 24"/>
                      <a:gd name="T3" fmla="*/ 0 h 1"/>
                      <a:gd name="T4" fmla="*/ 23 w 2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1"/>
                      <a:gd name="T11" fmla="*/ 24 w 2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1">
                        <a:moveTo>
                          <a:pt x="23" y="0"/>
                        </a:moveTo>
                        <a:lnTo>
                          <a:pt x="0" y="0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59" name="Line 26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807" y="4025"/>
                    <a:ext cx="21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60" name="Freeform 267"/>
                  <p:cNvSpPr>
                    <a:spLocks noChangeAspect="1"/>
                  </p:cNvSpPr>
                  <p:nvPr/>
                </p:nvSpPr>
                <p:spPr bwMode="auto">
                  <a:xfrm>
                    <a:off x="2804" y="4070"/>
                    <a:ext cx="26" cy="65"/>
                  </a:xfrm>
                  <a:custGeom>
                    <a:avLst/>
                    <a:gdLst>
                      <a:gd name="T0" fmla="*/ 1 w 26"/>
                      <a:gd name="T1" fmla="*/ 0 h 65"/>
                      <a:gd name="T2" fmla="*/ 0 w 26"/>
                      <a:gd name="T3" fmla="*/ 64 h 65"/>
                      <a:gd name="T4" fmla="*/ 24 w 26"/>
                      <a:gd name="T5" fmla="*/ 64 h 65"/>
                      <a:gd name="T6" fmla="*/ 25 w 26"/>
                      <a:gd name="T7" fmla="*/ 1 h 65"/>
                      <a:gd name="T8" fmla="*/ 1 w 26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5"/>
                      <a:gd name="T17" fmla="*/ 26 w 26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4" y="64"/>
                        </a:lnTo>
                        <a:lnTo>
                          <a:pt x="25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61" name="Freeform 268"/>
                  <p:cNvSpPr>
                    <a:spLocks noChangeAspect="1"/>
                  </p:cNvSpPr>
                  <p:nvPr/>
                </p:nvSpPr>
                <p:spPr bwMode="auto">
                  <a:xfrm>
                    <a:off x="2804" y="4070"/>
                    <a:ext cx="26" cy="65"/>
                  </a:xfrm>
                  <a:custGeom>
                    <a:avLst/>
                    <a:gdLst>
                      <a:gd name="T0" fmla="*/ 1 w 26"/>
                      <a:gd name="T1" fmla="*/ 0 h 65"/>
                      <a:gd name="T2" fmla="*/ 0 w 26"/>
                      <a:gd name="T3" fmla="*/ 64 h 65"/>
                      <a:gd name="T4" fmla="*/ 24 w 26"/>
                      <a:gd name="T5" fmla="*/ 64 h 65"/>
                      <a:gd name="T6" fmla="*/ 25 w 26"/>
                      <a:gd name="T7" fmla="*/ 1 h 65"/>
                      <a:gd name="T8" fmla="*/ 1 w 26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5"/>
                      <a:gd name="T17" fmla="*/ 26 w 26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4" y="64"/>
                        </a:lnTo>
                        <a:lnTo>
                          <a:pt x="25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62" name="Freeform 269"/>
                  <p:cNvSpPr>
                    <a:spLocks noChangeAspect="1"/>
                  </p:cNvSpPr>
                  <p:nvPr/>
                </p:nvSpPr>
                <p:spPr bwMode="auto">
                  <a:xfrm>
                    <a:off x="2804" y="4122"/>
                    <a:ext cx="25" cy="1"/>
                  </a:xfrm>
                  <a:custGeom>
                    <a:avLst/>
                    <a:gdLst>
                      <a:gd name="T0" fmla="*/ 24 w 25"/>
                      <a:gd name="T1" fmla="*/ 0 h 1"/>
                      <a:gd name="T2" fmla="*/ 0 w 25"/>
                      <a:gd name="T3" fmla="*/ 0 h 1"/>
                      <a:gd name="T4" fmla="*/ 24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63" name="Line 27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806" y="4122"/>
                    <a:ext cx="22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64" name="Freeform 271"/>
                  <p:cNvSpPr>
                    <a:spLocks noChangeAspect="1"/>
                  </p:cNvSpPr>
                  <p:nvPr/>
                </p:nvSpPr>
                <p:spPr bwMode="auto">
                  <a:xfrm>
                    <a:off x="2805" y="3875"/>
                    <a:ext cx="27" cy="65"/>
                  </a:xfrm>
                  <a:custGeom>
                    <a:avLst/>
                    <a:gdLst>
                      <a:gd name="T0" fmla="*/ 1 w 27"/>
                      <a:gd name="T1" fmla="*/ 0 h 65"/>
                      <a:gd name="T2" fmla="*/ 0 w 27"/>
                      <a:gd name="T3" fmla="*/ 63 h 65"/>
                      <a:gd name="T4" fmla="*/ 25 w 27"/>
                      <a:gd name="T5" fmla="*/ 64 h 65"/>
                      <a:gd name="T6" fmla="*/ 26 w 27"/>
                      <a:gd name="T7" fmla="*/ 0 h 65"/>
                      <a:gd name="T8" fmla="*/ 1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1" y="0"/>
                        </a:moveTo>
                        <a:lnTo>
                          <a:pt x="0" y="63"/>
                        </a:lnTo>
                        <a:lnTo>
                          <a:pt x="25" y="64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65" name="Freeform 272"/>
                  <p:cNvSpPr>
                    <a:spLocks noChangeAspect="1"/>
                  </p:cNvSpPr>
                  <p:nvPr/>
                </p:nvSpPr>
                <p:spPr bwMode="auto">
                  <a:xfrm>
                    <a:off x="2805" y="3875"/>
                    <a:ext cx="27" cy="65"/>
                  </a:xfrm>
                  <a:custGeom>
                    <a:avLst/>
                    <a:gdLst>
                      <a:gd name="T0" fmla="*/ 1 w 27"/>
                      <a:gd name="T1" fmla="*/ 0 h 65"/>
                      <a:gd name="T2" fmla="*/ 0 w 27"/>
                      <a:gd name="T3" fmla="*/ 63 h 65"/>
                      <a:gd name="T4" fmla="*/ 25 w 27"/>
                      <a:gd name="T5" fmla="*/ 64 h 65"/>
                      <a:gd name="T6" fmla="*/ 26 w 27"/>
                      <a:gd name="T7" fmla="*/ 0 h 65"/>
                      <a:gd name="T8" fmla="*/ 1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1" y="0"/>
                        </a:moveTo>
                        <a:lnTo>
                          <a:pt x="0" y="63"/>
                        </a:lnTo>
                        <a:lnTo>
                          <a:pt x="25" y="64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66" name="Freeform 273"/>
                  <p:cNvSpPr>
                    <a:spLocks noChangeAspect="1"/>
                  </p:cNvSpPr>
                  <p:nvPr/>
                </p:nvSpPr>
                <p:spPr bwMode="auto">
                  <a:xfrm>
                    <a:off x="2805" y="3926"/>
                    <a:ext cx="25" cy="2"/>
                  </a:xfrm>
                  <a:custGeom>
                    <a:avLst/>
                    <a:gdLst>
                      <a:gd name="T0" fmla="*/ 24 w 25"/>
                      <a:gd name="T1" fmla="*/ 1 h 2"/>
                      <a:gd name="T2" fmla="*/ 0 w 25"/>
                      <a:gd name="T3" fmla="*/ 0 h 2"/>
                      <a:gd name="T4" fmla="*/ 24 w 25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2"/>
                      <a:gd name="T11" fmla="*/ 25 w 2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2">
                        <a:moveTo>
                          <a:pt x="24" y="1"/>
                        </a:moveTo>
                        <a:lnTo>
                          <a:pt x="0" y="0"/>
                        </a:lnTo>
                        <a:lnTo>
                          <a:pt x="24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67" name="Line 27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806" y="3926"/>
                    <a:ext cx="22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68" name="Freeform 275"/>
                  <p:cNvSpPr>
                    <a:spLocks noChangeAspect="1"/>
                  </p:cNvSpPr>
                  <p:nvPr/>
                </p:nvSpPr>
                <p:spPr bwMode="auto">
                  <a:xfrm>
                    <a:off x="2291" y="3896"/>
                    <a:ext cx="23" cy="224"/>
                  </a:xfrm>
                  <a:custGeom>
                    <a:avLst/>
                    <a:gdLst>
                      <a:gd name="T0" fmla="*/ 0 w 23"/>
                      <a:gd name="T1" fmla="*/ 223 h 224"/>
                      <a:gd name="T2" fmla="*/ 20 w 23"/>
                      <a:gd name="T3" fmla="*/ 223 h 224"/>
                      <a:gd name="T4" fmla="*/ 22 w 23"/>
                      <a:gd name="T5" fmla="*/ 0 h 224"/>
                      <a:gd name="T6" fmla="*/ 1 w 23"/>
                      <a:gd name="T7" fmla="*/ 0 h 224"/>
                      <a:gd name="T8" fmla="*/ 0 w 23"/>
                      <a:gd name="T9" fmla="*/ 223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24"/>
                      <a:gd name="T17" fmla="*/ 23 w 23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24">
                        <a:moveTo>
                          <a:pt x="0" y="223"/>
                        </a:moveTo>
                        <a:lnTo>
                          <a:pt x="20" y="223"/>
                        </a:lnTo>
                        <a:lnTo>
                          <a:pt x="22" y="0"/>
                        </a:lnTo>
                        <a:lnTo>
                          <a:pt x="1" y="0"/>
                        </a:lnTo>
                        <a:lnTo>
                          <a:pt x="0" y="223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69" name="Freeform 276"/>
                  <p:cNvSpPr>
                    <a:spLocks noChangeAspect="1"/>
                  </p:cNvSpPr>
                  <p:nvPr/>
                </p:nvSpPr>
                <p:spPr bwMode="auto">
                  <a:xfrm>
                    <a:off x="2294" y="3969"/>
                    <a:ext cx="27" cy="66"/>
                  </a:xfrm>
                  <a:custGeom>
                    <a:avLst/>
                    <a:gdLst>
                      <a:gd name="T0" fmla="*/ 1 w 27"/>
                      <a:gd name="T1" fmla="*/ 0 h 66"/>
                      <a:gd name="T2" fmla="*/ 0 w 27"/>
                      <a:gd name="T3" fmla="*/ 65 h 66"/>
                      <a:gd name="T4" fmla="*/ 25 w 27"/>
                      <a:gd name="T5" fmla="*/ 65 h 66"/>
                      <a:gd name="T6" fmla="*/ 26 w 27"/>
                      <a:gd name="T7" fmla="*/ 1 h 66"/>
                      <a:gd name="T8" fmla="*/ 1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1" y="0"/>
                        </a:moveTo>
                        <a:lnTo>
                          <a:pt x="0" y="65"/>
                        </a:lnTo>
                        <a:lnTo>
                          <a:pt x="25" y="65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70" name="Freeform 277"/>
                  <p:cNvSpPr>
                    <a:spLocks noChangeAspect="1"/>
                  </p:cNvSpPr>
                  <p:nvPr/>
                </p:nvSpPr>
                <p:spPr bwMode="auto">
                  <a:xfrm>
                    <a:off x="2294" y="3969"/>
                    <a:ext cx="27" cy="66"/>
                  </a:xfrm>
                  <a:custGeom>
                    <a:avLst/>
                    <a:gdLst>
                      <a:gd name="T0" fmla="*/ 1 w 27"/>
                      <a:gd name="T1" fmla="*/ 0 h 66"/>
                      <a:gd name="T2" fmla="*/ 0 w 27"/>
                      <a:gd name="T3" fmla="*/ 65 h 66"/>
                      <a:gd name="T4" fmla="*/ 25 w 27"/>
                      <a:gd name="T5" fmla="*/ 65 h 66"/>
                      <a:gd name="T6" fmla="*/ 26 w 27"/>
                      <a:gd name="T7" fmla="*/ 1 h 66"/>
                      <a:gd name="T8" fmla="*/ 1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1" y="0"/>
                        </a:moveTo>
                        <a:lnTo>
                          <a:pt x="0" y="65"/>
                        </a:lnTo>
                        <a:lnTo>
                          <a:pt x="25" y="65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71" name="Freeform 278"/>
                  <p:cNvSpPr>
                    <a:spLocks noChangeAspect="1"/>
                  </p:cNvSpPr>
                  <p:nvPr/>
                </p:nvSpPr>
                <p:spPr bwMode="auto">
                  <a:xfrm>
                    <a:off x="2294" y="4022"/>
                    <a:ext cx="25" cy="1"/>
                  </a:xfrm>
                  <a:custGeom>
                    <a:avLst/>
                    <a:gdLst>
                      <a:gd name="T0" fmla="*/ 24 w 25"/>
                      <a:gd name="T1" fmla="*/ 0 h 1"/>
                      <a:gd name="T2" fmla="*/ 0 w 25"/>
                      <a:gd name="T3" fmla="*/ 0 h 1"/>
                      <a:gd name="T4" fmla="*/ 24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72" name="Line 27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96" y="4022"/>
                    <a:ext cx="22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73" name="Rectangle 2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94" y="4068"/>
                    <a:ext cx="25" cy="62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2174" name="Rectangle 2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99" y="4072"/>
                    <a:ext cx="16" cy="54"/>
                  </a:xfrm>
                  <a:prstGeom prst="rect">
                    <a:avLst/>
                  </a:prstGeom>
                  <a:noFill/>
                  <a:ln w="12699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2175" name="Freeform 282"/>
                  <p:cNvSpPr>
                    <a:spLocks noChangeAspect="1"/>
                  </p:cNvSpPr>
                  <p:nvPr/>
                </p:nvSpPr>
                <p:spPr bwMode="auto">
                  <a:xfrm>
                    <a:off x="2294" y="4120"/>
                    <a:ext cx="25" cy="1"/>
                  </a:xfrm>
                  <a:custGeom>
                    <a:avLst/>
                    <a:gdLst>
                      <a:gd name="T0" fmla="*/ 24 w 25"/>
                      <a:gd name="T1" fmla="*/ 0 h 1"/>
                      <a:gd name="T2" fmla="*/ 0 w 25"/>
                      <a:gd name="T3" fmla="*/ 0 h 1"/>
                      <a:gd name="T4" fmla="*/ 24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76" name="Line 28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96" y="4120"/>
                    <a:ext cx="22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77" name="Freeform 284"/>
                  <p:cNvSpPr>
                    <a:spLocks noChangeAspect="1"/>
                  </p:cNvSpPr>
                  <p:nvPr/>
                </p:nvSpPr>
                <p:spPr bwMode="auto">
                  <a:xfrm>
                    <a:off x="2295" y="3872"/>
                    <a:ext cx="26" cy="65"/>
                  </a:xfrm>
                  <a:custGeom>
                    <a:avLst/>
                    <a:gdLst>
                      <a:gd name="T0" fmla="*/ 0 w 26"/>
                      <a:gd name="T1" fmla="*/ 0 h 65"/>
                      <a:gd name="T2" fmla="*/ 0 w 26"/>
                      <a:gd name="T3" fmla="*/ 63 h 65"/>
                      <a:gd name="T4" fmla="*/ 25 w 26"/>
                      <a:gd name="T5" fmla="*/ 64 h 65"/>
                      <a:gd name="T6" fmla="*/ 25 w 26"/>
                      <a:gd name="T7" fmla="*/ 0 h 65"/>
                      <a:gd name="T8" fmla="*/ 0 w 26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5"/>
                      <a:gd name="T17" fmla="*/ 26 w 26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5">
                        <a:moveTo>
                          <a:pt x="0" y="0"/>
                        </a:moveTo>
                        <a:lnTo>
                          <a:pt x="0" y="63"/>
                        </a:lnTo>
                        <a:lnTo>
                          <a:pt x="25" y="64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78" name="Freeform 285"/>
                  <p:cNvSpPr>
                    <a:spLocks noChangeAspect="1"/>
                  </p:cNvSpPr>
                  <p:nvPr/>
                </p:nvSpPr>
                <p:spPr bwMode="auto">
                  <a:xfrm>
                    <a:off x="2295" y="3872"/>
                    <a:ext cx="26" cy="65"/>
                  </a:xfrm>
                  <a:custGeom>
                    <a:avLst/>
                    <a:gdLst>
                      <a:gd name="T0" fmla="*/ 0 w 26"/>
                      <a:gd name="T1" fmla="*/ 0 h 65"/>
                      <a:gd name="T2" fmla="*/ 0 w 26"/>
                      <a:gd name="T3" fmla="*/ 63 h 65"/>
                      <a:gd name="T4" fmla="*/ 25 w 26"/>
                      <a:gd name="T5" fmla="*/ 64 h 65"/>
                      <a:gd name="T6" fmla="*/ 25 w 26"/>
                      <a:gd name="T7" fmla="*/ 0 h 65"/>
                      <a:gd name="T8" fmla="*/ 0 w 26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5"/>
                      <a:gd name="T17" fmla="*/ 26 w 26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5">
                        <a:moveTo>
                          <a:pt x="0" y="0"/>
                        </a:moveTo>
                        <a:lnTo>
                          <a:pt x="0" y="63"/>
                        </a:lnTo>
                        <a:lnTo>
                          <a:pt x="25" y="64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79" name="Freeform 286"/>
                  <p:cNvSpPr>
                    <a:spLocks noChangeAspect="1"/>
                  </p:cNvSpPr>
                  <p:nvPr/>
                </p:nvSpPr>
                <p:spPr bwMode="auto">
                  <a:xfrm>
                    <a:off x="2295" y="3923"/>
                    <a:ext cx="25" cy="2"/>
                  </a:xfrm>
                  <a:custGeom>
                    <a:avLst/>
                    <a:gdLst>
                      <a:gd name="T0" fmla="*/ 24 w 25"/>
                      <a:gd name="T1" fmla="*/ 1 h 2"/>
                      <a:gd name="T2" fmla="*/ 0 w 25"/>
                      <a:gd name="T3" fmla="*/ 0 h 2"/>
                      <a:gd name="T4" fmla="*/ 24 w 25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2"/>
                      <a:gd name="T11" fmla="*/ 25 w 2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2">
                        <a:moveTo>
                          <a:pt x="24" y="1"/>
                        </a:moveTo>
                        <a:lnTo>
                          <a:pt x="0" y="0"/>
                        </a:lnTo>
                        <a:lnTo>
                          <a:pt x="24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80" name="Line 28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97" y="3923"/>
                    <a:ext cx="22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92" name="Group 288"/>
                <p:cNvGrpSpPr>
                  <a:grpSpLocks noChangeAspect="1"/>
                </p:cNvGrpSpPr>
                <p:nvPr/>
              </p:nvGrpSpPr>
              <p:grpSpPr bwMode="auto">
                <a:xfrm>
                  <a:off x="2503" y="2584"/>
                  <a:ext cx="585" cy="257"/>
                  <a:chOff x="2865" y="3863"/>
                  <a:chExt cx="608" cy="296"/>
                </a:xfrm>
              </p:grpSpPr>
              <p:sp>
                <p:nvSpPr>
                  <p:cNvPr id="12093" name="Freeform 289"/>
                  <p:cNvSpPr>
                    <a:spLocks noChangeAspect="1"/>
                  </p:cNvSpPr>
                  <p:nvPr/>
                </p:nvSpPr>
                <p:spPr bwMode="auto">
                  <a:xfrm>
                    <a:off x="2878" y="3901"/>
                    <a:ext cx="575" cy="225"/>
                  </a:xfrm>
                  <a:custGeom>
                    <a:avLst/>
                    <a:gdLst>
                      <a:gd name="T0" fmla="*/ 571 w 575"/>
                      <a:gd name="T1" fmla="*/ 1 h 225"/>
                      <a:gd name="T2" fmla="*/ 4 w 575"/>
                      <a:gd name="T3" fmla="*/ 0 h 225"/>
                      <a:gd name="T4" fmla="*/ 0 w 575"/>
                      <a:gd name="T5" fmla="*/ 219 h 225"/>
                      <a:gd name="T6" fmla="*/ 574 w 575"/>
                      <a:gd name="T7" fmla="*/ 224 h 225"/>
                      <a:gd name="T8" fmla="*/ 571 w 575"/>
                      <a:gd name="T9" fmla="*/ 1 h 2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5"/>
                      <a:gd name="T16" fmla="*/ 0 h 225"/>
                      <a:gd name="T17" fmla="*/ 575 w 575"/>
                      <a:gd name="T18" fmla="*/ 225 h 2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5" h="225">
                        <a:moveTo>
                          <a:pt x="571" y="1"/>
                        </a:moveTo>
                        <a:lnTo>
                          <a:pt x="4" y="0"/>
                        </a:lnTo>
                        <a:lnTo>
                          <a:pt x="0" y="219"/>
                        </a:lnTo>
                        <a:lnTo>
                          <a:pt x="574" y="224"/>
                        </a:lnTo>
                        <a:lnTo>
                          <a:pt x="571" y="1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094" name="Freeform 290"/>
                  <p:cNvSpPr>
                    <a:spLocks noChangeAspect="1"/>
                  </p:cNvSpPr>
                  <p:nvPr/>
                </p:nvSpPr>
                <p:spPr bwMode="auto">
                  <a:xfrm>
                    <a:off x="2878" y="3901"/>
                    <a:ext cx="575" cy="225"/>
                  </a:xfrm>
                  <a:custGeom>
                    <a:avLst/>
                    <a:gdLst>
                      <a:gd name="T0" fmla="*/ 571 w 575"/>
                      <a:gd name="T1" fmla="*/ 1 h 225"/>
                      <a:gd name="T2" fmla="*/ 4 w 575"/>
                      <a:gd name="T3" fmla="*/ 0 h 225"/>
                      <a:gd name="T4" fmla="*/ 0 w 575"/>
                      <a:gd name="T5" fmla="*/ 219 h 225"/>
                      <a:gd name="T6" fmla="*/ 574 w 575"/>
                      <a:gd name="T7" fmla="*/ 224 h 225"/>
                      <a:gd name="T8" fmla="*/ 571 w 575"/>
                      <a:gd name="T9" fmla="*/ 1 h 2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5"/>
                      <a:gd name="T16" fmla="*/ 0 h 225"/>
                      <a:gd name="T17" fmla="*/ 575 w 575"/>
                      <a:gd name="T18" fmla="*/ 225 h 2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5" h="225">
                        <a:moveTo>
                          <a:pt x="571" y="1"/>
                        </a:moveTo>
                        <a:lnTo>
                          <a:pt x="4" y="0"/>
                        </a:lnTo>
                        <a:lnTo>
                          <a:pt x="0" y="219"/>
                        </a:lnTo>
                        <a:lnTo>
                          <a:pt x="574" y="224"/>
                        </a:lnTo>
                        <a:lnTo>
                          <a:pt x="571" y="1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095" name="Freeform 291"/>
                  <p:cNvSpPr>
                    <a:spLocks noChangeAspect="1"/>
                  </p:cNvSpPr>
                  <p:nvPr/>
                </p:nvSpPr>
                <p:spPr bwMode="auto">
                  <a:xfrm>
                    <a:off x="2878" y="4096"/>
                    <a:ext cx="573" cy="25"/>
                  </a:xfrm>
                  <a:custGeom>
                    <a:avLst/>
                    <a:gdLst>
                      <a:gd name="T0" fmla="*/ 572 w 573"/>
                      <a:gd name="T1" fmla="*/ 5 h 25"/>
                      <a:gd name="T2" fmla="*/ 569 w 573"/>
                      <a:gd name="T3" fmla="*/ 24 h 25"/>
                      <a:gd name="T4" fmla="*/ 0 w 573"/>
                      <a:gd name="T5" fmla="*/ 21 h 25"/>
                      <a:gd name="T6" fmla="*/ 2 w 573"/>
                      <a:gd name="T7" fmla="*/ 0 h 25"/>
                      <a:gd name="T8" fmla="*/ 572 w 573"/>
                      <a:gd name="T9" fmla="*/ 5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3"/>
                      <a:gd name="T16" fmla="*/ 0 h 25"/>
                      <a:gd name="T17" fmla="*/ 573 w 573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3" h="25">
                        <a:moveTo>
                          <a:pt x="572" y="5"/>
                        </a:moveTo>
                        <a:lnTo>
                          <a:pt x="569" y="24"/>
                        </a:lnTo>
                        <a:lnTo>
                          <a:pt x="0" y="21"/>
                        </a:lnTo>
                        <a:lnTo>
                          <a:pt x="2" y="0"/>
                        </a:lnTo>
                        <a:lnTo>
                          <a:pt x="572" y="5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096" name="Freeform 292"/>
                  <p:cNvSpPr>
                    <a:spLocks noChangeAspect="1"/>
                  </p:cNvSpPr>
                  <p:nvPr/>
                </p:nvSpPr>
                <p:spPr bwMode="auto">
                  <a:xfrm>
                    <a:off x="2882" y="3901"/>
                    <a:ext cx="574" cy="25"/>
                  </a:xfrm>
                  <a:custGeom>
                    <a:avLst/>
                    <a:gdLst>
                      <a:gd name="T0" fmla="*/ 570 w 574"/>
                      <a:gd name="T1" fmla="*/ 3 h 25"/>
                      <a:gd name="T2" fmla="*/ 573 w 574"/>
                      <a:gd name="T3" fmla="*/ 24 h 25"/>
                      <a:gd name="T4" fmla="*/ 66 w 574"/>
                      <a:gd name="T5" fmla="*/ 20 h 25"/>
                      <a:gd name="T6" fmla="*/ 1 w 574"/>
                      <a:gd name="T7" fmla="*/ 20 h 25"/>
                      <a:gd name="T8" fmla="*/ 0 w 574"/>
                      <a:gd name="T9" fmla="*/ 0 h 25"/>
                      <a:gd name="T10" fmla="*/ 58 w 574"/>
                      <a:gd name="T11" fmla="*/ 1 h 25"/>
                      <a:gd name="T12" fmla="*/ 570 w 574"/>
                      <a:gd name="T13" fmla="*/ 3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74"/>
                      <a:gd name="T22" fmla="*/ 0 h 25"/>
                      <a:gd name="T23" fmla="*/ 574 w 574"/>
                      <a:gd name="T24" fmla="*/ 25 h 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74" h="25">
                        <a:moveTo>
                          <a:pt x="570" y="3"/>
                        </a:moveTo>
                        <a:lnTo>
                          <a:pt x="573" y="24"/>
                        </a:lnTo>
                        <a:lnTo>
                          <a:pt x="66" y="20"/>
                        </a:lnTo>
                        <a:lnTo>
                          <a:pt x="1" y="20"/>
                        </a:lnTo>
                        <a:lnTo>
                          <a:pt x="0" y="0"/>
                        </a:lnTo>
                        <a:lnTo>
                          <a:pt x="58" y="1"/>
                        </a:lnTo>
                        <a:lnTo>
                          <a:pt x="570" y="3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097" name="Freeform 293"/>
                  <p:cNvSpPr>
                    <a:spLocks noChangeAspect="1"/>
                  </p:cNvSpPr>
                  <p:nvPr/>
                </p:nvSpPr>
                <p:spPr bwMode="auto">
                  <a:xfrm>
                    <a:off x="2879" y="3941"/>
                    <a:ext cx="575" cy="142"/>
                  </a:xfrm>
                  <a:custGeom>
                    <a:avLst/>
                    <a:gdLst>
                      <a:gd name="T0" fmla="*/ 574 w 575"/>
                      <a:gd name="T1" fmla="*/ 3 h 142"/>
                      <a:gd name="T2" fmla="*/ 6 w 575"/>
                      <a:gd name="T3" fmla="*/ 0 h 142"/>
                      <a:gd name="T4" fmla="*/ 10 w 575"/>
                      <a:gd name="T5" fmla="*/ 69 h 142"/>
                      <a:gd name="T6" fmla="*/ 0 w 575"/>
                      <a:gd name="T7" fmla="*/ 138 h 142"/>
                      <a:gd name="T8" fmla="*/ 571 w 575"/>
                      <a:gd name="T9" fmla="*/ 141 h 142"/>
                      <a:gd name="T10" fmla="*/ 574 w 575"/>
                      <a:gd name="T11" fmla="*/ 3 h 14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5"/>
                      <a:gd name="T19" fmla="*/ 0 h 142"/>
                      <a:gd name="T20" fmla="*/ 575 w 575"/>
                      <a:gd name="T21" fmla="*/ 142 h 14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5" h="142">
                        <a:moveTo>
                          <a:pt x="574" y="3"/>
                        </a:moveTo>
                        <a:lnTo>
                          <a:pt x="6" y="0"/>
                        </a:lnTo>
                        <a:lnTo>
                          <a:pt x="10" y="69"/>
                        </a:lnTo>
                        <a:lnTo>
                          <a:pt x="0" y="138"/>
                        </a:lnTo>
                        <a:lnTo>
                          <a:pt x="571" y="141"/>
                        </a:lnTo>
                        <a:lnTo>
                          <a:pt x="574" y="3"/>
                        </a:lnTo>
                      </a:path>
                    </a:pathLst>
                  </a:custGeom>
                  <a:solidFill>
                    <a:srgbClr val="CCCCCC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098" name="Freeform 294"/>
                  <p:cNvSpPr>
                    <a:spLocks noChangeAspect="1"/>
                  </p:cNvSpPr>
                  <p:nvPr/>
                </p:nvSpPr>
                <p:spPr bwMode="auto">
                  <a:xfrm>
                    <a:off x="2865" y="3863"/>
                    <a:ext cx="32" cy="293"/>
                  </a:xfrm>
                  <a:custGeom>
                    <a:avLst/>
                    <a:gdLst>
                      <a:gd name="T0" fmla="*/ 31 w 32"/>
                      <a:gd name="T1" fmla="*/ 0 h 293"/>
                      <a:gd name="T2" fmla="*/ 1 w 32"/>
                      <a:gd name="T3" fmla="*/ 0 h 293"/>
                      <a:gd name="T4" fmla="*/ 0 w 32"/>
                      <a:gd name="T5" fmla="*/ 292 h 293"/>
                      <a:gd name="T6" fmla="*/ 29 w 32"/>
                      <a:gd name="T7" fmla="*/ 292 h 293"/>
                      <a:gd name="T8" fmla="*/ 31 w 32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293"/>
                      <a:gd name="T17" fmla="*/ 32 w 32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293">
                        <a:moveTo>
                          <a:pt x="31" y="0"/>
                        </a:moveTo>
                        <a:lnTo>
                          <a:pt x="1" y="0"/>
                        </a:lnTo>
                        <a:lnTo>
                          <a:pt x="0" y="292"/>
                        </a:lnTo>
                        <a:lnTo>
                          <a:pt x="29" y="292"/>
                        </a:lnTo>
                        <a:lnTo>
                          <a:pt x="31" y="0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099" name="Freeform 295"/>
                  <p:cNvSpPr>
                    <a:spLocks noChangeAspect="1"/>
                  </p:cNvSpPr>
                  <p:nvPr/>
                </p:nvSpPr>
                <p:spPr bwMode="auto">
                  <a:xfrm>
                    <a:off x="2865" y="3863"/>
                    <a:ext cx="32" cy="293"/>
                  </a:xfrm>
                  <a:custGeom>
                    <a:avLst/>
                    <a:gdLst>
                      <a:gd name="T0" fmla="*/ 31 w 32"/>
                      <a:gd name="T1" fmla="*/ 0 h 293"/>
                      <a:gd name="T2" fmla="*/ 1 w 32"/>
                      <a:gd name="T3" fmla="*/ 0 h 293"/>
                      <a:gd name="T4" fmla="*/ 0 w 32"/>
                      <a:gd name="T5" fmla="*/ 292 h 293"/>
                      <a:gd name="T6" fmla="*/ 29 w 32"/>
                      <a:gd name="T7" fmla="*/ 292 h 293"/>
                      <a:gd name="T8" fmla="*/ 31 w 32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293"/>
                      <a:gd name="T17" fmla="*/ 32 w 32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293">
                        <a:moveTo>
                          <a:pt x="31" y="0"/>
                        </a:moveTo>
                        <a:lnTo>
                          <a:pt x="1" y="0"/>
                        </a:lnTo>
                        <a:lnTo>
                          <a:pt x="0" y="292"/>
                        </a:lnTo>
                        <a:lnTo>
                          <a:pt x="29" y="292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0" name="Freeform 296"/>
                  <p:cNvSpPr>
                    <a:spLocks noChangeAspect="1"/>
                  </p:cNvSpPr>
                  <p:nvPr/>
                </p:nvSpPr>
                <p:spPr bwMode="auto">
                  <a:xfrm>
                    <a:off x="3441" y="3866"/>
                    <a:ext cx="32" cy="293"/>
                  </a:xfrm>
                  <a:custGeom>
                    <a:avLst/>
                    <a:gdLst>
                      <a:gd name="T0" fmla="*/ 31 w 32"/>
                      <a:gd name="T1" fmla="*/ 0 h 293"/>
                      <a:gd name="T2" fmla="*/ 2 w 32"/>
                      <a:gd name="T3" fmla="*/ 0 h 293"/>
                      <a:gd name="T4" fmla="*/ 0 w 32"/>
                      <a:gd name="T5" fmla="*/ 292 h 293"/>
                      <a:gd name="T6" fmla="*/ 30 w 32"/>
                      <a:gd name="T7" fmla="*/ 292 h 293"/>
                      <a:gd name="T8" fmla="*/ 31 w 32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293"/>
                      <a:gd name="T17" fmla="*/ 32 w 32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293">
                        <a:moveTo>
                          <a:pt x="31" y="0"/>
                        </a:moveTo>
                        <a:lnTo>
                          <a:pt x="2" y="0"/>
                        </a:lnTo>
                        <a:lnTo>
                          <a:pt x="0" y="292"/>
                        </a:lnTo>
                        <a:lnTo>
                          <a:pt x="30" y="292"/>
                        </a:lnTo>
                        <a:lnTo>
                          <a:pt x="31" y="0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1" name="Freeform 297"/>
                  <p:cNvSpPr>
                    <a:spLocks noChangeAspect="1"/>
                  </p:cNvSpPr>
                  <p:nvPr/>
                </p:nvSpPr>
                <p:spPr bwMode="auto">
                  <a:xfrm>
                    <a:off x="3441" y="3866"/>
                    <a:ext cx="32" cy="293"/>
                  </a:xfrm>
                  <a:custGeom>
                    <a:avLst/>
                    <a:gdLst>
                      <a:gd name="T0" fmla="*/ 31 w 32"/>
                      <a:gd name="T1" fmla="*/ 0 h 293"/>
                      <a:gd name="T2" fmla="*/ 2 w 32"/>
                      <a:gd name="T3" fmla="*/ 0 h 293"/>
                      <a:gd name="T4" fmla="*/ 0 w 32"/>
                      <a:gd name="T5" fmla="*/ 292 h 293"/>
                      <a:gd name="T6" fmla="*/ 30 w 32"/>
                      <a:gd name="T7" fmla="*/ 292 h 293"/>
                      <a:gd name="T8" fmla="*/ 31 w 32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293"/>
                      <a:gd name="T17" fmla="*/ 32 w 32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293">
                        <a:moveTo>
                          <a:pt x="31" y="0"/>
                        </a:moveTo>
                        <a:lnTo>
                          <a:pt x="2" y="0"/>
                        </a:lnTo>
                        <a:lnTo>
                          <a:pt x="0" y="292"/>
                        </a:lnTo>
                        <a:lnTo>
                          <a:pt x="30" y="292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2" name="Freeform 298"/>
                  <p:cNvSpPr>
                    <a:spLocks noChangeAspect="1"/>
                  </p:cNvSpPr>
                  <p:nvPr/>
                </p:nvSpPr>
                <p:spPr bwMode="auto">
                  <a:xfrm>
                    <a:off x="3443" y="3905"/>
                    <a:ext cx="28" cy="218"/>
                  </a:xfrm>
                  <a:custGeom>
                    <a:avLst/>
                    <a:gdLst>
                      <a:gd name="T0" fmla="*/ 0 w 28"/>
                      <a:gd name="T1" fmla="*/ 217 h 218"/>
                      <a:gd name="T2" fmla="*/ 26 w 28"/>
                      <a:gd name="T3" fmla="*/ 217 h 218"/>
                      <a:gd name="T4" fmla="*/ 27 w 28"/>
                      <a:gd name="T5" fmla="*/ 0 h 218"/>
                      <a:gd name="T6" fmla="*/ 1 w 28"/>
                      <a:gd name="T7" fmla="*/ 0 h 218"/>
                      <a:gd name="T8" fmla="*/ 0 w 28"/>
                      <a:gd name="T9" fmla="*/ 217 h 2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18"/>
                      <a:gd name="T17" fmla="*/ 28 w 28"/>
                      <a:gd name="T18" fmla="*/ 218 h 2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18">
                        <a:moveTo>
                          <a:pt x="0" y="217"/>
                        </a:moveTo>
                        <a:lnTo>
                          <a:pt x="26" y="217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217"/>
                        </a:lnTo>
                      </a:path>
                    </a:pathLst>
                  </a:custGeom>
                  <a:solidFill>
                    <a:srgbClr val="D9D9D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3" name="Freeform 299"/>
                  <p:cNvSpPr>
                    <a:spLocks noChangeAspect="1"/>
                  </p:cNvSpPr>
                  <p:nvPr/>
                </p:nvSpPr>
                <p:spPr bwMode="auto">
                  <a:xfrm>
                    <a:off x="3443" y="3926"/>
                    <a:ext cx="28" cy="174"/>
                  </a:xfrm>
                  <a:custGeom>
                    <a:avLst/>
                    <a:gdLst>
                      <a:gd name="T0" fmla="*/ 0 w 28"/>
                      <a:gd name="T1" fmla="*/ 173 h 174"/>
                      <a:gd name="T2" fmla="*/ 26 w 28"/>
                      <a:gd name="T3" fmla="*/ 173 h 174"/>
                      <a:gd name="T4" fmla="*/ 27 w 28"/>
                      <a:gd name="T5" fmla="*/ 0 h 174"/>
                      <a:gd name="T6" fmla="*/ 1 w 28"/>
                      <a:gd name="T7" fmla="*/ 0 h 174"/>
                      <a:gd name="T8" fmla="*/ 0 w 28"/>
                      <a:gd name="T9" fmla="*/ 173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74"/>
                      <a:gd name="T17" fmla="*/ 28 w 28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74">
                        <a:moveTo>
                          <a:pt x="0" y="173"/>
                        </a:moveTo>
                        <a:lnTo>
                          <a:pt x="26" y="173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73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4" name="Freeform 300"/>
                  <p:cNvSpPr>
                    <a:spLocks noChangeAspect="1"/>
                  </p:cNvSpPr>
                  <p:nvPr/>
                </p:nvSpPr>
                <p:spPr bwMode="auto">
                  <a:xfrm>
                    <a:off x="3443" y="3944"/>
                    <a:ext cx="27" cy="139"/>
                  </a:xfrm>
                  <a:custGeom>
                    <a:avLst/>
                    <a:gdLst>
                      <a:gd name="T0" fmla="*/ 0 w 27"/>
                      <a:gd name="T1" fmla="*/ 138 h 139"/>
                      <a:gd name="T2" fmla="*/ 26 w 27"/>
                      <a:gd name="T3" fmla="*/ 138 h 139"/>
                      <a:gd name="T4" fmla="*/ 26 w 27"/>
                      <a:gd name="T5" fmla="*/ 0 h 139"/>
                      <a:gd name="T6" fmla="*/ 1 w 27"/>
                      <a:gd name="T7" fmla="*/ 0 h 139"/>
                      <a:gd name="T8" fmla="*/ 0 w 27"/>
                      <a:gd name="T9" fmla="*/ 138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39"/>
                      <a:gd name="T17" fmla="*/ 27 w 27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39">
                        <a:moveTo>
                          <a:pt x="0" y="138"/>
                        </a:moveTo>
                        <a:lnTo>
                          <a:pt x="26" y="138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  <a:lnTo>
                          <a:pt x="0" y="138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5" name="Freeform 301"/>
                  <p:cNvSpPr>
                    <a:spLocks noChangeAspect="1"/>
                  </p:cNvSpPr>
                  <p:nvPr/>
                </p:nvSpPr>
                <p:spPr bwMode="auto">
                  <a:xfrm>
                    <a:off x="3443" y="3958"/>
                    <a:ext cx="27" cy="112"/>
                  </a:xfrm>
                  <a:custGeom>
                    <a:avLst/>
                    <a:gdLst>
                      <a:gd name="T0" fmla="*/ 0 w 27"/>
                      <a:gd name="T1" fmla="*/ 111 h 112"/>
                      <a:gd name="T2" fmla="*/ 26 w 27"/>
                      <a:gd name="T3" fmla="*/ 111 h 112"/>
                      <a:gd name="T4" fmla="*/ 26 w 27"/>
                      <a:gd name="T5" fmla="*/ 0 h 112"/>
                      <a:gd name="T6" fmla="*/ 1 w 27"/>
                      <a:gd name="T7" fmla="*/ 0 h 112"/>
                      <a:gd name="T8" fmla="*/ 0 w 27"/>
                      <a:gd name="T9" fmla="*/ 111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12"/>
                      <a:gd name="T17" fmla="*/ 27 w 27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12">
                        <a:moveTo>
                          <a:pt x="0" y="111"/>
                        </a:moveTo>
                        <a:lnTo>
                          <a:pt x="26" y="111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  <a:lnTo>
                          <a:pt x="0" y="111"/>
                        </a:lnTo>
                      </a:path>
                    </a:pathLst>
                  </a:custGeom>
                  <a:solidFill>
                    <a:srgbClr val="F7F7F7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6" name="Freeform 302"/>
                  <p:cNvSpPr>
                    <a:spLocks noChangeAspect="1"/>
                  </p:cNvSpPr>
                  <p:nvPr/>
                </p:nvSpPr>
                <p:spPr bwMode="auto">
                  <a:xfrm>
                    <a:off x="3443" y="3968"/>
                    <a:ext cx="27" cy="90"/>
                  </a:xfrm>
                  <a:custGeom>
                    <a:avLst/>
                    <a:gdLst>
                      <a:gd name="T0" fmla="*/ 0 w 27"/>
                      <a:gd name="T1" fmla="*/ 89 h 90"/>
                      <a:gd name="T2" fmla="*/ 26 w 27"/>
                      <a:gd name="T3" fmla="*/ 89 h 90"/>
                      <a:gd name="T4" fmla="*/ 26 w 27"/>
                      <a:gd name="T5" fmla="*/ 0 h 90"/>
                      <a:gd name="T6" fmla="*/ 1 w 27"/>
                      <a:gd name="T7" fmla="*/ 0 h 90"/>
                      <a:gd name="T8" fmla="*/ 0 w 27"/>
                      <a:gd name="T9" fmla="*/ 8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90"/>
                      <a:gd name="T17" fmla="*/ 27 w 27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90">
                        <a:moveTo>
                          <a:pt x="0" y="89"/>
                        </a:moveTo>
                        <a:lnTo>
                          <a:pt x="26" y="89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  <a:lnTo>
                          <a:pt x="0" y="8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7" name="Freeform 303"/>
                  <p:cNvSpPr>
                    <a:spLocks noChangeAspect="1"/>
                  </p:cNvSpPr>
                  <p:nvPr/>
                </p:nvSpPr>
                <p:spPr bwMode="auto">
                  <a:xfrm>
                    <a:off x="2866" y="3901"/>
                    <a:ext cx="29" cy="219"/>
                  </a:xfrm>
                  <a:custGeom>
                    <a:avLst/>
                    <a:gdLst>
                      <a:gd name="T0" fmla="*/ 0 w 29"/>
                      <a:gd name="T1" fmla="*/ 218 h 219"/>
                      <a:gd name="T2" fmla="*/ 26 w 29"/>
                      <a:gd name="T3" fmla="*/ 218 h 219"/>
                      <a:gd name="T4" fmla="*/ 28 w 29"/>
                      <a:gd name="T5" fmla="*/ 0 h 219"/>
                      <a:gd name="T6" fmla="*/ 1 w 29"/>
                      <a:gd name="T7" fmla="*/ 0 h 219"/>
                      <a:gd name="T8" fmla="*/ 0 w 29"/>
                      <a:gd name="T9" fmla="*/ 218 h 2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219"/>
                      <a:gd name="T17" fmla="*/ 29 w 29"/>
                      <a:gd name="T18" fmla="*/ 219 h 2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219">
                        <a:moveTo>
                          <a:pt x="0" y="218"/>
                        </a:moveTo>
                        <a:lnTo>
                          <a:pt x="26" y="218"/>
                        </a:lnTo>
                        <a:lnTo>
                          <a:pt x="28" y="0"/>
                        </a:lnTo>
                        <a:lnTo>
                          <a:pt x="1" y="0"/>
                        </a:lnTo>
                        <a:lnTo>
                          <a:pt x="0" y="218"/>
                        </a:lnTo>
                      </a:path>
                    </a:pathLst>
                  </a:custGeom>
                  <a:solidFill>
                    <a:srgbClr val="D9D9D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8" name="Freeform 304"/>
                  <p:cNvSpPr>
                    <a:spLocks noChangeAspect="1"/>
                  </p:cNvSpPr>
                  <p:nvPr/>
                </p:nvSpPr>
                <p:spPr bwMode="auto">
                  <a:xfrm>
                    <a:off x="2866" y="3924"/>
                    <a:ext cx="28" cy="173"/>
                  </a:xfrm>
                  <a:custGeom>
                    <a:avLst/>
                    <a:gdLst>
                      <a:gd name="T0" fmla="*/ 0 w 28"/>
                      <a:gd name="T1" fmla="*/ 172 h 173"/>
                      <a:gd name="T2" fmla="*/ 27 w 28"/>
                      <a:gd name="T3" fmla="*/ 172 h 173"/>
                      <a:gd name="T4" fmla="*/ 27 w 28"/>
                      <a:gd name="T5" fmla="*/ 0 h 173"/>
                      <a:gd name="T6" fmla="*/ 1 w 28"/>
                      <a:gd name="T7" fmla="*/ 0 h 173"/>
                      <a:gd name="T8" fmla="*/ 0 w 28"/>
                      <a:gd name="T9" fmla="*/ 172 h 1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73"/>
                      <a:gd name="T17" fmla="*/ 28 w 28"/>
                      <a:gd name="T18" fmla="*/ 173 h 1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73">
                        <a:moveTo>
                          <a:pt x="0" y="172"/>
                        </a:moveTo>
                        <a:lnTo>
                          <a:pt x="27" y="172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72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09" name="Freeform 305"/>
                  <p:cNvSpPr>
                    <a:spLocks noChangeAspect="1"/>
                  </p:cNvSpPr>
                  <p:nvPr/>
                </p:nvSpPr>
                <p:spPr bwMode="auto">
                  <a:xfrm>
                    <a:off x="2866" y="3940"/>
                    <a:ext cx="28" cy="140"/>
                  </a:xfrm>
                  <a:custGeom>
                    <a:avLst/>
                    <a:gdLst>
                      <a:gd name="T0" fmla="*/ 0 w 28"/>
                      <a:gd name="T1" fmla="*/ 139 h 140"/>
                      <a:gd name="T2" fmla="*/ 27 w 28"/>
                      <a:gd name="T3" fmla="*/ 139 h 140"/>
                      <a:gd name="T4" fmla="*/ 27 w 28"/>
                      <a:gd name="T5" fmla="*/ 1 h 140"/>
                      <a:gd name="T6" fmla="*/ 1 w 28"/>
                      <a:gd name="T7" fmla="*/ 0 h 140"/>
                      <a:gd name="T8" fmla="*/ 0 w 28"/>
                      <a:gd name="T9" fmla="*/ 139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40"/>
                      <a:gd name="T17" fmla="*/ 28 w 28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40">
                        <a:moveTo>
                          <a:pt x="0" y="139"/>
                        </a:moveTo>
                        <a:lnTo>
                          <a:pt x="27" y="139"/>
                        </a:lnTo>
                        <a:lnTo>
                          <a:pt x="27" y="1"/>
                        </a:lnTo>
                        <a:lnTo>
                          <a:pt x="1" y="0"/>
                        </a:lnTo>
                        <a:lnTo>
                          <a:pt x="0" y="139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0" name="Freeform 306"/>
                  <p:cNvSpPr>
                    <a:spLocks noChangeAspect="1"/>
                  </p:cNvSpPr>
                  <p:nvPr/>
                </p:nvSpPr>
                <p:spPr bwMode="auto">
                  <a:xfrm>
                    <a:off x="2866" y="3955"/>
                    <a:ext cx="28" cy="111"/>
                  </a:xfrm>
                  <a:custGeom>
                    <a:avLst/>
                    <a:gdLst>
                      <a:gd name="T0" fmla="*/ 0 w 28"/>
                      <a:gd name="T1" fmla="*/ 110 h 111"/>
                      <a:gd name="T2" fmla="*/ 27 w 28"/>
                      <a:gd name="T3" fmla="*/ 110 h 111"/>
                      <a:gd name="T4" fmla="*/ 27 w 28"/>
                      <a:gd name="T5" fmla="*/ 0 h 111"/>
                      <a:gd name="T6" fmla="*/ 1 w 28"/>
                      <a:gd name="T7" fmla="*/ 0 h 111"/>
                      <a:gd name="T8" fmla="*/ 0 w 28"/>
                      <a:gd name="T9" fmla="*/ 11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11"/>
                      <a:gd name="T17" fmla="*/ 28 w 28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11">
                        <a:moveTo>
                          <a:pt x="0" y="110"/>
                        </a:moveTo>
                        <a:lnTo>
                          <a:pt x="27" y="110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10"/>
                        </a:lnTo>
                      </a:path>
                    </a:pathLst>
                  </a:custGeom>
                  <a:solidFill>
                    <a:srgbClr val="F7F7F7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1" name="Freeform 307"/>
                  <p:cNvSpPr>
                    <a:spLocks noChangeAspect="1"/>
                  </p:cNvSpPr>
                  <p:nvPr/>
                </p:nvSpPr>
                <p:spPr bwMode="auto">
                  <a:xfrm>
                    <a:off x="2866" y="3965"/>
                    <a:ext cx="28" cy="90"/>
                  </a:xfrm>
                  <a:custGeom>
                    <a:avLst/>
                    <a:gdLst>
                      <a:gd name="T0" fmla="*/ 0 w 28"/>
                      <a:gd name="T1" fmla="*/ 89 h 90"/>
                      <a:gd name="T2" fmla="*/ 27 w 28"/>
                      <a:gd name="T3" fmla="*/ 89 h 90"/>
                      <a:gd name="T4" fmla="*/ 27 w 28"/>
                      <a:gd name="T5" fmla="*/ 1 h 90"/>
                      <a:gd name="T6" fmla="*/ 1 w 28"/>
                      <a:gd name="T7" fmla="*/ 0 h 90"/>
                      <a:gd name="T8" fmla="*/ 0 w 28"/>
                      <a:gd name="T9" fmla="*/ 8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90"/>
                      <a:gd name="T17" fmla="*/ 28 w 28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90">
                        <a:moveTo>
                          <a:pt x="0" y="89"/>
                        </a:moveTo>
                        <a:lnTo>
                          <a:pt x="27" y="89"/>
                        </a:lnTo>
                        <a:lnTo>
                          <a:pt x="27" y="1"/>
                        </a:lnTo>
                        <a:lnTo>
                          <a:pt x="1" y="0"/>
                        </a:lnTo>
                        <a:lnTo>
                          <a:pt x="0" y="8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2" name="Freeform 308"/>
                  <p:cNvSpPr>
                    <a:spLocks noChangeAspect="1"/>
                  </p:cNvSpPr>
                  <p:nvPr/>
                </p:nvSpPr>
                <p:spPr bwMode="auto">
                  <a:xfrm>
                    <a:off x="3411" y="3975"/>
                    <a:ext cx="26" cy="66"/>
                  </a:xfrm>
                  <a:custGeom>
                    <a:avLst/>
                    <a:gdLst>
                      <a:gd name="T0" fmla="*/ 0 w 26"/>
                      <a:gd name="T1" fmla="*/ 0 h 66"/>
                      <a:gd name="T2" fmla="*/ 0 w 26"/>
                      <a:gd name="T3" fmla="*/ 65 h 66"/>
                      <a:gd name="T4" fmla="*/ 24 w 26"/>
                      <a:gd name="T5" fmla="*/ 65 h 66"/>
                      <a:gd name="T6" fmla="*/ 25 w 26"/>
                      <a:gd name="T7" fmla="*/ 0 h 66"/>
                      <a:gd name="T8" fmla="*/ 0 w 26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6"/>
                      <a:gd name="T17" fmla="*/ 26 w 26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6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24" y="6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3" name="Freeform 309"/>
                  <p:cNvSpPr>
                    <a:spLocks noChangeAspect="1"/>
                  </p:cNvSpPr>
                  <p:nvPr/>
                </p:nvSpPr>
                <p:spPr bwMode="auto">
                  <a:xfrm>
                    <a:off x="3411" y="3975"/>
                    <a:ext cx="26" cy="66"/>
                  </a:xfrm>
                  <a:custGeom>
                    <a:avLst/>
                    <a:gdLst>
                      <a:gd name="T0" fmla="*/ 0 w 26"/>
                      <a:gd name="T1" fmla="*/ 0 h 66"/>
                      <a:gd name="T2" fmla="*/ 0 w 26"/>
                      <a:gd name="T3" fmla="*/ 65 h 66"/>
                      <a:gd name="T4" fmla="*/ 24 w 26"/>
                      <a:gd name="T5" fmla="*/ 65 h 66"/>
                      <a:gd name="T6" fmla="*/ 25 w 26"/>
                      <a:gd name="T7" fmla="*/ 0 h 66"/>
                      <a:gd name="T8" fmla="*/ 0 w 26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6"/>
                      <a:gd name="T17" fmla="*/ 26 w 26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6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24" y="6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4" name="Freeform 310"/>
                  <p:cNvSpPr>
                    <a:spLocks noChangeAspect="1"/>
                  </p:cNvSpPr>
                  <p:nvPr/>
                </p:nvSpPr>
                <p:spPr bwMode="auto">
                  <a:xfrm>
                    <a:off x="3411" y="4028"/>
                    <a:ext cx="24" cy="1"/>
                  </a:xfrm>
                  <a:custGeom>
                    <a:avLst/>
                    <a:gdLst>
                      <a:gd name="T0" fmla="*/ 23 w 24"/>
                      <a:gd name="T1" fmla="*/ 0 h 1"/>
                      <a:gd name="T2" fmla="*/ 0 w 24"/>
                      <a:gd name="T3" fmla="*/ 0 h 1"/>
                      <a:gd name="T4" fmla="*/ 23 w 2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1"/>
                      <a:gd name="T11" fmla="*/ 24 w 2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1">
                        <a:moveTo>
                          <a:pt x="23" y="0"/>
                        </a:moveTo>
                        <a:lnTo>
                          <a:pt x="0" y="0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5" name="Line 3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413" y="4028"/>
                    <a:ext cx="21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16" name="Freeform 312"/>
                  <p:cNvSpPr>
                    <a:spLocks noChangeAspect="1"/>
                  </p:cNvSpPr>
                  <p:nvPr/>
                </p:nvSpPr>
                <p:spPr bwMode="auto">
                  <a:xfrm>
                    <a:off x="3410" y="4073"/>
                    <a:ext cx="26" cy="65"/>
                  </a:xfrm>
                  <a:custGeom>
                    <a:avLst/>
                    <a:gdLst>
                      <a:gd name="T0" fmla="*/ 1 w 26"/>
                      <a:gd name="T1" fmla="*/ 0 h 65"/>
                      <a:gd name="T2" fmla="*/ 0 w 26"/>
                      <a:gd name="T3" fmla="*/ 64 h 65"/>
                      <a:gd name="T4" fmla="*/ 24 w 26"/>
                      <a:gd name="T5" fmla="*/ 64 h 65"/>
                      <a:gd name="T6" fmla="*/ 25 w 26"/>
                      <a:gd name="T7" fmla="*/ 1 h 65"/>
                      <a:gd name="T8" fmla="*/ 1 w 26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5"/>
                      <a:gd name="T17" fmla="*/ 26 w 26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4" y="64"/>
                        </a:lnTo>
                        <a:lnTo>
                          <a:pt x="25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7" name="Freeform 313"/>
                  <p:cNvSpPr>
                    <a:spLocks noChangeAspect="1"/>
                  </p:cNvSpPr>
                  <p:nvPr/>
                </p:nvSpPr>
                <p:spPr bwMode="auto">
                  <a:xfrm>
                    <a:off x="3410" y="4073"/>
                    <a:ext cx="26" cy="65"/>
                  </a:xfrm>
                  <a:custGeom>
                    <a:avLst/>
                    <a:gdLst>
                      <a:gd name="T0" fmla="*/ 1 w 26"/>
                      <a:gd name="T1" fmla="*/ 0 h 65"/>
                      <a:gd name="T2" fmla="*/ 0 w 26"/>
                      <a:gd name="T3" fmla="*/ 64 h 65"/>
                      <a:gd name="T4" fmla="*/ 24 w 26"/>
                      <a:gd name="T5" fmla="*/ 64 h 65"/>
                      <a:gd name="T6" fmla="*/ 25 w 26"/>
                      <a:gd name="T7" fmla="*/ 1 h 65"/>
                      <a:gd name="T8" fmla="*/ 1 w 26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5"/>
                      <a:gd name="T17" fmla="*/ 26 w 26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4" y="64"/>
                        </a:lnTo>
                        <a:lnTo>
                          <a:pt x="25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8" name="Freeform 314"/>
                  <p:cNvSpPr>
                    <a:spLocks noChangeAspect="1"/>
                  </p:cNvSpPr>
                  <p:nvPr/>
                </p:nvSpPr>
                <p:spPr bwMode="auto">
                  <a:xfrm>
                    <a:off x="3410" y="4125"/>
                    <a:ext cx="25" cy="1"/>
                  </a:xfrm>
                  <a:custGeom>
                    <a:avLst/>
                    <a:gdLst>
                      <a:gd name="T0" fmla="*/ 24 w 25"/>
                      <a:gd name="T1" fmla="*/ 0 h 1"/>
                      <a:gd name="T2" fmla="*/ 0 w 25"/>
                      <a:gd name="T3" fmla="*/ 0 h 1"/>
                      <a:gd name="T4" fmla="*/ 24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19" name="Line 31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412" y="4125"/>
                    <a:ext cx="22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20" name="Freeform 316"/>
                  <p:cNvSpPr>
                    <a:spLocks noChangeAspect="1"/>
                  </p:cNvSpPr>
                  <p:nvPr/>
                </p:nvSpPr>
                <p:spPr bwMode="auto">
                  <a:xfrm>
                    <a:off x="3411" y="3878"/>
                    <a:ext cx="26" cy="65"/>
                  </a:xfrm>
                  <a:custGeom>
                    <a:avLst/>
                    <a:gdLst>
                      <a:gd name="T0" fmla="*/ 1 w 26"/>
                      <a:gd name="T1" fmla="*/ 0 h 65"/>
                      <a:gd name="T2" fmla="*/ 0 w 26"/>
                      <a:gd name="T3" fmla="*/ 63 h 65"/>
                      <a:gd name="T4" fmla="*/ 24 w 26"/>
                      <a:gd name="T5" fmla="*/ 64 h 65"/>
                      <a:gd name="T6" fmla="*/ 25 w 26"/>
                      <a:gd name="T7" fmla="*/ 0 h 65"/>
                      <a:gd name="T8" fmla="*/ 1 w 26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5"/>
                      <a:gd name="T17" fmla="*/ 26 w 26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5">
                        <a:moveTo>
                          <a:pt x="1" y="0"/>
                        </a:moveTo>
                        <a:lnTo>
                          <a:pt x="0" y="63"/>
                        </a:lnTo>
                        <a:lnTo>
                          <a:pt x="24" y="64"/>
                        </a:lnTo>
                        <a:lnTo>
                          <a:pt x="25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21" name="Freeform 317"/>
                  <p:cNvSpPr>
                    <a:spLocks noChangeAspect="1"/>
                  </p:cNvSpPr>
                  <p:nvPr/>
                </p:nvSpPr>
                <p:spPr bwMode="auto">
                  <a:xfrm>
                    <a:off x="3411" y="3878"/>
                    <a:ext cx="26" cy="65"/>
                  </a:xfrm>
                  <a:custGeom>
                    <a:avLst/>
                    <a:gdLst>
                      <a:gd name="T0" fmla="*/ 1 w 26"/>
                      <a:gd name="T1" fmla="*/ 0 h 65"/>
                      <a:gd name="T2" fmla="*/ 0 w 26"/>
                      <a:gd name="T3" fmla="*/ 63 h 65"/>
                      <a:gd name="T4" fmla="*/ 24 w 26"/>
                      <a:gd name="T5" fmla="*/ 64 h 65"/>
                      <a:gd name="T6" fmla="*/ 25 w 26"/>
                      <a:gd name="T7" fmla="*/ 0 h 65"/>
                      <a:gd name="T8" fmla="*/ 1 w 26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5"/>
                      <a:gd name="T17" fmla="*/ 26 w 26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5">
                        <a:moveTo>
                          <a:pt x="1" y="0"/>
                        </a:moveTo>
                        <a:lnTo>
                          <a:pt x="0" y="63"/>
                        </a:lnTo>
                        <a:lnTo>
                          <a:pt x="24" y="64"/>
                        </a:lnTo>
                        <a:lnTo>
                          <a:pt x="25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22" name="Freeform 318"/>
                  <p:cNvSpPr>
                    <a:spLocks noChangeAspect="1"/>
                  </p:cNvSpPr>
                  <p:nvPr/>
                </p:nvSpPr>
                <p:spPr bwMode="auto">
                  <a:xfrm>
                    <a:off x="3411" y="3929"/>
                    <a:ext cx="25" cy="2"/>
                  </a:xfrm>
                  <a:custGeom>
                    <a:avLst/>
                    <a:gdLst>
                      <a:gd name="T0" fmla="*/ 24 w 25"/>
                      <a:gd name="T1" fmla="*/ 1 h 2"/>
                      <a:gd name="T2" fmla="*/ 0 w 25"/>
                      <a:gd name="T3" fmla="*/ 0 h 2"/>
                      <a:gd name="T4" fmla="*/ 24 w 25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2"/>
                      <a:gd name="T11" fmla="*/ 25 w 2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2">
                        <a:moveTo>
                          <a:pt x="24" y="1"/>
                        </a:moveTo>
                        <a:lnTo>
                          <a:pt x="0" y="0"/>
                        </a:lnTo>
                        <a:lnTo>
                          <a:pt x="24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23" name="Line 31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412" y="3929"/>
                    <a:ext cx="22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24" name="Freeform 320"/>
                  <p:cNvSpPr>
                    <a:spLocks noChangeAspect="1"/>
                  </p:cNvSpPr>
                  <p:nvPr/>
                </p:nvSpPr>
                <p:spPr bwMode="auto">
                  <a:xfrm>
                    <a:off x="2895" y="3899"/>
                    <a:ext cx="23" cy="224"/>
                  </a:xfrm>
                  <a:custGeom>
                    <a:avLst/>
                    <a:gdLst>
                      <a:gd name="T0" fmla="*/ 0 w 23"/>
                      <a:gd name="T1" fmla="*/ 223 h 224"/>
                      <a:gd name="T2" fmla="*/ 20 w 23"/>
                      <a:gd name="T3" fmla="*/ 223 h 224"/>
                      <a:gd name="T4" fmla="*/ 22 w 23"/>
                      <a:gd name="T5" fmla="*/ 0 h 224"/>
                      <a:gd name="T6" fmla="*/ 1 w 23"/>
                      <a:gd name="T7" fmla="*/ 0 h 224"/>
                      <a:gd name="T8" fmla="*/ 0 w 23"/>
                      <a:gd name="T9" fmla="*/ 223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24"/>
                      <a:gd name="T17" fmla="*/ 23 w 23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24">
                        <a:moveTo>
                          <a:pt x="0" y="223"/>
                        </a:moveTo>
                        <a:lnTo>
                          <a:pt x="20" y="223"/>
                        </a:lnTo>
                        <a:lnTo>
                          <a:pt x="22" y="0"/>
                        </a:lnTo>
                        <a:lnTo>
                          <a:pt x="1" y="0"/>
                        </a:lnTo>
                        <a:lnTo>
                          <a:pt x="0" y="223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25" name="Freeform 321"/>
                  <p:cNvSpPr>
                    <a:spLocks noChangeAspect="1"/>
                  </p:cNvSpPr>
                  <p:nvPr/>
                </p:nvSpPr>
                <p:spPr bwMode="auto">
                  <a:xfrm>
                    <a:off x="2898" y="3972"/>
                    <a:ext cx="27" cy="66"/>
                  </a:xfrm>
                  <a:custGeom>
                    <a:avLst/>
                    <a:gdLst>
                      <a:gd name="T0" fmla="*/ 1 w 27"/>
                      <a:gd name="T1" fmla="*/ 0 h 66"/>
                      <a:gd name="T2" fmla="*/ 0 w 27"/>
                      <a:gd name="T3" fmla="*/ 65 h 66"/>
                      <a:gd name="T4" fmla="*/ 25 w 27"/>
                      <a:gd name="T5" fmla="*/ 65 h 66"/>
                      <a:gd name="T6" fmla="*/ 26 w 27"/>
                      <a:gd name="T7" fmla="*/ 1 h 66"/>
                      <a:gd name="T8" fmla="*/ 1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1" y="0"/>
                        </a:moveTo>
                        <a:lnTo>
                          <a:pt x="0" y="65"/>
                        </a:lnTo>
                        <a:lnTo>
                          <a:pt x="25" y="65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26" name="Freeform 322"/>
                  <p:cNvSpPr>
                    <a:spLocks noChangeAspect="1"/>
                  </p:cNvSpPr>
                  <p:nvPr/>
                </p:nvSpPr>
                <p:spPr bwMode="auto">
                  <a:xfrm>
                    <a:off x="2898" y="3972"/>
                    <a:ext cx="27" cy="66"/>
                  </a:xfrm>
                  <a:custGeom>
                    <a:avLst/>
                    <a:gdLst>
                      <a:gd name="T0" fmla="*/ 1 w 27"/>
                      <a:gd name="T1" fmla="*/ 0 h 66"/>
                      <a:gd name="T2" fmla="*/ 0 w 27"/>
                      <a:gd name="T3" fmla="*/ 65 h 66"/>
                      <a:gd name="T4" fmla="*/ 25 w 27"/>
                      <a:gd name="T5" fmla="*/ 65 h 66"/>
                      <a:gd name="T6" fmla="*/ 26 w 27"/>
                      <a:gd name="T7" fmla="*/ 1 h 66"/>
                      <a:gd name="T8" fmla="*/ 1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1" y="0"/>
                        </a:moveTo>
                        <a:lnTo>
                          <a:pt x="0" y="65"/>
                        </a:lnTo>
                        <a:lnTo>
                          <a:pt x="25" y="65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27" name="Freeform 323"/>
                  <p:cNvSpPr>
                    <a:spLocks noChangeAspect="1"/>
                  </p:cNvSpPr>
                  <p:nvPr/>
                </p:nvSpPr>
                <p:spPr bwMode="auto">
                  <a:xfrm>
                    <a:off x="2898" y="4025"/>
                    <a:ext cx="25" cy="1"/>
                  </a:xfrm>
                  <a:custGeom>
                    <a:avLst/>
                    <a:gdLst>
                      <a:gd name="T0" fmla="*/ 24 w 25"/>
                      <a:gd name="T1" fmla="*/ 0 h 1"/>
                      <a:gd name="T2" fmla="*/ 0 w 25"/>
                      <a:gd name="T3" fmla="*/ 0 h 1"/>
                      <a:gd name="T4" fmla="*/ 24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28" name="Line 3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900" y="4025"/>
                    <a:ext cx="22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29" name="Rectangle 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8" y="4071"/>
                    <a:ext cx="25" cy="62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2130" name="Rectangle 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3" y="4075"/>
                    <a:ext cx="16" cy="54"/>
                  </a:xfrm>
                  <a:prstGeom prst="rect">
                    <a:avLst/>
                  </a:prstGeom>
                  <a:noFill/>
                  <a:ln w="12699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2131" name="Freeform 327"/>
                  <p:cNvSpPr>
                    <a:spLocks noChangeAspect="1"/>
                  </p:cNvSpPr>
                  <p:nvPr/>
                </p:nvSpPr>
                <p:spPr bwMode="auto">
                  <a:xfrm>
                    <a:off x="2898" y="4123"/>
                    <a:ext cx="25" cy="1"/>
                  </a:xfrm>
                  <a:custGeom>
                    <a:avLst/>
                    <a:gdLst>
                      <a:gd name="T0" fmla="*/ 24 w 25"/>
                      <a:gd name="T1" fmla="*/ 0 h 1"/>
                      <a:gd name="T2" fmla="*/ 0 w 25"/>
                      <a:gd name="T3" fmla="*/ 0 h 1"/>
                      <a:gd name="T4" fmla="*/ 24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2" name="Line 3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900" y="4123"/>
                    <a:ext cx="22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33" name="Freeform 329"/>
                  <p:cNvSpPr>
                    <a:spLocks noChangeAspect="1"/>
                  </p:cNvSpPr>
                  <p:nvPr/>
                </p:nvSpPr>
                <p:spPr bwMode="auto">
                  <a:xfrm>
                    <a:off x="2899" y="3875"/>
                    <a:ext cx="26" cy="65"/>
                  </a:xfrm>
                  <a:custGeom>
                    <a:avLst/>
                    <a:gdLst>
                      <a:gd name="T0" fmla="*/ 0 w 26"/>
                      <a:gd name="T1" fmla="*/ 0 h 65"/>
                      <a:gd name="T2" fmla="*/ 0 w 26"/>
                      <a:gd name="T3" fmla="*/ 63 h 65"/>
                      <a:gd name="T4" fmla="*/ 25 w 26"/>
                      <a:gd name="T5" fmla="*/ 64 h 65"/>
                      <a:gd name="T6" fmla="*/ 25 w 26"/>
                      <a:gd name="T7" fmla="*/ 0 h 65"/>
                      <a:gd name="T8" fmla="*/ 0 w 26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5"/>
                      <a:gd name="T17" fmla="*/ 26 w 26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5">
                        <a:moveTo>
                          <a:pt x="0" y="0"/>
                        </a:moveTo>
                        <a:lnTo>
                          <a:pt x="0" y="63"/>
                        </a:lnTo>
                        <a:lnTo>
                          <a:pt x="25" y="64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4" name="Freeform 330"/>
                  <p:cNvSpPr>
                    <a:spLocks noChangeAspect="1"/>
                  </p:cNvSpPr>
                  <p:nvPr/>
                </p:nvSpPr>
                <p:spPr bwMode="auto">
                  <a:xfrm>
                    <a:off x="2899" y="3875"/>
                    <a:ext cx="26" cy="65"/>
                  </a:xfrm>
                  <a:custGeom>
                    <a:avLst/>
                    <a:gdLst>
                      <a:gd name="T0" fmla="*/ 0 w 26"/>
                      <a:gd name="T1" fmla="*/ 0 h 65"/>
                      <a:gd name="T2" fmla="*/ 0 w 26"/>
                      <a:gd name="T3" fmla="*/ 63 h 65"/>
                      <a:gd name="T4" fmla="*/ 25 w 26"/>
                      <a:gd name="T5" fmla="*/ 64 h 65"/>
                      <a:gd name="T6" fmla="*/ 25 w 26"/>
                      <a:gd name="T7" fmla="*/ 0 h 65"/>
                      <a:gd name="T8" fmla="*/ 0 w 26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5"/>
                      <a:gd name="T17" fmla="*/ 26 w 26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5">
                        <a:moveTo>
                          <a:pt x="0" y="0"/>
                        </a:moveTo>
                        <a:lnTo>
                          <a:pt x="0" y="63"/>
                        </a:lnTo>
                        <a:lnTo>
                          <a:pt x="25" y="64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5" name="Freeform 331"/>
                  <p:cNvSpPr>
                    <a:spLocks noChangeAspect="1"/>
                  </p:cNvSpPr>
                  <p:nvPr/>
                </p:nvSpPr>
                <p:spPr bwMode="auto">
                  <a:xfrm>
                    <a:off x="2899" y="3926"/>
                    <a:ext cx="25" cy="2"/>
                  </a:xfrm>
                  <a:custGeom>
                    <a:avLst/>
                    <a:gdLst>
                      <a:gd name="T0" fmla="*/ 24 w 25"/>
                      <a:gd name="T1" fmla="*/ 1 h 2"/>
                      <a:gd name="T2" fmla="*/ 0 w 25"/>
                      <a:gd name="T3" fmla="*/ 0 h 2"/>
                      <a:gd name="T4" fmla="*/ 24 w 25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2"/>
                      <a:gd name="T11" fmla="*/ 25 w 2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2">
                        <a:moveTo>
                          <a:pt x="24" y="1"/>
                        </a:moveTo>
                        <a:lnTo>
                          <a:pt x="0" y="0"/>
                        </a:lnTo>
                        <a:lnTo>
                          <a:pt x="24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2136" name="Line 3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902" y="3926"/>
                    <a:ext cx="21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24" name="Group 333"/>
              <p:cNvGrpSpPr>
                <a:grpSpLocks/>
              </p:cNvGrpSpPr>
              <p:nvPr/>
            </p:nvGrpSpPr>
            <p:grpSpPr bwMode="auto">
              <a:xfrm>
                <a:off x="3475" y="2542"/>
                <a:ext cx="2238" cy="341"/>
                <a:chOff x="3089" y="2497"/>
                <a:chExt cx="2053" cy="350"/>
              </a:xfrm>
            </p:grpSpPr>
            <p:grpSp>
              <p:nvGrpSpPr>
                <p:cNvPr id="11781" name="Group 334"/>
                <p:cNvGrpSpPr>
                  <a:grpSpLocks noChangeAspect="1"/>
                </p:cNvGrpSpPr>
                <p:nvPr/>
              </p:nvGrpSpPr>
              <p:grpSpPr bwMode="auto">
                <a:xfrm>
                  <a:off x="3089" y="2588"/>
                  <a:ext cx="1749" cy="259"/>
                  <a:chOff x="3469" y="3867"/>
                  <a:chExt cx="1816" cy="299"/>
                </a:xfrm>
              </p:grpSpPr>
              <p:sp>
                <p:nvSpPr>
                  <p:cNvPr id="11844" name="Freeform 335"/>
                  <p:cNvSpPr>
                    <a:spLocks noChangeAspect="1"/>
                  </p:cNvSpPr>
                  <p:nvPr/>
                </p:nvSpPr>
                <p:spPr bwMode="auto">
                  <a:xfrm>
                    <a:off x="3482" y="3906"/>
                    <a:ext cx="575" cy="224"/>
                  </a:xfrm>
                  <a:custGeom>
                    <a:avLst/>
                    <a:gdLst>
                      <a:gd name="T0" fmla="*/ 571 w 575"/>
                      <a:gd name="T1" fmla="*/ 0 h 224"/>
                      <a:gd name="T2" fmla="*/ 4 w 575"/>
                      <a:gd name="T3" fmla="*/ 0 h 224"/>
                      <a:gd name="T4" fmla="*/ 0 w 575"/>
                      <a:gd name="T5" fmla="*/ 218 h 224"/>
                      <a:gd name="T6" fmla="*/ 574 w 575"/>
                      <a:gd name="T7" fmla="*/ 223 h 224"/>
                      <a:gd name="T8" fmla="*/ 571 w 575"/>
                      <a:gd name="T9" fmla="*/ 0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5"/>
                      <a:gd name="T16" fmla="*/ 0 h 224"/>
                      <a:gd name="T17" fmla="*/ 575 w 575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5" h="224">
                        <a:moveTo>
                          <a:pt x="571" y="0"/>
                        </a:moveTo>
                        <a:lnTo>
                          <a:pt x="4" y="0"/>
                        </a:lnTo>
                        <a:lnTo>
                          <a:pt x="0" y="218"/>
                        </a:lnTo>
                        <a:lnTo>
                          <a:pt x="574" y="223"/>
                        </a:lnTo>
                        <a:lnTo>
                          <a:pt x="571" y="0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45" name="Freeform 336"/>
                  <p:cNvSpPr>
                    <a:spLocks noChangeAspect="1"/>
                  </p:cNvSpPr>
                  <p:nvPr/>
                </p:nvSpPr>
                <p:spPr bwMode="auto">
                  <a:xfrm>
                    <a:off x="3482" y="3906"/>
                    <a:ext cx="575" cy="224"/>
                  </a:xfrm>
                  <a:custGeom>
                    <a:avLst/>
                    <a:gdLst>
                      <a:gd name="T0" fmla="*/ 571 w 575"/>
                      <a:gd name="T1" fmla="*/ 0 h 224"/>
                      <a:gd name="T2" fmla="*/ 4 w 575"/>
                      <a:gd name="T3" fmla="*/ 0 h 224"/>
                      <a:gd name="T4" fmla="*/ 0 w 575"/>
                      <a:gd name="T5" fmla="*/ 218 h 224"/>
                      <a:gd name="T6" fmla="*/ 574 w 575"/>
                      <a:gd name="T7" fmla="*/ 223 h 224"/>
                      <a:gd name="T8" fmla="*/ 571 w 575"/>
                      <a:gd name="T9" fmla="*/ 0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5"/>
                      <a:gd name="T16" fmla="*/ 0 h 224"/>
                      <a:gd name="T17" fmla="*/ 575 w 575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5" h="224">
                        <a:moveTo>
                          <a:pt x="571" y="0"/>
                        </a:moveTo>
                        <a:lnTo>
                          <a:pt x="4" y="0"/>
                        </a:lnTo>
                        <a:lnTo>
                          <a:pt x="0" y="218"/>
                        </a:lnTo>
                        <a:lnTo>
                          <a:pt x="574" y="223"/>
                        </a:lnTo>
                        <a:lnTo>
                          <a:pt x="57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46" name="Freeform 337"/>
                  <p:cNvSpPr>
                    <a:spLocks noChangeAspect="1"/>
                  </p:cNvSpPr>
                  <p:nvPr/>
                </p:nvSpPr>
                <p:spPr bwMode="auto">
                  <a:xfrm>
                    <a:off x="3482" y="4100"/>
                    <a:ext cx="574" cy="25"/>
                  </a:xfrm>
                  <a:custGeom>
                    <a:avLst/>
                    <a:gdLst>
                      <a:gd name="T0" fmla="*/ 573 w 574"/>
                      <a:gd name="T1" fmla="*/ 5 h 25"/>
                      <a:gd name="T2" fmla="*/ 570 w 574"/>
                      <a:gd name="T3" fmla="*/ 24 h 25"/>
                      <a:gd name="T4" fmla="*/ 0 w 574"/>
                      <a:gd name="T5" fmla="*/ 21 h 25"/>
                      <a:gd name="T6" fmla="*/ 3 w 574"/>
                      <a:gd name="T7" fmla="*/ 0 h 25"/>
                      <a:gd name="T8" fmla="*/ 573 w 574"/>
                      <a:gd name="T9" fmla="*/ 5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4"/>
                      <a:gd name="T16" fmla="*/ 0 h 25"/>
                      <a:gd name="T17" fmla="*/ 574 w 57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4" h="25">
                        <a:moveTo>
                          <a:pt x="573" y="5"/>
                        </a:moveTo>
                        <a:lnTo>
                          <a:pt x="570" y="24"/>
                        </a:lnTo>
                        <a:lnTo>
                          <a:pt x="0" y="21"/>
                        </a:lnTo>
                        <a:lnTo>
                          <a:pt x="3" y="0"/>
                        </a:lnTo>
                        <a:lnTo>
                          <a:pt x="573" y="5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47" name="Freeform 338"/>
                  <p:cNvSpPr>
                    <a:spLocks noChangeAspect="1"/>
                  </p:cNvSpPr>
                  <p:nvPr/>
                </p:nvSpPr>
                <p:spPr bwMode="auto">
                  <a:xfrm>
                    <a:off x="3486" y="3906"/>
                    <a:ext cx="573" cy="23"/>
                  </a:xfrm>
                  <a:custGeom>
                    <a:avLst/>
                    <a:gdLst>
                      <a:gd name="T0" fmla="*/ 569 w 573"/>
                      <a:gd name="T1" fmla="*/ 3 h 23"/>
                      <a:gd name="T2" fmla="*/ 572 w 573"/>
                      <a:gd name="T3" fmla="*/ 22 h 23"/>
                      <a:gd name="T4" fmla="*/ 67 w 573"/>
                      <a:gd name="T5" fmla="*/ 19 h 23"/>
                      <a:gd name="T6" fmla="*/ 1 w 573"/>
                      <a:gd name="T7" fmla="*/ 19 h 23"/>
                      <a:gd name="T8" fmla="*/ 0 w 573"/>
                      <a:gd name="T9" fmla="*/ 0 h 23"/>
                      <a:gd name="T10" fmla="*/ 58 w 573"/>
                      <a:gd name="T11" fmla="*/ 0 h 23"/>
                      <a:gd name="T12" fmla="*/ 569 w 573"/>
                      <a:gd name="T13" fmla="*/ 3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73"/>
                      <a:gd name="T22" fmla="*/ 0 h 23"/>
                      <a:gd name="T23" fmla="*/ 573 w 573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73" h="23">
                        <a:moveTo>
                          <a:pt x="569" y="3"/>
                        </a:moveTo>
                        <a:lnTo>
                          <a:pt x="572" y="22"/>
                        </a:lnTo>
                        <a:lnTo>
                          <a:pt x="67" y="19"/>
                        </a:lnTo>
                        <a:lnTo>
                          <a:pt x="1" y="19"/>
                        </a:lnTo>
                        <a:lnTo>
                          <a:pt x="0" y="0"/>
                        </a:lnTo>
                        <a:lnTo>
                          <a:pt x="58" y="0"/>
                        </a:lnTo>
                        <a:lnTo>
                          <a:pt x="569" y="3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48" name="Freeform 339"/>
                  <p:cNvSpPr>
                    <a:spLocks noChangeAspect="1"/>
                  </p:cNvSpPr>
                  <p:nvPr/>
                </p:nvSpPr>
                <p:spPr bwMode="auto">
                  <a:xfrm>
                    <a:off x="3483" y="3945"/>
                    <a:ext cx="575" cy="141"/>
                  </a:xfrm>
                  <a:custGeom>
                    <a:avLst/>
                    <a:gdLst>
                      <a:gd name="T0" fmla="*/ 574 w 575"/>
                      <a:gd name="T1" fmla="*/ 3 h 141"/>
                      <a:gd name="T2" fmla="*/ 6 w 575"/>
                      <a:gd name="T3" fmla="*/ 0 h 141"/>
                      <a:gd name="T4" fmla="*/ 10 w 575"/>
                      <a:gd name="T5" fmla="*/ 68 h 141"/>
                      <a:gd name="T6" fmla="*/ 0 w 575"/>
                      <a:gd name="T7" fmla="*/ 138 h 141"/>
                      <a:gd name="T8" fmla="*/ 571 w 575"/>
                      <a:gd name="T9" fmla="*/ 140 h 141"/>
                      <a:gd name="T10" fmla="*/ 574 w 575"/>
                      <a:gd name="T11" fmla="*/ 3 h 14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5"/>
                      <a:gd name="T19" fmla="*/ 0 h 141"/>
                      <a:gd name="T20" fmla="*/ 575 w 575"/>
                      <a:gd name="T21" fmla="*/ 141 h 14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5" h="141">
                        <a:moveTo>
                          <a:pt x="574" y="3"/>
                        </a:moveTo>
                        <a:lnTo>
                          <a:pt x="6" y="0"/>
                        </a:lnTo>
                        <a:lnTo>
                          <a:pt x="10" y="68"/>
                        </a:lnTo>
                        <a:lnTo>
                          <a:pt x="0" y="138"/>
                        </a:lnTo>
                        <a:lnTo>
                          <a:pt x="571" y="140"/>
                        </a:lnTo>
                        <a:lnTo>
                          <a:pt x="574" y="3"/>
                        </a:lnTo>
                      </a:path>
                    </a:pathLst>
                  </a:custGeom>
                  <a:solidFill>
                    <a:srgbClr val="CCCCCC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49" name="Freeform 340"/>
                  <p:cNvSpPr>
                    <a:spLocks noChangeAspect="1"/>
                  </p:cNvSpPr>
                  <p:nvPr/>
                </p:nvSpPr>
                <p:spPr bwMode="auto">
                  <a:xfrm>
                    <a:off x="3469" y="3867"/>
                    <a:ext cx="31" cy="292"/>
                  </a:xfrm>
                  <a:custGeom>
                    <a:avLst/>
                    <a:gdLst>
                      <a:gd name="T0" fmla="*/ 30 w 31"/>
                      <a:gd name="T1" fmla="*/ 0 h 292"/>
                      <a:gd name="T2" fmla="*/ 1 w 31"/>
                      <a:gd name="T3" fmla="*/ 0 h 292"/>
                      <a:gd name="T4" fmla="*/ 0 w 31"/>
                      <a:gd name="T5" fmla="*/ 291 h 292"/>
                      <a:gd name="T6" fmla="*/ 29 w 31"/>
                      <a:gd name="T7" fmla="*/ 291 h 292"/>
                      <a:gd name="T8" fmla="*/ 30 w 31"/>
                      <a:gd name="T9" fmla="*/ 0 h 2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92"/>
                      <a:gd name="T17" fmla="*/ 31 w 31"/>
                      <a:gd name="T18" fmla="*/ 292 h 2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92">
                        <a:moveTo>
                          <a:pt x="30" y="0"/>
                        </a:moveTo>
                        <a:lnTo>
                          <a:pt x="1" y="0"/>
                        </a:lnTo>
                        <a:lnTo>
                          <a:pt x="0" y="291"/>
                        </a:lnTo>
                        <a:lnTo>
                          <a:pt x="29" y="291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50" name="Freeform 341"/>
                  <p:cNvSpPr>
                    <a:spLocks noChangeAspect="1"/>
                  </p:cNvSpPr>
                  <p:nvPr/>
                </p:nvSpPr>
                <p:spPr bwMode="auto">
                  <a:xfrm>
                    <a:off x="3469" y="3867"/>
                    <a:ext cx="31" cy="292"/>
                  </a:xfrm>
                  <a:custGeom>
                    <a:avLst/>
                    <a:gdLst>
                      <a:gd name="T0" fmla="*/ 30 w 31"/>
                      <a:gd name="T1" fmla="*/ 0 h 292"/>
                      <a:gd name="T2" fmla="*/ 1 w 31"/>
                      <a:gd name="T3" fmla="*/ 0 h 292"/>
                      <a:gd name="T4" fmla="*/ 0 w 31"/>
                      <a:gd name="T5" fmla="*/ 291 h 292"/>
                      <a:gd name="T6" fmla="*/ 29 w 31"/>
                      <a:gd name="T7" fmla="*/ 291 h 292"/>
                      <a:gd name="T8" fmla="*/ 30 w 31"/>
                      <a:gd name="T9" fmla="*/ 0 h 2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92"/>
                      <a:gd name="T17" fmla="*/ 31 w 31"/>
                      <a:gd name="T18" fmla="*/ 292 h 2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92">
                        <a:moveTo>
                          <a:pt x="30" y="0"/>
                        </a:moveTo>
                        <a:lnTo>
                          <a:pt x="1" y="0"/>
                        </a:lnTo>
                        <a:lnTo>
                          <a:pt x="0" y="291"/>
                        </a:lnTo>
                        <a:lnTo>
                          <a:pt x="29" y="291"/>
                        </a:lnTo>
                        <a:lnTo>
                          <a:pt x="3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51" name="Freeform 342"/>
                  <p:cNvSpPr>
                    <a:spLocks noChangeAspect="1"/>
                  </p:cNvSpPr>
                  <p:nvPr/>
                </p:nvSpPr>
                <p:spPr bwMode="auto">
                  <a:xfrm>
                    <a:off x="4045" y="3870"/>
                    <a:ext cx="31" cy="292"/>
                  </a:xfrm>
                  <a:custGeom>
                    <a:avLst/>
                    <a:gdLst>
                      <a:gd name="T0" fmla="*/ 30 w 31"/>
                      <a:gd name="T1" fmla="*/ 0 h 292"/>
                      <a:gd name="T2" fmla="*/ 2 w 31"/>
                      <a:gd name="T3" fmla="*/ 0 h 292"/>
                      <a:gd name="T4" fmla="*/ 0 w 31"/>
                      <a:gd name="T5" fmla="*/ 291 h 292"/>
                      <a:gd name="T6" fmla="*/ 29 w 31"/>
                      <a:gd name="T7" fmla="*/ 291 h 292"/>
                      <a:gd name="T8" fmla="*/ 30 w 31"/>
                      <a:gd name="T9" fmla="*/ 0 h 2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92"/>
                      <a:gd name="T17" fmla="*/ 31 w 31"/>
                      <a:gd name="T18" fmla="*/ 292 h 2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92">
                        <a:moveTo>
                          <a:pt x="30" y="0"/>
                        </a:moveTo>
                        <a:lnTo>
                          <a:pt x="2" y="0"/>
                        </a:lnTo>
                        <a:lnTo>
                          <a:pt x="0" y="291"/>
                        </a:lnTo>
                        <a:lnTo>
                          <a:pt x="29" y="291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52" name="Freeform 343"/>
                  <p:cNvSpPr>
                    <a:spLocks noChangeAspect="1"/>
                  </p:cNvSpPr>
                  <p:nvPr/>
                </p:nvSpPr>
                <p:spPr bwMode="auto">
                  <a:xfrm>
                    <a:off x="4045" y="3870"/>
                    <a:ext cx="31" cy="292"/>
                  </a:xfrm>
                  <a:custGeom>
                    <a:avLst/>
                    <a:gdLst>
                      <a:gd name="T0" fmla="*/ 30 w 31"/>
                      <a:gd name="T1" fmla="*/ 0 h 292"/>
                      <a:gd name="T2" fmla="*/ 2 w 31"/>
                      <a:gd name="T3" fmla="*/ 0 h 292"/>
                      <a:gd name="T4" fmla="*/ 0 w 31"/>
                      <a:gd name="T5" fmla="*/ 291 h 292"/>
                      <a:gd name="T6" fmla="*/ 29 w 31"/>
                      <a:gd name="T7" fmla="*/ 291 h 292"/>
                      <a:gd name="T8" fmla="*/ 30 w 31"/>
                      <a:gd name="T9" fmla="*/ 0 h 2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92"/>
                      <a:gd name="T17" fmla="*/ 31 w 31"/>
                      <a:gd name="T18" fmla="*/ 292 h 2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92">
                        <a:moveTo>
                          <a:pt x="30" y="0"/>
                        </a:moveTo>
                        <a:lnTo>
                          <a:pt x="2" y="0"/>
                        </a:lnTo>
                        <a:lnTo>
                          <a:pt x="0" y="291"/>
                        </a:lnTo>
                        <a:lnTo>
                          <a:pt x="29" y="291"/>
                        </a:lnTo>
                        <a:lnTo>
                          <a:pt x="3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53" name="Freeform 344"/>
                  <p:cNvSpPr>
                    <a:spLocks noChangeAspect="1"/>
                  </p:cNvSpPr>
                  <p:nvPr/>
                </p:nvSpPr>
                <p:spPr bwMode="auto">
                  <a:xfrm>
                    <a:off x="4047" y="3908"/>
                    <a:ext cx="28" cy="218"/>
                  </a:xfrm>
                  <a:custGeom>
                    <a:avLst/>
                    <a:gdLst>
                      <a:gd name="T0" fmla="*/ 0 w 28"/>
                      <a:gd name="T1" fmla="*/ 217 h 218"/>
                      <a:gd name="T2" fmla="*/ 26 w 28"/>
                      <a:gd name="T3" fmla="*/ 217 h 218"/>
                      <a:gd name="T4" fmla="*/ 27 w 28"/>
                      <a:gd name="T5" fmla="*/ 0 h 218"/>
                      <a:gd name="T6" fmla="*/ 1 w 28"/>
                      <a:gd name="T7" fmla="*/ 0 h 218"/>
                      <a:gd name="T8" fmla="*/ 0 w 28"/>
                      <a:gd name="T9" fmla="*/ 217 h 2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18"/>
                      <a:gd name="T17" fmla="*/ 28 w 28"/>
                      <a:gd name="T18" fmla="*/ 218 h 2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18">
                        <a:moveTo>
                          <a:pt x="0" y="217"/>
                        </a:moveTo>
                        <a:lnTo>
                          <a:pt x="26" y="217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217"/>
                        </a:lnTo>
                      </a:path>
                    </a:pathLst>
                  </a:custGeom>
                  <a:solidFill>
                    <a:srgbClr val="D9D9D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54" name="Freeform 345"/>
                  <p:cNvSpPr>
                    <a:spLocks noChangeAspect="1"/>
                  </p:cNvSpPr>
                  <p:nvPr/>
                </p:nvSpPr>
                <p:spPr bwMode="auto">
                  <a:xfrm>
                    <a:off x="4047" y="3930"/>
                    <a:ext cx="28" cy="174"/>
                  </a:xfrm>
                  <a:custGeom>
                    <a:avLst/>
                    <a:gdLst>
                      <a:gd name="T0" fmla="*/ 0 w 28"/>
                      <a:gd name="T1" fmla="*/ 173 h 174"/>
                      <a:gd name="T2" fmla="*/ 26 w 28"/>
                      <a:gd name="T3" fmla="*/ 173 h 174"/>
                      <a:gd name="T4" fmla="*/ 27 w 28"/>
                      <a:gd name="T5" fmla="*/ 0 h 174"/>
                      <a:gd name="T6" fmla="*/ 1 w 28"/>
                      <a:gd name="T7" fmla="*/ 0 h 174"/>
                      <a:gd name="T8" fmla="*/ 0 w 28"/>
                      <a:gd name="T9" fmla="*/ 173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74"/>
                      <a:gd name="T17" fmla="*/ 28 w 28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74">
                        <a:moveTo>
                          <a:pt x="0" y="173"/>
                        </a:moveTo>
                        <a:lnTo>
                          <a:pt x="26" y="173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73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55" name="Freeform 346"/>
                  <p:cNvSpPr>
                    <a:spLocks noChangeAspect="1"/>
                  </p:cNvSpPr>
                  <p:nvPr/>
                </p:nvSpPr>
                <p:spPr bwMode="auto">
                  <a:xfrm>
                    <a:off x="4047" y="3948"/>
                    <a:ext cx="28" cy="138"/>
                  </a:xfrm>
                  <a:custGeom>
                    <a:avLst/>
                    <a:gdLst>
                      <a:gd name="T0" fmla="*/ 0 w 28"/>
                      <a:gd name="T1" fmla="*/ 137 h 138"/>
                      <a:gd name="T2" fmla="*/ 26 w 28"/>
                      <a:gd name="T3" fmla="*/ 137 h 138"/>
                      <a:gd name="T4" fmla="*/ 27 w 28"/>
                      <a:gd name="T5" fmla="*/ 0 h 138"/>
                      <a:gd name="T6" fmla="*/ 1 w 28"/>
                      <a:gd name="T7" fmla="*/ 0 h 138"/>
                      <a:gd name="T8" fmla="*/ 0 w 28"/>
                      <a:gd name="T9" fmla="*/ 137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38"/>
                      <a:gd name="T17" fmla="*/ 28 w 28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38">
                        <a:moveTo>
                          <a:pt x="0" y="137"/>
                        </a:moveTo>
                        <a:lnTo>
                          <a:pt x="26" y="137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37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56" name="Freeform 347"/>
                  <p:cNvSpPr>
                    <a:spLocks noChangeAspect="1"/>
                  </p:cNvSpPr>
                  <p:nvPr/>
                </p:nvSpPr>
                <p:spPr bwMode="auto">
                  <a:xfrm>
                    <a:off x="4047" y="3961"/>
                    <a:ext cx="28" cy="111"/>
                  </a:xfrm>
                  <a:custGeom>
                    <a:avLst/>
                    <a:gdLst>
                      <a:gd name="T0" fmla="*/ 0 w 28"/>
                      <a:gd name="T1" fmla="*/ 110 h 111"/>
                      <a:gd name="T2" fmla="*/ 26 w 28"/>
                      <a:gd name="T3" fmla="*/ 110 h 111"/>
                      <a:gd name="T4" fmla="*/ 27 w 28"/>
                      <a:gd name="T5" fmla="*/ 0 h 111"/>
                      <a:gd name="T6" fmla="*/ 1 w 28"/>
                      <a:gd name="T7" fmla="*/ 0 h 111"/>
                      <a:gd name="T8" fmla="*/ 0 w 28"/>
                      <a:gd name="T9" fmla="*/ 11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11"/>
                      <a:gd name="T17" fmla="*/ 28 w 28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11">
                        <a:moveTo>
                          <a:pt x="0" y="110"/>
                        </a:moveTo>
                        <a:lnTo>
                          <a:pt x="26" y="110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10"/>
                        </a:lnTo>
                      </a:path>
                    </a:pathLst>
                  </a:custGeom>
                  <a:solidFill>
                    <a:srgbClr val="F7F7F7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57" name="Freeform 348"/>
                  <p:cNvSpPr>
                    <a:spLocks noChangeAspect="1"/>
                  </p:cNvSpPr>
                  <p:nvPr/>
                </p:nvSpPr>
                <p:spPr bwMode="auto">
                  <a:xfrm>
                    <a:off x="4048" y="3972"/>
                    <a:ext cx="26" cy="91"/>
                  </a:xfrm>
                  <a:custGeom>
                    <a:avLst/>
                    <a:gdLst>
                      <a:gd name="T0" fmla="*/ 0 w 26"/>
                      <a:gd name="T1" fmla="*/ 89 h 91"/>
                      <a:gd name="T2" fmla="*/ 25 w 26"/>
                      <a:gd name="T3" fmla="*/ 90 h 91"/>
                      <a:gd name="T4" fmla="*/ 25 w 26"/>
                      <a:gd name="T5" fmla="*/ 0 h 91"/>
                      <a:gd name="T6" fmla="*/ 0 w 26"/>
                      <a:gd name="T7" fmla="*/ 0 h 91"/>
                      <a:gd name="T8" fmla="*/ 0 w 26"/>
                      <a:gd name="T9" fmla="*/ 89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91"/>
                      <a:gd name="T17" fmla="*/ 26 w 26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91">
                        <a:moveTo>
                          <a:pt x="0" y="89"/>
                        </a:moveTo>
                        <a:lnTo>
                          <a:pt x="25" y="90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58" name="Freeform 349"/>
                  <p:cNvSpPr>
                    <a:spLocks noChangeAspect="1"/>
                  </p:cNvSpPr>
                  <p:nvPr/>
                </p:nvSpPr>
                <p:spPr bwMode="auto">
                  <a:xfrm>
                    <a:off x="3470" y="3905"/>
                    <a:ext cx="29" cy="217"/>
                  </a:xfrm>
                  <a:custGeom>
                    <a:avLst/>
                    <a:gdLst>
                      <a:gd name="T0" fmla="*/ 0 w 29"/>
                      <a:gd name="T1" fmla="*/ 216 h 217"/>
                      <a:gd name="T2" fmla="*/ 27 w 29"/>
                      <a:gd name="T3" fmla="*/ 216 h 217"/>
                      <a:gd name="T4" fmla="*/ 28 w 29"/>
                      <a:gd name="T5" fmla="*/ 0 h 217"/>
                      <a:gd name="T6" fmla="*/ 1 w 29"/>
                      <a:gd name="T7" fmla="*/ 0 h 217"/>
                      <a:gd name="T8" fmla="*/ 0 w 29"/>
                      <a:gd name="T9" fmla="*/ 216 h 2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217"/>
                      <a:gd name="T17" fmla="*/ 29 w 29"/>
                      <a:gd name="T18" fmla="*/ 217 h 2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217">
                        <a:moveTo>
                          <a:pt x="0" y="216"/>
                        </a:moveTo>
                        <a:lnTo>
                          <a:pt x="27" y="216"/>
                        </a:lnTo>
                        <a:lnTo>
                          <a:pt x="28" y="0"/>
                        </a:lnTo>
                        <a:lnTo>
                          <a:pt x="1" y="0"/>
                        </a:lnTo>
                        <a:lnTo>
                          <a:pt x="0" y="216"/>
                        </a:lnTo>
                      </a:path>
                    </a:pathLst>
                  </a:custGeom>
                  <a:solidFill>
                    <a:srgbClr val="D9D9D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59" name="Freeform 350"/>
                  <p:cNvSpPr>
                    <a:spLocks noChangeAspect="1"/>
                  </p:cNvSpPr>
                  <p:nvPr/>
                </p:nvSpPr>
                <p:spPr bwMode="auto">
                  <a:xfrm>
                    <a:off x="3470" y="3927"/>
                    <a:ext cx="29" cy="174"/>
                  </a:xfrm>
                  <a:custGeom>
                    <a:avLst/>
                    <a:gdLst>
                      <a:gd name="T0" fmla="*/ 0 w 29"/>
                      <a:gd name="T1" fmla="*/ 173 h 174"/>
                      <a:gd name="T2" fmla="*/ 27 w 29"/>
                      <a:gd name="T3" fmla="*/ 173 h 174"/>
                      <a:gd name="T4" fmla="*/ 28 w 29"/>
                      <a:gd name="T5" fmla="*/ 0 h 174"/>
                      <a:gd name="T6" fmla="*/ 1 w 29"/>
                      <a:gd name="T7" fmla="*/ 0 h 174"/>
                      <a:gd name="T8" fmla="*/ 0 w 29"/>
                      <a:gd name="T9" fmla="*/ 173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174"/>
                      <a:gd name="T17" fmla="*/ 29 w 29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174">
                        <a:moveTo>
                          <a:pt x="0" y="173"/>
                        </a:moveTo>
                        <a:lnTo>
                          <a:pt x="27" y="173"/>
                        </a:lnTo>
                        <a:lnTo>
                          <a:pt x="28" y="0"/>
                        </a:lnTo>
                        <a:lnTo>
                          <a:pt x="1" y="0"/>
                        </a:lnTo>
                        <a:lnTo>
                          <a:pt x="0" y="173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60" name="Freeform 351"/>
                  <p:cNvSpPr>
                    <a:spLocks noChangeAspect="1"/>
                  </p:cNvSpPr>
                  <p:nvPr/>
                </p:nvSpPr>
                <p:spPr bwMode="auto">
                  <a:xfrm>
                    <a:off x="3470" y="3945"/>
                    <a:ext cx="28" cy="138"/>
                  </a:xfrm>
                  <a:custGeom>
                    <a:avLst/>
                    <a:gdLst>
                      <a:gd name="T0" fmla="*/ 0 w 28"/>
                      <a:gd name="T1" fmla="*/ 137 h 138"/>
                      <a:gd name="T2" fmla="*/ 27 w 28"/>
                      <a:gd name="T3" fmla="*/ 137 h 138"/>
                      <a:gd name="T4" fmla="*/ 27 w 28"/>
                      <a:gd name="T5" fmla="*/ 0 h 138"/>
                      <a:gd name="T6" fmla="*/ 1 w 28"/>
                      <a:gd name="T7" fmla="*/ 0 h 138"/>
                      <a:gd name="T8" fmla="*/ 0 w 28"/>
                      <a:gd name="T9" fmla="*/ 137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38"/>
                      <a:gd name="T17" fmla="*/ 28 w 28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38">
                        <a:moveTo>
                          <a:pt x="0" y="137"/>
                        </a:moveTo>
                        <a:lnTo>
                          <a:pt x="27" y="137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37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61" name="Freeform 352"/>
                  <p:cNvSpPr>
                    <a:spLocks noChangeAspect="1"/>
                  </p:cNvSpPr>
                  <p:nvPr/>
                </p:nvSpPr>
                <p:spPr bwMode="auto">
                  <a:xfrm>
                    <a:off x="3470" y="3957"/>
                    <a:ext cx="28" cy="112"/>
                  </a:xfrm>
                  <a:custGeom>
                    <a:avLst/>
                    <a:gdLst>
                      <a:gd name="T0" fmla="*/ 0 w 28"/>
                      <a:gd name="T1" fmla="*/ 111 h 112"/>
                      <a:gd name="T2" fmla="*/ 27 w 28"/>
                      <a:gd name="T3" fmla="*/ 111 h 112"/>
                      <a:gd name="T4" fmla="*/ 27 w 28"/>
                      <a:gd name="T5" fmla="*/ 0 h 112"/>
                      <a:gd name="T6" fmla="*/ 1 w 28"/>
                      <a:gd name="T7" fmla="*/ 0 h 112"/>
                      <a:gd name="T8" fmla="*/ 0 w 28"/>
                      <a:gd name="T9" fmla="*/ 111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12"/>
                      <a:gd name="T17" fmla="*/ 28 w 28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12">
                        <a:moveTo>
                          <a:pt x="0" y="111"/>
                        </a:moveTo>
                        <a:lnTo>
                          <a:pt x="27" y="111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11"/>
                        </a:lnTo>
                      </a:path>
                    </a:pathLst>
                  </a:custGeom>
                  <a:solidFill>
                    <a:srgbClr val="F7F7F7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62" name="Freeform 353"/>
                  <p:cNvSpPr>
                    <a:spLocks noChangeAspect="1"/>
                  </p:cNvSpPr>
                  <p:nvPr/>
                </p:nvSpPr>
                <p:spPr bwMode="auto">
                  <a:xfrm>
                    <a:off x="3470" y="3969"/>
                    <a:ext cx="28" cy="90"/>
                  </a:xfrm>
                  <a:custGeom>
                    <a:avLst/>
                    <a:gdLst>
                      <a:gd name="T0" fmla="*/ 0 w 28"/>
                      <a:gd name="T1" fmla="*/ 89 h 90"/>
                      <a:gd name="T2" fmla="*/ 27 w 28"/>
                      <a:gd name="T3" fmla="*/ 89 h 90"/>
                      <a:gd name="T4" fmla="*/ 27 w 28"/>
                      <a:gd name="T5" fmla="*/ 0 h 90"/>
                      <a:gd name="T6" fmla="*/ 1 w 28"/>
                      <a:gd name="T7" fmla="*/ 0 h 90"/>
                      <a:gd name="T8" fmla="*/ 0 w 28"/>
                      <a:gd name="T9" fmla="*/ 8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90"/>
                      <a:gd name="T17" fmla="*/ 28 w 28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90">
                        <a:moveTo>
                          <a:pt x="0" y="89"/>
                        </a:moveTo>
                        <a:lnTo>
                          <a:pt x="27" y="89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8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63" name="Freeform 354"/>
                  <p:cNvSpPr>
                    <a:spLocks noChangeAspect="1"/>
                  </p:cNvSpPr>
                  <p:nvPr/>
                </p:nvSpPr>
                <p:spPr bwMode="auto">
                  <a:xfrm>
                    <a:off x="4015" y="3979"/>
                    <a:ext cx="27" cy="65"/>
                  </a:xfrm>
                  <a:custGeom>
                    <a:avLst/>
                    <a:gdLst>
                      <a:gd name="T0" fmla="*/ 1 w 27"/>
                      <a:gd name="T1" fmla="*/ 0 h 65"/>
                      <a:gd name="T2" fmla="*/ 0 w 27"/>
                      <a:gd name="T3" fmla="*/ 64 h 65"/>
                      <a:gd name="T4" fmla="*/ 25 w 27"/>
                      <a:gd name="T5" fmla="*/ 64 h 65"/>
                      <a:gd name="T6" fmla="*/ 26 w 27"/>
                      <a:gd name="T7" fmla="*/ 1 h 65"/>
                      <a:gd name="T8" fmla="*/ 1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5" y="64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64" name="Freeform 355"/>
                  <p:cNvSpPr>
                    <a:spLocks noChangeAspect="1"/>
                  </p:cNvSpPr>
                  <p:nvPr/>
                </p:nvSpPr>
                <p:spPr bwMode="auto">
                  <a:xfrm>
                    <a:off x="4015" y="3979"/>
                    <a:ext cx="27" cy="65"/>
                  </a:xfrm>
                  <a:custGeom>
                    <a:avLst/>
                    <a:gdLst>
                      <a:gd name="T0" fmla="*/ 1 w 27"/>
                      <a:gd name="T1" fmla="*/ 0 h 65"/>
                      <a:gd name="T2" fmla="*/ 0 w 27"/>
                      <a:gd name="T3" fmla="*/ 64 h 65"/>
                      <a:gd name="T4" fmla="*/ 25 w 27"/>
                      <a:gd name="T5" fmla="*/ 64 h 65"/>
                      <a:gd name="T6" fmla="*/ 26 w 27"/>
                      <a:gd name="T7" fmla="*/ 1 h 65"/>
                      <a:gd name="T8" fmla="*/ 1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5" y="64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65" name="Freeform 356"/>
                  <p:cNvSpPr>
                    <a:spLocks noChangeAspect="1"/>
                  </p:cNvSpPr>
                  <p:nvPr/>
                </p:nvSpPr>
                <p:spPr bwMode="auto">
                  <a:xfrm>
                    <a:off x="4015" y="4031"/>
                    <a:ext cx="25" cy="1"/>
                  </a:xfrm>
                  <a:custGeom>
                    <a:avLst/>
                    <a:gdLst>
                      <a:gd name="T0" fmla="*/ 24 w 25"/>
                      <a:gd name="T1" fmla="*/ 0 h 1"/>
                      <a:gd name="T2" fmla="*/ 0 w 25"/>
                      <a:gd name="T3" fmla="*/ 0 h 1"/>
                      <a:gd name="T4" fmla="*/ 24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66" name="Line 35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017" y="4031"/>
                    <a:ext cx="21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67" name="Freeform 358"/>
                  <p:cNvSpPr>
                    <a:spLocks noChangeAspect="1"/>
                  </p:cNvSpPr>
                  <p:nvPr/>
                </p:nvSpPr>
                <p:spPr bwMode="auto">
                  <a:xfrm>
                    <a:off x="4014" y="4077"/>
                    <a:ext cx="28" cy="65"/>
                  </a:xfrm>
                  <a:custGeom>
                    <a:avLst/>
                    <a:gdLst>
                      <a:gd name="T0" fmla="*/ 1 w 28"/>
                      <a:gd name="T1" fmla="*/ 0 h 65"/>
                      <a:gd name="T2" fmla="*/ 0 w 28"/>
                      <a:gd name="T3" fmla="*/ 64 h 65"/>
                      <a:gd name="T4" fmla="*/ 26 w 28"/>
                      <a:gd name="T5" fmla="*/ 64 h 65"/>
                      <a:gd name="T6" fmla="*/ 27 w 28"/>
                      <a:gd name="T7" fmla="*/ 0 h 65"/>
                      <a:gd name="T8" fmla="*/ 1 w 28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65"/>
                      <a:gd name="T17" fmla="*/ 28 w 28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6" y="64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68" name="Freeform 359"/>
                  <p:cNvSpPr>
                    <a:spLocks noChangeAspect="1"/>
                  </p:cNvSpPr>
                  <p:nvPr/>
                </p:nvSpPr>
                <p:spPr bwMode="auto">
                  <a:xfrm>
                    <a:off x="4014" y="4077"/>
                    <a:ext cx="28" cy="65"/>
                  </a:xfrm>
                  <a:custGeom>
                    <a:avLst/>
                    <a:gdLst>
                      <a:gd name="T0" fmla="*/ 1 w 28"/>
                      <a:gd name="T1" fmla="*/ 0 h 65"/>
                      <a:gd name="T2" fmla="*/ 0 w 28"/>
                      <a:gd name="T3" fmla="*/ 64 h 65"/>
                      <a:gd name="T4" fmla="*/ 26 w 28"/>
                      <a:gd name="T5" fmla="*/ 64 h 65"/>
                      <a:gd name="T6" fmla="*/ 27 w 28"/>
                      <a:gd name="T7" fmla="*/ 0 h 65"/>
                      <a:gd name="T8" fmla="*/ 1 w 28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65"/>
                      <a:gd name="T17" fmla="*/ 28 w 28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6" y="64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69" name="Freeform 360"/>
                  <p:cNvSpPr>
                    <a:spLocks noChangeAspect="1"/>
                  </p:cNvSpPr>
                  <p:nvPr/>
                </p:nvSpPr>
                <p:spPr bwMode="auto">
                  <a:xfrm>
                    <a:off x="4014" y="4129"/>
                    <a:ext cx="26" cy="1"/>
                  </a:xfrm>
                  <a:custGeom>
                    <a:avLst/>
                    <a:gdLst>
                      <a:gd name="T0" fmla="*/ 25 w 26"/>
                      <a:gd name="T1" fmla="*/ 0 h 1"/>
                      <a:gd name="T2" fmla="*/ 0 w 26"/>
                      <a:gd name="T3" fmla="*/ 0 h 1"/>
                      <a:gd name="T4" fmla="*/ 25 w 26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6"/>
                      <a:gd name="T10" fmla="*/ 0 h 1"/>
                      <a:gd name="T11" fmla="*/ 26 w 26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" h="1">
                        <a:moveTo>
                          <a:pt x="25" y="0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70" name="Line 3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016" y="4129"/>
                    <a:ext cx="22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71" name="Freeform 362"/>
                  <p:cNvSpPr>
                    <a:spLocks noChangeAspect="1"/>
                  </p:cNvSpPr>
                  <p:nvPr/>
                </p:nvSpPr>
                <p:spPr bwMode="auto">
                  <a:xfrm>
                    <a:off x="4015" y="3881"/>
                    <a:ext cx="27" cy="66"/>
                  </a:xfrm>
                  <a:custGeom>
                    <a:avLst/>
                    <a:gdLst>
                      <a:gd name="T0" fmla="*/ 1 w 27"/>
                      <a:gd name="T1" fmla="*/ 0 h 66"/>
                      <a:gd name="T2" fmla="*/ 0 w 27"/>
                      <a:gd name="T3" fmla="*/ 64 h 66"/>
                      <a:gd name="T4" fmla="*/ 25 w 27"/>
                      <a:gd name="T5" fmla="*/ 65 h 66"/>
                      <a:gd name="T6" fmla="*/ 26 w 27"/>
                      <a:gd name="T7" fmla="*/ 0 h 66"/>
                      <a:gd name="T8" fmla="*/ 1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5" y="65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72" name="Freeform 363"/>
                  <p:cNvSpPr>
                    <a:spLocks noChangeAspect="1"/>
                  </p:cNvSpPr>
                  <p:nvPr/>
                </p:nvSpPr>
                <p:spPr bwMode="auto">
                  <a:xfrm>
                    <a:off x="4015" y="3881"/>
                    <a:ext cx="27" cy="66"/>
                  </a:xfrm>
                  <a:custGeom>
                    <a:avLst/>
                    <a:gdLst>
                      <a:gd name="T0" fmla="*/ 1 w 27"/>
                      <a:gd name="T1" fmla="*/ 0 h 66"/>
                      <a:gd name="T2" fmla="*/ 0 w 27"/>
                      <a:gd name="T3" fmla="*/ 64 h 66"/>
                      <a:gd name="T4" fmla="*/ 25 w 27"/>
                      <a:gd name="T5" fmla="*/ 65 h 66"/>
                      <a:gd name="T6" fmla="*/ 26 w 27"/>
                      <a:gd name="T7" fmla="*/ 0 h 66"/>
                      <a:gd name="T8" fmla="*/ 1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5" y="65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73" name="Freeform 364"/>
                  <p:cNvSpPr>
                    <a:spLocks noChangeAspect="1"/>
                  </p:cNvSpPr>
                  <p:nvPr/>
                </p:nvSpPr>
                <p:spPr bwMode="auto">
                  <a:xfrm>
                    <a:off x="4015" y="3933"/>
                    <a:ext cx="26" cy="2"/>
                  </a:xfrm>
                  <a:custGeom>
                    <a:avLst/>
                    <a:gdLst>
                      <a:gd name="T0" fmla="*/ 25 w 26"/>
                      <a:gd name="T1" fmla="*/ 1 h 2"/>
                      <a:gd name="T2" fmla="*/ 0 w 26"/>
                      <a:gd name="T3" fmla="*/ 0 h 2"/>
                      <a:gd name="T4" fmla="*/ 25 w 26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6"/>
                      <a:gd name="T10" fmla="*/ 0 h 2"/>
                      <a:gd name="T11" fmla="*/ 26 w 26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" h="2">
                        <a:moveTo>
                          <a:pt x="25" y="1"/>
                        </a:moveTo>
                        <a:lnTo>
                          <a:pt x="0" y="0"/>
                        </a:lnTo>
                        <a:lnTo>
                          <a:pt x="25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74" name="Line 36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016" y="3933"/>
                    <a:ext cx="22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75" name="Freeform 366"/>
                  <p:cNvSpPr>
                    <a:spLocks noChangeAspect="1"/>
                  </p:cNvSpPr>
                  <p:nvPr/>
                </p:nvSpPr>
                <p:spPr bwMode="auto">
                  <a:xfrm>
                    <a:off x="3499" y="3903"/>
                    <a:ext cx="23" cy="223"/>
                  </a:xfrm>
                  <a:custGeom>
                    <a:avLst/>
                    <a:gdLst>
                      <a:gd name="T0" fmla="*/ 0 w 23"/>
                      <a:gd name="T1" fmla="*/ 222 h 223"/>
                      <a:gd name="T2" fmla="*/ 21 w 23"/>
                      <a:gd name="T3" fmla="*/ 222 h 223"/>
                      <a:gd name="T4" fmla="*/ 22 w 23"/>
                      <a:gd name="T5" fmla="*/ 0 h 223"/>
                      <a:gd name="T6" fmla="*/ 1 w 23"/>
                      <a:gd name="T7" fmla="*/ 0 h 223"/>
                      <a:gd name="T8" fmla="*/ 0 w 23"/>
                      <a:gd name="T9" fmla="*/ 222 h 2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23"/>
                      <a:gd name="T17" fmla="*/ 23 w 23"/>
                      <a:gd name="T18" fmla="*/ 223 h 2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23">
                        <a:moveTo>
                          <a:pt x="0" y="222"/>
                        </a:moveTo>
                        <a:lnTo>
                          <a:pt x="21" y="222"/>
                        </a:lnTo>
                        <a:lnTo>
                          <a:pt x="22" y="0"/>
                        </a:lnTo>
                        <a:lnTo>
                          <a:pt x="1" y="0"/>
                        </a:lnTo>
                        <a:lnTo>
                          <a:pt x="0" y="222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76" name="Freeform 367"/>
                  <p:cNvSpPr>
                    <a:spLocks noChangeAspect="1"/>
                  </p:cNvSpPr>
                  <p:nvPr/>
                </p:nvSpPr>
                <p:spPr bwMode="auto">
                  <a:xfrm>
                    <a:off x="3502" y="3976"/>
                    <a:ext cx="27" cy="64"/>
                  </a:xfrm>
                  <a:custGeom>
                    <a:avLst/>
                    <a:gdLst>
                      <a:gd name="T0" fmla="*/ 1 w 27"/>
                      <a:gd name="T1" fmla="*/ 0 h 64"/>
                      <a:gd name="T2" fmla="*/ 0 w 27"/>
                      <a:gd name="T3" fmla="*/ 63 h 64"/>
                      <a:gd name="T4" fmla="*/ 25 w 27"/>
                      <a:gd name="T5" fmla="*/ 63 h 64"/>
                      <a:gd name="T6" fmla="*/ 26 w 27"/>
                      <a:gd name="T7" fmla="*/ 1 h 64"/>
                      <a:gd name="T8" fmla="*/ 1 w 27"/>
                      <a:gd name="T9" fmla="*/ 0 h 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4"/>
                      <a:gd name="T17" fmla="*/ 27 w 27"/>
                      <a:gd name="T18" fmla="*/ 64 h 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4">
                        <a:moveTo>
                          <a:pt x="1" y="0"/>
                        </a:moveTo>
                        <a:lnTo>
                          <a:pt x="0" y="63"/>
                        </a:lnTo>
                        <a:lnTo>
                          <a:pt x="25" y="63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77" name="Freeform 368"/>
                  <p:cNvSpPr>
                    <a:spLocks noChangeAspect="1"/>
                  </p:cNvSpPr>
                  <p:nvPr/>
                </p:nvSpPr>
                <p:spPr bwMode="auto">
                  <a:xfrm>
                    <a:off x="3502" y="3976"/>
                    <a:ext cx="27" cy="64"/>
                  </a:xfrm>
                  <a:custGeom>
                    <a:avLst/>
                    <a:gdLst>
                      <a:gd name="T0" fmla="*/ 1 w 27"/>
                      <a:gd name="T1" fmla="*/ 0 h 64"/>
                      <a:gd name="T2" fmla="*/ 0 w 27"/>
                      <a:gd name="T3" fmla="*/ 63 h 64"/>
                      <a:gd name="T4" fmla="*/ 25 w 27"/>
                      <a:gd name="T5" fmla="*/ 63 h 64"/>
                      <a:gd name="T6" fmla="*/ 26 w 27"/>
                      <a:gd name="T7" fmla="*/ 1 h 64"/>
                      <a:gd name="T8" fmla="*/ 1 w 27"/>
                      <a:gd name="T9" fmla="*/ 0 h 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4"/>
                      <a:gd name="T17" fmla="*/ 27 w 27"/>
                      <a:gd name="T18" fmla="*/ 64 h 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4">
                        <a:moveTo>
                          <a:pt x="1" y="0"/>
                        </a:moveTo>
                        <a:lnTo>
                          <a:pt x="0" y="63"/>
                        </a:lnTo>
                        <a:lnTo>
                          <a:pt x="25" y="63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78" name="Freeform 369"/>
                  <p:cNvSpPr>
                    <a:spLocks noChangeAspect="1"/>
                  </p:cNvSpPr>
                  <p:nvPr/>
                </p:nvSpPr>
                <p:spPr bwMode="auto">
                  <a:xfrm>
                    <a:off x="3502" y="4029"/>
                    <a:ext cx="26" cy="1"/>
                  </a:xfrm>
                  <a:custGeom>
                    <a:avLst/>
                    <a:gdLst>
                      <a:gd name="T0" fmla="*/ 25 w 26"/>
                      <a:gd name="T1" fmla="*/ 0 h 1"/>
                      <a:gd name="T2" fmla="*/ 0 w 26"/>
                      <a:gd name="T3" fmla="*/ 0 h 1"/>
                      <a:gd name="T4" fmla="*/ 25 w 26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6"/>
                      <a:gd name="T10" fmla="*/ 0 h 1"/>
                      <a:gd name="T11" fmla="*/ 26 w 26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" h="1">
                        <a:moveTo>
                          <a:pt x="25" y="0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79" name="Line 37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504" y="4029"/>
                    <a:ext cx="23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0" name="Freeform 371"/>
                  <p:cNvSpPr>
                    <a:spLocks noChangeAspect="1"/>
                  </p:cNvSpPr>
                  <p:nvPr/>
                </p:nvSpPr>
                <p:spPr bwMode="auto">
                  <a:xfrm>
                    <a:off x="3502" y="4073"/>
                    <a:ext cx="27" cy="66"/>
                  </a:xfrm>
                  <a:custGeom>
                    <a:avLst/>
                    <a:gdLst>
                      <a:gd name="T0" fmla="*/ 0 w 27"/>
                      <a:gd name="T1" fmla="*/ 0 h 66"/>
                      <a:gd name="T2" fmla="*/ 0 w 27"/>
                      <a:gd name="T3" fmla="*/ 64 h 66"/>
                      <a:gd name="T4" fmla="*/ 25 w 27"/>
                      <a:gd name="T5" fmla="*/ 65 h 66"/>
                      <a:gd name="T6" fmla="*/ 26 w 27"/>
                      <a:gd name="T7" fmla="*/ 0 h 66"/>
                      <a:gd name="T8" fmla="*/ 0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0" y="0"/>
                        </a:moveTo>
                        <a:lnTo>
                          <a:pt x="0" y="64"/>
                        </a:lnTo>
                        <a:lnTo>
                          <a:pt x="25" y="65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81" name="Freeform 372"/>
                  <p:cNvSpPr>
                    <a:spLocks noChangeAspect="1"/>
                  </p:cNvSpPr>
                  <p:nvPr/>
                </p:nvSpPr>
                <p:spPr bwMode="auto">
                  <a:xfrm>
                    <a:off x="3502" y="4073"/>
                    <a:ext cx="27" cy="66"/>
                  </a:xfrm>
                  <a:custGeom>
                    <a:avLst/>
                    <a:gdLst>
                      <a:gd name="T0" fmla="*/ 0 w 27"/>
                      <a:gd name="T1" fmla="*/ 0 h 66"/>
                      <a:gd name="T2" fmla="*/ 0 w 27"/>
                      <a:gd name="T3" fmla="*/ 64 h 66"/>
                      <a:gd name="T4" fmla="*/ 25 w 27"/>
                      <a:gd name="T5" fmla="*/ 65 h 66"/>
                      <a:gd name="T6" fmla="*/ 26 w 27"/>
                      <a:gd name="T7" fmla="*/ 0 h 66"/>
                      <a:gd name="T8" fmla="*/ 0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0" y="0"/>
                        </a:moveTo>
                        <a:lnTo>
                          <a:pt x="0" y="64"/>
                        </a:lnTo>
                        <a:lnTo>
                          <a:pt x="25" y="65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82" name="Freeform 373"/>
                  <p:cNvSpPr>
                    <a:spLocks noChangeAspect="1"/>
                  </p:cNvSpPr>
                  <p:nvPr/>
                </p:nvSpPr>
                <p:spPr bwMode="auto">
                  <a:xfrm>
                    <a:off x="3502" y="4126"/>
                    <a:ext cx="25" cy="2"/>
                  </a:xfrm>
                  <a:custGeom>
                    <a:avLst/>
                    <a:gdLst>
                      <a:gd name="T0" fmla="*/ 24 w 25"/>
                      <a:gd name="T1" fmla="*/ 1 h 2"/>
                      <a:gd name="T2" fmla="*/ 0 w 25"/>
                      <a:gd name="T3" fmla="*/ 0 h 2"/>
                      <a:gd name="T4" fmla="*/ 24 w 25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2"/>
                      <a:gd name="T11" fmla="*/ 25 w 2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2">
                        <a:moveTo>
                          <a:pt x="24" y="1"/>
                        </a:moveTo>
                        <a:lnTo>
                          <a:pt x="0" y="0"/>
                        </a:lnTo>
                        <a:lnTo>
                          <a:pt x="24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83" name="Line 37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504" y="4126"/>
                    <a:ext cx="22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4" name="Freeform 375"/>
                  <p:cNvSpPr>
                    <a:spLocks noChangeAspect="1"/>
                  </p:cNvSpPr>
                  <p:nvPr/>
                </p:nvSpPr>
                <p:spPr bwMode="auto">
                  <a:xfrm>
                    <a:off x="3503" y="3878"/>
                    <a:ext cx="27" cy="66"/>
                  </a:xfrm>
                  <a:custGeom>
                    <a:avLst/>
                    <a:gdLst>
                      <a:gd name="T0" fmla="*/ 0 w 27"/>
                      <a:gd name="T1" fmla="*/ 0 h 66"/>
                      <a:gd name="T2" fmla="*/ 0 w 27"/>
                      <a:gd name="T3" fmla="*/ 65 h 66"/>
                      <a:gd name="T4" fmla="*/ 25 w 27"/>
                      <a:gd name="T5" fmla="*/ 65 h 66"/>
                      <a:gd name="T6" fmla="*/ 26 w 27"/>
                      <a:gd name="T7" fmla="*/ 1 h 66"/>
                      <a:gd name="T8" fmla="*/ 0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25" y="65"/>
                        </a:lnTo>
                        <a:lnTo>
                          <a:pt x="2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85" name="Freeform 376"/>
                  <p:cNvSpPr>
                    <a:spLocks noChangeAspect="1"/>
                  </p:cNvSpPr>
                  <p:nvPr/>
                </p:nvSpPr>
                <p:spPr bwMode="auto">
                  <a:xfrm>
                    <a:off x="3503" y="3878"/>
                    <a:ext cx="27" cy="66"/>
                  </a:xfrm>
                  <a:custGeom>
                    <a:avLst/>
                    <a:gdLst>
                      <a:gd name="T0" fmla="*/ 0 w 27"/>
                      <a:gd name="T1" fmla="*/ 0 h 66"/>
                      <a:gd name="T2" fmla="*/ 0 w 27"/>
                      <a:gd name="T3" fmla="*/ 65 h 66"/>
                      <a:gd name="T4" fmla="*/ 25 w 27"/>
                      <a:gd name="T5" fmla="*/ 65 h 66"/>
                      <a:gd name="T6" fmla="*/ 26 w 27"/>
                      <a:gd name="T7" fmla="*/ 1 h 66"/>
                      <a:gd name="T8" fmla="*/ 0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25" y="65"/>
                        </a:lnTo>
                        <a:lnTo>
                          <a:pt x="26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86" name="Freeform 377"/>
                  <p:cNvSpPr>
                    <a:spLocks noChangeAspect="1"/>
                  </p:cNvSpPr>
                  <p:nvPr/>
                </p:nvSpPr>
                <p:spPr bwMode="auto">
                  <a:xfrm>
                    <a:off x="3503" y="3931"/>
                    <a:ext cx="25" cy="1"/>
                  </a:xfrm>
                  <a:custGeom>
                    <a:avLst/>
                    <a:gdLst>
                      <a:gd name="T0" fmla="*/ 24 w 25"/>
                      <a:gd name="T1" fmla="*/ 0 h 1"/>
                      <a:gd name="T2" fmla="*/ 0 w 25"/>
                      <a:gd name="T3" fmla="*/ 0 h 1"/>
                      <a:gd name="T4" fmla="*/ 24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87" name="Line 37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506" y="3931"/>
                    <a:ext cx="21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8" name="Freeform 379"/>
                  <p:cNvSpPr>
                    <a:spLocks noChangeAspect="1"/>
                  </p:cNvSpPr>
                  <p:nvPr/>
                </p:nvSpPr>
                <p:spPr bwMode="auto">
                  <a:xfrm>
                    <a:off x="4086" y="3908"/>
                    <a:ext cx="575" cy="225"/>
                  </a:xfrm>
                  <a:custGeom>
                    <a:avLst/>
                    <a:gdLst>
                      <a:gd name="T0" fmla="*/ 571 w 575"/>
                      <a:gd name="T1" fmla="*/ 1 h 225"/>
                      <a:gd name="T2" fmla="*/ 4 w 575"/>
                      <a:gd name="T3" fmla="*/ 0 h 225"/>
                      <a:gd name="T4" fmla="*/ 0 w 575"/>
                      <a:gd name="T5" fmla="*/ 219 h 225"/>
                      <a:gd name="T6" fmla="*/ 574 w 575"/>
                      <a:gd name="T7" fmla="*/ 224 h 225"/>
                      <a:gd name="T8" fmla="*/ 571 w 575"/>
                      <a:gd name="T9" fmla="*/ 1 h 2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5"/>
                      <a:gd name="T16" fmla="*/ 0 h 225"/>
                      <a:gd name="T17" fmla="*/ 575 w 575"/>
                      <a:gd name="T18" fmla="*/ 225 h 2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5" h="225">
                        <a:moveTo>
                          <a:pt x="571" y="1"/>
                        </a:moveTo>
                        <a:lnTo>
                          <a:pt x="4" y="0"/>
                        </a:lnTo>
                        <a:lnTo>
                          <a:pt x="0" y="219"/>
                        </a:lnTo>
                        <a:lnTo>
                          <a:pt x="574" y="224"/>
                        </a:lnTo>
                        <a:lnTo>
                          <a:pt x="571" y="1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89" name="Freeform 380"/>
                  <p:cNvSpPr>
                    <a:spLocks noChangeAspect="1"/>
                  </p:cNvSpPr>
                  <p:nvPr/>
                </p:nvSpPr>
                <p:spPr bwMode="auto">
                  <a:xfrm>
                    <a:off x="4086" y="3908"/>
                    <a:ext cx="575" cy="225"/>
                  </a:xfrm>
                  <a:custGeom>
                    <a:avLst/>
                    <a:gdLst>
                      <a:gd name="T0" fmla="*/ 571 w 575"/>
                      <a:gd name="T1" fmla="*/ 1 h 225"/>
                      <a:gd name="T2" fmla="*/ 4 w 575"/>
                      <a:gd name="T3" fmla="*/ 0 h 225"/>
                      <a:gd name="T4" fmla="*/ 0 w 575"/>
                      <a:gd name="T5" fmla="*/ 219 h 225"/>
                      <a:gd name="T6" fmla="*/ 574 w 575"/>
                      <a:gd name="T7" fmla="*/ 224 h 225"/>
                      <a:gd name="T8" fmla="*/ 571 w 575"/>
                      <a:gd name="T9" fmla="*/ 1 h 2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5"/>
                      <a:gd name="T16" fmla="*/ 0 h 225"/>
                      <a:gd name="T17" fmla="*/ 575 w 575"/>
                      <a:gd name="T18" fmla="*/ 225 h 2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5" h="225">
                        <a:moveTo>
                          <a:pt x="571" y="1"/>
                        </a:moveTo>
                        <a:lnTo>
                          <a:pt x="4" y="0"/>
                        </a:lnTo>
                        <a:lnTo>
                          <a:pt x="0" y="219"/>
                        </a:lnTo>
                        <a:lnTo>
                          <a:pt x="574" y="224"/>
                        </a:lnTo>
                        <a:lnTo>
                          <a:pt x="571" y="1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90" name="Freeform 381"/>
                  <p:cNvSpPr>
                    <a:spLocks noChangeAspect="1"/>
                  </p:cNvSpPr>
                  <p:nvPr/>
                </p:nvSpPr>
                <p:spPr bwMode="auto">
                  <a:xfrm>
                    <a:off x="4086" y="4103"/>
                    <a:ext cx="575" cy="24"/>
                  </a:xfrm>
                  <a:custGeom>
                    <a:avLst/>
                    <a:gdLst>
                      <a:gd name="T0" fmla="*/ 574 w 575"/>
                      <a:gd name="T1" fmla="*/ 5 h 24"/>
                      <a:gd name="T2" fmla="*/ 571 w 575"/>
                      <a:gd name="T3" fmla="*/ 23 h 24"/>
                      <a:gd name="T4" fmla="*/ 0 w 575"/>
                      <a:gd name="T5" fmla="*/ 20 h 24"/>
                      <a:gd name="T6" fmla="*/ 3 w 575"/>
                      <a:gd name="T7" fmla="*/ 0 h 24"/>
                      <a:gd name="T8" fmla="*/ 574 w 575"/>
                      <a:gd name="T9" fmla="*/ 5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5"/>
                      <a:gd name="T16" fmla="*/ 0 h 24"/>
                      <a:gd name="T17" fmla="*/ 575 w 575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5" h="24">
                        <a:moveTo>
                          <a:pt x="574" y="5"/>
                        </a:moveTo>
                        <a:lnTo>
                          <a:pt x="571" y="23"/>
                        </a:lnTo>
                        <a:lnTo>
                          <a:pt x="0" y="20"/>
                        </a:lnTo>
                        <a:lnTo>
                          <a:pt x="3" y="0"/>
                        </a:lnTo>
                        <a:lnTo>
                          <a:pt x="574" y="5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91" name="Freeform 382"/>
                  <p:cNvSpPr>
                    <a:spLocks noChangeAspect="1"/>
                  </p:cNvSpPr>
                  <p:nvPr/>
                </p:nvSpPr>
                <p:spPr bwMode="auto">
                  <a:xfrm>
                    <a:off x="4091" y="3908"/>
                    <a:ext cx="573" cy="24"/>
                  </a:xfrm>
                  <a:custGeom>
                    <a:avLst/>
                    <a:gdLst>
                      <a:gd name="T0" fmla="*/ 569 w 573"/>
                      <a:gd name="T1" fmla="*/ 3 h 24"/>
                      <a:gd name="T2" fmla="*/ 572 w 573"/>
                      <a:gd name="T3" fmla="*/ 23 h 24"/>
                      <a:gd name="T4" fmla="*/ 67 w 573"/>
                      <a:gd name="T5" fmla="*/ 19 h 24"/>
                      <a:gd name="T6" fmla="*/ 1 w 573"/>
                      <a:gd name="T7" fmla="*/ 19 h 24"/>
                      <a:gd name="T8" fmla="*/ 0 w 573"/>
                      <a:gd name="T9" fmla="*/ 0 h 24"/>
                      <a:gd name="T10" fmla="*/ 58 w 573"/>
                      <a:gd name="T11" fmla="*/ 1 h 24"/>
                      <a:gd name="T12" fmla="*/ 569 w 573"/>
                      <a:gd name="T13" fmla="*/ 3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73"/>
                      <a:gd name="T22" fmla="*/ 0 h 24"/>
                      <a:gd name="T23" fmla="*/ 573 w 573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73" h="24">
                        <a:moveTo>
                          <a:pt x="569" y="3"/>
                        </a:moveTo>
                        <a:lnTo>
                          <a:pt x="572" y="23"/>
                        </a:lnTo>
                        <a:lnTo>
                          <a:pt x="67" y="19"/>
                        </a:lnTo>
                        <a:lnTo>
                          <a:pt x="1" y="19"/>
                        </a:lnTo>
                        <a:lnTo>
                          <a:pt x="0" y="0"/>
                        </a:lnTo>
                        <a:lnTo>
                          <a:pt x="58" y="1"/>
                        </a:lnTo>
                        <a:lnTo>
                          <a:pt x="569" y="3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92" name="Freeform 383"/>
                  <p:cNvSpPr>
                    <a:spLocks noChangeAspect="1"/>
                  </p:cNvSpPr>
                  <p:nvPr/>
                </p:nvSpPr>
                <p:spPr bwMode="auto">
                  <a:xfrm>
                    <a:off x="4088" y="3948"/>
                    <a:ext cx="574" cy="141"/>
                  </a:xfrm>
                  <a:custGeom>
                    <a:avLst/>
                    <a:gdLst>
                      <a:gd name="T0" fmla="*/ 573 w 574"/>
                      <a:gd name="T1" fmla="*/ 3 h 141"/>
                      <a:gd name="T2" fmla="*/ 6 w 574"/>
                      <a:gd name="T3" fmla="*/ 0 h 141"/>
                      <a:gd name="T4" fmla="*/ 10 w 574"/>
                      <a:gd name="T5" fmla="*/ 68 h 141"/>
                      <a:gd name="T6" fmla="*/ 0 w 574"/>
                      <a:gd name="T7" fmla="*/ 137 h 141"/>
                      <a:gd name="T8" fmla="*/ 570 w 574"/>
                      <a:gd name="T9" fmla="*/ 140 h 141"/>
                      <a:gd name="T10" fmla="*/ 573 w 574"/>
                      <a:gd name="T11" fmla="*/ 3 h 14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4"/>
                      <a:gd name="T19" fmla="*/ 0 h 141"/>
                      <a:gd name="T20" fmla="*/ 574 w 574"/>
                      <a:gd name="T21" fmla="*/ 141 h 14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4" h="141">
                        <a:moveTo>
                          <a:pt x="573" y="3"/>
                        </a:moveTo>
                        <a:lnTo>
                          <a:pt x="6" y="0"/>
                        </a:lnTo>
                        <a:lnTo>
                          <a:pt x="10" y="68"/>
                        </a:lnTo>
                        <a:lnTo>
                          <a:pt x="0" y="137"/>
                        </a:lnTo>
                        <a:lnTo>
                          <a:pt x="570" y="140"/>
                        </a:lnTo>
                        <a:lnTo>
                          <a:pt x="573" y="3"/>
                        </a:lnTo>
                      </a:path>
                    </a:pathLst>
                  </a:custGeom>
                  <a:solidFill>
                    <a:srgbClr val="CCCCCC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93" name="Freeform 384"/>
                  <p:cNvSpPr>
                    <a:spLocks noChangeAspect="1"/>
                  </p:cNvSpPr>
                  <p:nvPr/>
                </p:nvSpPr>
                <p:spPr bwMode="auto">
                  <a:xfrm>
                    <a:off x="4074" y="3870"/>
                    <a:ext cx="31" cy="292"/>
                  </a:xfrm>
                  <a:custGeom>
                    <a:avLst/>
                    <a:gdLst>
                      <a:gd name="T0" fmla="*/ 30 w 31"/>
                      <a:gd name="T1" fmla="*/ 0 h 292"/>
                      <a:gd name="T2" fmla="*/ 1 w 31"/>
                      <a:gd name="T3" fmla="*/ 0 h 292"/>
                      <a:gd name="T4" fmla="*/ 0 w 31"/>
                      <a:gd name="T5" fmla="*/ 291 h 292"/>
                      <a:gd name="T6" fmla="*/ 29 w 31"/>
                      <a:gd name="T7" fmla="*/ 291 h 292"/>
                      <a:gd name="T8" fmla="*/ 30 w 31"/>
                      <a:gd name="T9" fmla="*/ 0 h 2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92"/>
                      <a:gd name="T17" fmla="*/ 31 w 31"/>
                      <a:gd name="T18" fmla="*/ 292 h 2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92">
                        <a:moveTo>
                          <a:pt x="30" y="0"/>
                        </a:moveTo>
                        <a:lnTo>
                          <a:pt x="1" y="0"/>
                        </a:lnTo>
                        <a:lnTo>
                          <a:pt x="0" y="291"/>
                        </a:lnTo>
                        <a:lnTo>
                          <a:pt x="29" y="291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94" name="Freeform 385"/>
                  <p:cNvSpPr>
                    <a:spLocks noChangeAspect="1"/>
                  </p:cNvSpPr>
                  <p:nvPr/>
                </p:nvSpPr>
                <p:spPr bwMode="auto">
                  <a:xfrm>
                    <a:off x="4074" y="3870"/>
                    <a:ext cx="31" cy="292"/>
                  </a:xfrm>
                  <a:custGeom>
                    <a:avLst/>
                    <a:gdLst>
                      <a:gd name="T0" fmla="*/ 30 w 31"/>
                      <a:gd name="T1" fmla="*/ 0 h 292"/>
                      <a:gd name="T2" fmla="*/ 1 w 31"/>
                      <a:gd name="T3" fmla="*/ 0 h 292"/>
                      <a:gd name="T4" fmla="*/ 0 w 31"/>
                      <a:gd name="T5" fmla="*/ 291 h 292"/>
                      <a:gd name="T6" fmla="*/ 29 w 31"/>
                      <a:gd name="T7" fmla="*/ 291 h 292"/>
                      <a:gd name="T8" fmla="*/ 30 w 31"/>
                      <a:gd name="T9" fmla="*/ 0 h 2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92"/>
                      <a:gd name="T17" fmla="*/ 31 w 31"/>
                      <a:gd name="T18" fmla="*/ 292 h 2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92">
                        <a:moveTo>
                          <a:pt x="30" y="0"/>
                        </a:moveTo>
                        <a:lnTo>
                          <a:pt x="1" y="0"/>
                        </a:lnTo>
                        <a:lnTo>
                          <a:pt x="0" y="291"/>
                        </a:lnTo>
                        <a:lnTo>
                          <a:pt x="29" y="291"/>
                        </a:lnTo>
                        <a:lnTo>
                          <a:pt x="3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95" name="Freeform 386"/>
                  <p:cNvSpPr>
                    <a:spLocks noChangeAspect="1"/>
                  </p:cNvSpPr>
                  <p:nvPr/>
                </p:nvSpPr>
                <p:spPr bwMode="auto">
                  <a:xfrm>
                    <a:off x="4650" y="3872"/>
                    <a:ext cx="32" cy="293"/>
                  </a:xfrm>
                  <a:custGeom>
                    <a:avLst/>
                    <a:gdLst>
                      <a:gd name="T0" fmla="*/ 31 w 32"/>
                      <a:gd name="T1" fmla="*/ 0 h 293"/>
                      <a:gd name="T2" fmla="*/ 2 w 32"/>
                      <a:gd name="T3" fmla="*/ 0 h 293"/>
                      <a:gd name="T4" fmla="*/ 0 w 32"/>
                      <a:gd name="T5" fmla="*/ 292 h 293"/>
                      <a:gd name="T6" fmla="*/ 29 w 32"/>
                      <a:gd name="T7" fmla="*/ 292 h 293"/>
                      <a:gd name="T8" fmla="*/ 31 w 32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293"/>
                      <a:gd name="T17" fmla="*/ 32 w 32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293">
                        <a:moveTo>
                          <a:pt x="31" y="0"/>
                        </a:moveTo>
                        <a:lnTo>
                          <a:pt x="2" y="0"/>
                        </a:lnTo>
                        <a:lnTo>
                          <a:pt x="0" y="292"/>
                        </a:lnTo>
                        <a:lnTo>
                          <a:pt x="29" y="292"/>
                        </a:lnTo>
                        <a:lnTo>
                          <a:pt x="31" y="0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96" name="Freeform 387"/>
                  <p:cNvSpPr>
                    <a:spLocks noChangeAspect="1"/>
                  </p:cNvSpPr>
                  <p:nvPr/>
                </p:nvSpPr>
                <p:spPr bwMode="auto">
                  <a:xfrm>
                    <a:off x="4650" y="3872"/>
                    <a:ext cx="32" cy="293"/>
                  </a:xfrm>
                  <a:custGeom>
                    <a:avLst/>
                    <a:gdLst>
                      <a:gd name="T0" fmla="*/ 31 w 32"/>
                      <a:gd name="T1" fmla="*/ 0 h 293"/>
                      <a:gd name="T2" fmla="*/ 2 w 32"/>
                      <a:gd name="T3" fmla="*/ 0 h 293"/>
                      <a:gd name="T4" fmla="*/ 0 w 32"/>
                      <a:gd name="T5" fmla="*/ 292 h 293"/>
                      <a:gd name="T6" fmla="*/ 29 w 32"/>
                      <a:gd name="T7" fmla="*/ 292 h 293"/>
                      <a:gd name="T8" fmla="*/ 31 w 32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293"/>
                      <a:gd name="T17" fmla="*/ 32 w 32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293">
                        <a:moveTo>
                          <a:pt x="31" y="0"/>
                        </a:moveTo>
                        <a:lnTo>
                          <a:pt x="2" y="0"/>
                        </a:lnTo>
                        <a:lnTo>
                          <a:pt x="0" y="292"/>
                        </a:lnTo>
                        <a:lnTo>
                          <a:pt x="29" y="292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97" name="Freeform 388"/>
                  <p:cNvSpPr>
                    <a:spLocks noChangeAspect="1"/>
                  </p:cNvSpPr>
                  <p:nvPr/>
                </p:nvSpPr>
                <p:spPr bwMode="auto">
                  <a:xfrm>
                    <a:off x="4651" y="3911"/>
                    <a:ext cx="28" cy="218"/>
                  </a:xfrm>
                  <a:custGeom>
                    <a:avLst/>
                    <a:gdLst>
                      <a:gd name="T0" fmla="*/ 0 w 28"/>
                      <a:gd name="T1" fmla="*/ 217 h 218"/>
                      <a:gd name="T2" fmla="*/ 26 w 28"/>
                      <a:gd name="T3" fmla="*/ 217 h 218"/>
                      <a:gd name="T4" fmla="*/ 27 w 28"/>
                      <a:gd name="T5" fmla="*/ 0 h 218"/>
                      <a:gd name="T6" fmla="*/ 1 w 28"/>
                      <a:gd name="T7" fmla="*/ 0 h 218"/>
                      <a:gd name="T8" fmla="*/ 0 w 28"/>
                      <a:gd name="T9" fmla="*/ 217 h 2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18"/>
                      <a:gd name="T17" fmla="*/ 28 w 28"/>
                      <a:gd name="T18" fmla="*/ 218 h 2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18">
                        <a:moveTo>
                          <a:pt x="0" y="217"/>
                        </a:moveTo>
                        <a:lnTo>
                          <a:pt x="26" y="217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217"/>
                        </a:lnTo>
                      </a:path>
                    </a:pathLst>
                  </a:custGeom>
                  <a:solidFill>
                    <a:srgbClr val="D9D9D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98" name="Freeform 389"/>
                  <p:cNvSpPr>
                    <a:spLocks noChangeAspect="1"/>
                  </p:cNvSpPr>
                  <p:nvPr/>
                </p:nvSpPr>
                <p:spPr bwMode="auto">
                  <a:xfrm>
                    <a:off x="4651" y="3933"/>
                    <a:ext cx="28" cy="174"/>
                  </a:xfrm>
                  <a:custGeom>
                    <a:avLst/>
                    <a:gdLst>
                      <a:gd name="T0" fmla="*/ 0 w 28"/>
                      <a:gd name="T1" fmla="*/ 173 h 174"/>
                      <a:gd name="T2" fmla="*/ 26 w 28"/>
                      <a:gd name="T3" fmla="*/ 173 h 174"/>
                      <a:gd name="T4" fmla="*/ 27 w 28"/>
                      <a:gd name="T5" fmla="*/ 0 h 174"/>
                      <a:gd name="T6" fmla="*/ 1 w 28"/>
                      <a:gd name="T7" fmla="*/ 0 h 174"/>
                      <a:gd name="T8" fmla="*/ 0 w 28"/>
                      <a:gd name="T9" fmla="*/ 173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74"/>
                      <a:gd name="T17" fmla="*/ 28 w 28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74">
                        <a:moveTo>
                          <a:pt x="0" y="173"/>
                        </a:moveTo>
                        <a:lnTo>
                          <a:pt x="26" y="173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73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899" name="Freeform 390"/>
                  <p:cNvSpPr>
                    <a:spLocks noChangeAspect="1"/>
                  </p:cNvSpPr>
                  <p:nvPr/>
                </p:nvSpPr>
                <p:spPr bwMode="auto">
                  <a:xfrm>
                    <a:off x="4651" y="3950"/>
                    <a:ext cx="28" cy="139"/>
                  </a:xfrm>
                  <a:custGeom>
                    <a:avLst/>
                    <a:gdLst>
                      <a:gd name="T0" fmla="*/ 0 w 28"/>
                      <a:gd name="T1" fmla="*/ 138 h 139"/>
                      <a:gd name="T2" fmla="*/ 26 w 28"/>
                      <a:gd name="T3" fmla="*/ 138 h 139"/>
                      <a:gd name="T4" fmla="*/ 27 w 28"/>
                      <a:gd name="T5" fmla="*/ 0 h 139"/>
                      <a:gd name="T6" fmla="*/ 1 w 28"/>
                      <a:gd name="T7" fmla="*/ 0 h 139"/>
                      <a:gd name="T8" fmla="*/ 0 w 28"/>
                      <a:gd name="T9" fmla="*/ 138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39"/>
                      <a:gd name="T17" fmla="*/ 28 w 2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39">
                        <a:moveTo>
                          <a:pt x="0" y="138"/>
                        </a:moveTo>
                        <a:lnTo>
                          <a:pt x="26" y="138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38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00" name="Freeform 391"/>
                  <p:cNvSpPr>
                    <a:spLocks noChangeAspect="1"/>
                  </p:cNvSpPr>
                  <p:nvPr/>
                </p:nvSpPr>
                <p:spPr bwMode="auto">
                  <a:xfrm>
                    <a:off x="4651" y="3964"/>
                    <a:ext cx="28" cy="112"/>
                  </a:xfrm>
                  <a:custGeom>
                    <a:avLst/>
                    <a:gdLst>
                      <a:gd name="T0" fmla="*/ 0 w 28"/>
                      <a:gd name="T1" fmla="*/ 111 h 112"/>
                      <a:gd name="T2" fmla="*/ 26 w 28"/>
                      <a:gd name="T3" fmla="*/ 111 h 112"/>
                      <a:gd name="T4" fmla="*/ 27 w 28"/>
                      <a:gd name="T5" fmla="*/ 0 h 112"/>
                      <a:gd name="T6" fmla="*/ 1 w 28"/>
                      <a:gd name="T7" fmla="*/ 0 h 112"/>
                      <a:gd name="T8" fmla="*/ 0 w 28"/>
                      <a:gd name="T9" fmla="*/ 111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12"/>
                      <a:gd name="T17" fmla="*/ 28 w 28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12">
                        <a:moveTo>
                          <a:pt x="0" y="111"/>
                        </a:moveTo>
                        <a:lnTo>
                          <a:pt x="26" y="111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11"/>
                        </a:lnTo>
                      </a:path>
                    </a:pathLst>
                  </a:custGeom>
                  <a:solidFill>
                    <a:srgbClr val="F7F7F7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01" name="Rectangle 3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2" y="3976"/>
                    <a:ext cx="26" cy="8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902" name="Freeform 393"/>
                  <p:cNvSpPr>
                    <a:spLocks noChangeAspect="1"/>
                  </p:cNvSpPr>
                  <p:nvPr/>
                </p:nvSpPr>
                <p:spPr bwMode="auto">
                  <a:xfrm>
                    <a:off x="4075" y="3908"/>
                    <a:ext cx="28" cy="218"/>
                  </a:xfrm>
                  <a:custGeom>
                    <a:avLst/>
                    <a:gdLst>
                      <a:gd name="T0" fmla="*/ 0 w 28"/>
                      <a:gd name="T1" fmla="*/ 217 h 218"/>
                      <a:gd name="T2" fmla="*/ 26 w 28"/>
                      <a:gd name="T3" fmla="*/ 217 h 218"/>
                      <a:gd name="T4" fmla="*/ 27 w 28"/>
                      <a:gd name="T5" fmla="*/ 0 h 218"/>
                      <a:gd name="T6" fmla="*/ 1 w 28"/>
                      <a:gd name="T7" fmla="*/ 0 h 218"/>
                      <a:gd name="T8" fmla="*/ 0 w 28"/>
                      <a:gd name="T9" fmla="*/ 217 h 2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18"/>
                      <a:gd name="T17" fmla="*/ 28 w 28"/>
                      <a:gd name="T18" fmla="*/ 218 h 2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18">
                        <a:moveTo>
                          <a:pt x="0" y="217"/>
                        </a:moveTo>
                        <a:lnTo>
                          <a:pt x="26" y="217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217"/>
                        </a:lnTo>
                      </a:path>
                    </a:pathLst>
                  </a:custGeom>
                  <a:solidFill>
                    <a:srgbClr val="D9D9D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03" name="Freeform 394"/>
                  <p:cNvSpPr>
                    <a:spLocks noChangeAspect="1"/>
                  </p:cNvSpPr>
                  <p:nvPr/>
                </p:nvSpPr>
                <p:spPr bwMode="auto">
                  <a:xfrm>
                    <a:off x="4075" y="3930"/>
                    <a:ext cx="28" cy="174"/>
                  </a:xfrm>
                  <a:custGeom>
                    <a:avLst/>
                    <a:gdLst>
                      <a:gd name="T0" fmla="*/ 0 w 28"/>
                      <a:gd name="T1" fmla="*/ 173 h 174"/>
                      <a:gd name="T2" fmla="*/ 26 w 28"/>
                      <a:gd name="T3" fmla="*/ 173 h 174"/>
                      <a:gd name="T4" fmla="*/ 27 w 28"/>
                      <a:gd name="T5" fmla="*/ 0 h 174"/>
                      <a:gd name="T6" fmla="*/ 1 w 28"/>
                      <a:gd name="T7" fmla="*/ 0 h 174"/>
                      <a:gd name="T8" fmla="*/ 0 w 28"/>
                      <a:gd name="T9" fmla="*/ 173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74"/>
                      <a:gd name="T17" fmla="*/ 28 w 28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74">
                        <a:moveTo>
                          <a:pt x="0" y="173"/>
                        </a:moveTo>
                        <a:lnTo>
                          <a:pt x="26" y="173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73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04" name="Freeform 395"/>
                  <p:cNvSpPr>
                    <a:spLocks noChangeAspect="1"/>
                  </p:cNvSpPr>
                  <p:nvPr/>
                </p:nvSpPr>
                <p:spPr bwMode="auto">
                  <a:xfrm>
                    <a:off x="4075" y="3947"/>
                    <a:ext cx="28" cy="139"/>
                  </a:xfrm>
                  <a:custGeom>
                    <a:avLst/>
                    <a:gdLst>
                      <a:gd name="T0" fmla="*/ 0 w 28"/>
                      <a:gd name="T1" fmla="*/ 138 h 139"/>
                      <a:gd name="T2" fmla="*/ 26 w 28"/>
                      <a:gd name="T3" fmla="*/ 138 h 139"/>
                      <a:gd name="T4" fmla="*/ 27 w 28"/>
                      <a:gd name="T5" fmla="*/ 1 h 139"/>
                      <a:gd name="T6" fmla="*/ 1 w 28"/>
                      <a:gd name="T7" fmla="*/ 0 h 139"/>
                      <a:gd name="T8" fmla="*/ 0 w 28"/>
                      <a:gd name="T9" fmla="*/ 138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39"/>
                      <a:gd name="T17" fmla="*/ 28 w 28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39">
                        <a:moveTo>
                          <a:pt x="0" y="138"/>
                        </a:moveTo>
                        <a:lnTo>
                          <a:pt x="26" y="138"/>
                        </a:lnTo>
                        <a:lnTo>
                          <a:pt x="27" y="1"/>
                        </a:lnTo>
                        <a:lnTo>
                          <a:pt x="1" y="0"/>
                        </a:lnTo>
                        <a:lnTo>
                          <a:pt x="0" y="138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05" name="Freeform 396"/>
                  <p:cNvSpPr>
                    <a:spLocks noChangeAspect="1"/>
                  </p:cNvSpPr>
                  <p:nvPr/>
                </p:nvSpPr>
                <p:spPr bwMode="auto">
                  <a:xfrm>
                    <a:off x="4075" y="3961"/>
                    <a:ext cx="28" cy="111"/>
                  </a:xfrm>
                  <a:custGeom>
                    <a:avLst/>
                    <a:gdLst>
                      <a:gd name="T0" fmla="*/ 0 w 28"/>
                      <a:gd name="T1" fmla="*/ 110 h 111"/>
                      <a:gd name="T2" fmla="*/ 27 w 28"/>
                      <a:gd name="T3" fmla="*/ 110 h 111"/>
                      <a:gd name="T4" fmla="*/ 27 w 28"/>
                      <a:gd name="T5" fmla="*/ 0 h 111"/>
                      <a:gd name="T6" fmla="*/ 1 w 28"/>
                      <a:gd name="T7" fmla="*/ 0 h 111"/>
                      <a:gd name="T8" fmla="*/ 0 w 28"/>
                      <a:gd name="T9" fmla="*/ 11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11"/>
                      <a:gd name="T17" fmla="*/ 28 w 28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11">
                        <a:moveTo>
                          <a:pt x="0" y="110"/>
                        </a:moveTo>
                        <a:lnTo>
                          <a:pt x="27" y="110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0" y="110"/>
                        </a:lnTo>
                      </a:path>
                    </a:pathLst>
                  </a:custGeom>
                  <a:solidFill>
                    <a:srgbClr val="F7F7F7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06" name="Freeform 397"/>
                  <p:cNvSpPr>
                    <a:spLocks noChangeAspect="1"/>
                  </p:cNvSpPr>
                  <p:nvPr/>
                </p:nvSpPr>
                <p:spPr bwMode="auto">
                  <a:xfrm>
                    <a:off x="4075" y="3971"/>
                    <a:ext cx="28" cy="91"/>
                  </a:xfrm>
                  <a:custGeom>
                    <a:avLst/>
                    <a:gdLst>
                      <a:gd name="T0" fmla="*/ 0 w 28"/>
                      <a:gd name="T1" fmla="*/ 90 h 91"/>
                      <a:gd name="T2" fmla="*/ 27 w 28"/>
                      <a:gd name="T3" fmla="*/ 90 h 91"/>
                      <a:gd name="T4" fmla="*/ 27 w 28"/>
                      <a:gd name="T5" fmla="*/ 1 h 91"/>
                      <a:gd name="T6" fmla="*/ 0 w 28"/>
                      <a:gd name="T7" fmla="*/ 0 h 91"/>
                      <a:gd name="T8" fmla="*/ 0 w 28"/>
                      <a:gd name="T9" fmla="*/ 9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91"/>
                      <a:gd name="T17" fmla="*/ 28 w 28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91">
                        <a:moveTo>
                          <a:pt x="0" y="90"/>
                        </a:moveTo>
                        <a:lnTo>
                          <a:pt x="27" y="90"/>
                        </a:lnTo>
                        <a:lnTo>
                          <a:pt x="27" y="1"/>
                        </a:lnTo>
                        <a:lnTo>
                          <a:pt x="0" y="0"/>
                        </a:lnTo>
                        <a:lnTo>
                          <a:pt x="0" y="90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07" name="Freeform 398"/>
                  <p:cNvSpPr>
                    <a:spLocks noChangeAspect="1"/>
                  </p:cNvSpPr>
                  <p:nvPr/>
                </p:nvSpPr>
                <p:spPr bwMode="auto">
                  <a:xfrm>
                    <a:off x="4619" y="3982"/>
                    <a:ext cx="27" cy="65"/>
                  </a:xfrm>
                  <a:custGeom>
                    <a:avLst/>
                    <a:gdLst>
                      <a:gd name="T0" fmla="*/ 1 w 27"/>
                      <a:gd name="T1" fmla="*/ 0 h 65"/>
                      <a:gd name="T2" fmla="*/ 0 w 27"/>
                      <a:gd name="T3" fmla="*/ 64 h 65"/>
                      <a:gd name="T4" fmla="*/ 25 w 27"/>
                      <a:gd name="T5" fmla="*/ 64 h 65"/>
                      <a:gd name="T6" fmla="*/ 26 w 27"/>
                      <a:gd name="T7" fmla="*/ 0 h 65"/>
                      <a:gd name="T8" fmla="*/ 1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5" y="64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08" name="Freeform 399"/>
                  <p:cNvSpPr>
                    <a:spLocks noChangeAspect="1"/>
                  </p:cNvSpPr>
                  <p:nvPr/>
                </p:nvSpPr>
                <p:spPr bwMode="auto">
                  <a:xfrm>
                    <a:off x="4619" y="3982"/>
                    <a:ext cx="27" cy="65"/>
                  </a:xfrm>
                  <a:custGeom>
                    <a:avLst/>
                    <a:gdLst>
                      <a:gd name="T0" fmla="*/ 1 w 27"/>
                      <a:gd name="T1" fmla="*/ 0 h 65"/>
                      <a:gd name="T2" fmla="*/ 0 w 27"/>
                      <a:gd name="T3" fmla="*/ 64 h 65"/>
                      <a:gd name="T4" fmla="*/ 25 w 27"/>
                      <a:gd name="T5" fmla="*/ 64 h 65"/>
                      <a:gd name="T6" fmla="*/ 26 w 27"/>
                      <a:gd name="T7" fmla="*/ 0 h 65"/>
                      <a:gd name="T8" fmla="*/ 1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5" y="64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09" name="Freeform 400"/>
                  <p:cNvSpPr>
                    <a:spLocks noChangeAspect="1"/>
                  </p:cNvSpPr>
                  <p:nvPr/>
                </p:nvSpPr>
                <p:spPr bwMode="auto">
                  <a:xfrm>
                    <a:off x="4619" y="4034"/>
                    <a:ext cx="24" cy="1"/>
                  </a:xfrm>
                  <a:custGeom>
                    <a:avLst/>
                    <a:gdLst>
                      <a:gd name="T0" fmla="*/ 23 w 24"/>
                      <a:gd name="T1" fmla="*/ 0 h 1"/>
                      <a:gd name="T2" fmla="*/ 0 w 24"/>
                      <a:gd name="T3" fmla="*/ 0 h 1"/>
                      <a:gd name="T4" fmla="*/ 23 w 2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1"/>
                      <a:gd name="T11" fmla="*/ 24 w 2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1">
                        <a:moveTo>
                          <a:pt x="23" y="0"/>
                        </a:moveTo>
                        <a:lnTo>
                          <a:pt x="0" y="0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10" name="Line 40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621" y="4034"/>
                    <a:ext cx="21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11" name="Freeform 402"/>
                  <p:cNvSpPr>
                    <a:spLocks noChangeAspect="1"/>
                  </p:cNvSpPr>
                  <p:nvPr/>
                </p:nvSpPr>
                <p:spPr bwMode="auto">
                  <a:xfrm>
                    <a:off x="4618" y="4079"/>
                    <a:ext cx="28" cy="66"/>
                  </a:xfrm>
                  <a:custGeom>
                    <a:avLst/>
                    <a:gdLst>
                      <a:gd name="T0" fmla="*/ 1 w 28"/>
                      <a:gd name="T1" fmla="*/ 0 h 66"/>
                      <a:gd name="T2" fmla="*/ 0 w 28"/>
                      <a:gd name="T3" fmla="*/ 65 h 66"/>
                      <a:gd name="T4" fmla="*/ 26 w 28"/>
                      <a:gd name="T5" fmla="*/ 65 h 66"/>
                      <a:gd name="T6" fmla="*/ 27 w 28"/>
                      <a:gd name="T7" fmla="*/ 1 h 66"/>
                      <a:gd name="T8" fmla="*/ 1 w 28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66"/>
                      <a:gd name="T17" fmla="*/ 28 w 28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66">
                        <a:moveTo>
                          <a:pt x="1" y="0"/>
                        </a:moveTo>
                        <a:lnTo>
                          <a:pt x="0" y="65"/>
                        </a:lnTo>
                        <a:lnTo>
                          <a:pt x="26" y="65"/>
                        </a:lnTo>
                        <a:lnTo>
                          <a:pt x="27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12" name="Freeform 403"/>
                  <p:cNvSpPr>
                    <a:spLocks noChangeAspect="1"/>
                  </p:cNvSpPr>
                  <p:nvPr/>
                </p:nvSpPr>
                <p:spPr bwMode="auto">
                  <a:xfrm>
                    <a:off x="4618" y="4079"/>
                    <a:ext cx="28" cy="66"/>
                  </a:xfrm>
                  <a:custGeom>
                    <a:avLst/>
                    <a:gdLst>
                      <a:gd name="T0" fmla="*/ 1 w 28"/>
                      <a:gd name="T1" fmla="*/ 0 h 66"/>
                      <a:gd name="T2" fmla="*/ 0 w 28"/>
                      <a:gd name="T3" fmla="*/ 65 h 66"/>
                      <a:gd name="T4" fmla="*/ 26 w 28"/>
                      <a:gd name="T5" fmla="*/ 65 h 66"/>
                      <a:gd name="T6" fmla="*/ 27 w 28"/>
                      <a:gd name="T7" fmla="*/ 1 h 66"/>
                      <a:gd name="T8" fmla="*/ 1 w 28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66"/>
                      <a:gd name="T17" fmla="*/ 28 w 28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66">
                        <a:moveTo>
                          <a:pt x="1" y="0"/>
                        </a:moveTo>
                        <a:lnTo>
                          <a:pt x="0" y="65"/>
                        </a:lnTo>
                        <a:lnTo>
                          <a:pt x="26" y="65"/>
                        </a:lnTo>
                        <a:lnTo>
                          <a:pt x="27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13" name="Freeform 404"/>
                  <p:cNvSpPr>
                    <a:spLocks noChangeAspect="1"/>
                  </p:cNvSpPr>
                  <p:nvPr/>
                </p:nvSpPr>
                <p:spPr bwMode="auto">
                  <a:xfrm>
                    <a:off x="4619" y="4132"/>
                    <a:ext cx="24" cy="1"/>
                  </a:xfrm>
                  <a:custGeom>
                    <a:avLst/>
                    <a:gdLst>
                      <a:gd name="T0" fmla="*/ 23 w 24"/>
                      <a:gd name="T1" fmla="*/ 0 h 1"/>
                      <a:gd name="T2" fmla="*/ 0 w 24"/>
                      <a:gd name="T3" fmla="*/ 0 h 1"/>
                      <a:gd name="T4" fmla="*/ 23 w 2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1"/>
                      <a:gd name="T11" fmla="*/ 24 w 2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1">
                        <a:moveTo>
                          <a:pt x="23" y="0"/>
                        </a:moveTo>
                        <a:lnTo>
                          <a:pt x="0" y="0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14" name="Line 40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621" y="4132"/>
                    <a:ext cx="21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15" name="Freeform 406"/>
                  <p:cNvSpPr>
                    <a:spLocks noChangeAspect="1"/>
                  </p:cNvSpPr>
                  <p:nvPr/>
                </p:nvSpPr>
                <p:spPr bwMode="auto">
                  <a:xfrm>
                    <a:off x="4619" y="3884"/>
                    <a:ext cx="28" cy="65"/>
                  </a:xfrm>
                  <a:custGeom>
                    <a:avLst/>
                    <a:gdLst>
                      <a:gd name="T0" fmla="*/ 1 w 28"/>
                      <a:gd name="T1" fmla="*/ 0 h 65"/>
                      <a:gd name="T2" fmla="*/ 0 w 28"/>
                      <a:gd name="T3" fmla="*/ 63 h 65"/>
                      <a:gd name="T4" fmla="*/ 26 w 28"/>
                      <a:gd name="T5" fmla="*/ 64 h 65"/>
                      <a:gd name="T6" fmla="*/ 27 w 28"/>
                      <a:gd name="T7" fmla="*/ 0 h 65"/>
                      <a:gd name="T8" fmla="*/ 1 w 28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65"/>
                      <a:gd name="T17" fmla="*/ 28 w 28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65">
                        <a:moveTo>
                          <a:pt x="1" y="0"/>
                        </a:moveTo>
                        <a:lnTo>
                          <a:pt x="0" y="63"/>
                        </a:lnTo>
                        <a:lnTo>
                          <a:pt x="26" y="64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16" name="Freeform 407"/>
                  <p:cNvSpPr>
                    <a:spLocks noChangeAspect="1"/>
                  </p:cNvSpPr>
                  <p:nvPr/>
                </p:nvSpPr>
                <p:spPr bwMode="auto">
                  <a:xfrm>
                    <a:off x="4619" y="3884"/>
                    <a:ext cx="28" cy="65"/>
                  </a:xfrm>
                  <a:custGeom>
                    <a:avLst/>
                    <a:gdLst>
                      <a:gd name="T0" fmla="*/ 1 w 28"/>
                      <a:gd name="T1" fmla="*/ 0 h 65"/>
                      <a:gd name="T2" fmla="*/ 0 w 28"/>
                      <a:gd name="T3" fmla="*/ 63 h 65"/>
                      <a:gd name="T4" fmla="*/ 26 w 28"/>
                      <a:gd name="T5" fmla="*/ 64 h 65"/>
                      <a:gd name="T6" fmla="*/ 27 w 28"/>
                      <a:gd name="T7" fmla="*/ 0 h 65"/>
                      <a:gd name="T8" fmla="*/ 1 w 28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65"/>
                      <a:gd name="T17" fmla="*/ 28 w 28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65">
                        <a:moveTo>
                          <a:pt x="1" y="0"/>
                        </a:moveTo>
                        <a:lnTo>
                          <a:pt x="0" y="63"/>
                        </a:lnTo>
                        <a:lnTo>
                          <a:pt x="26" y="64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17" name="Freeform 408"/>
                  <p:cNvSpPr>
                    <a:spLocks noChangeAspect="1"/>
                  </p:cNvSpPr>
                  <p:nvPr/>
                </p:nvSpPr>
                <p:spPr bwMode="auto">
                  <a:xfrm>
                    <a:off x="4620" y="3935"/>
                    <a:ext cx="25" cy="2"/>
                  </a:xfrm>
                  <a:custGeom>
                    <a:avLst/>
                    <a:gdLst>
                      <a:gd name="T0" fmla="*/ 24 w 25"/>
                      <a:gd name="T1" fmla="*/ 1 h 2"/>
                      <a:gd name="T2" fmla="*/ 0 w 25"/>
                      <a:gd name="T3" fmla="*/ 0 h 2"/>
                      <a:gd name="T4" fmla="*/ 24 w 25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2"/>
                      <a:gd name="T11" fmla="*/ 25 w 2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2">
                        <a:moveTo>
                          <a:pt x="24" y="1"/>
                        </a:moveTo>
                        <a:lnTo>
                          <a:pt x="0" y="0"/>
                        </a:lnTo>
                        <a:lnTo>
                          <a:pt x="24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18" name="Line 40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622" y="3935"/>
                    <a:ext cx="21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19" name="Freeform 410"/>
                  <p:cNvSpPr>
                    <a:spLocks noChangeAspect="1"/>
                  </p:cNvSpPr>
                  <p:nvPr/>
                </p:nvSpPr>
                <p:spPr bwMode="auto">
                  <a:xfrm>
                    <a:off x="4103" y="3905"/>
                    <a:ext cx="24" cy="224"/>
                  </a:xfrm>
                  <a:custGeom>
                    <a:avLst/>
                    <a:gdLst>
                      <a:gd name="T0" fmla="*/ 0 w 24"/>
                      <a:gd name="T1" fmla="*/ 223 h 224"/>
                      <a:gd name="T2" fmla="*/ 22 w 24"/>
                      <a:gd name="T3" fmla="*/ 223 h 224"/>
                      <a:gd name="T4" fmla="*/ 23 w 24"/>
                      <a:gd name="T5" fmla="*/ 0 h 224"/>
                      <a:gd name="T6" fmla="*/ 1 w 24"/>
                      <a:gd name="T7" fmla="*/ 0 h 224"/>
                      <a:gd name="T8" fmla="*/ 0 w 24"/>
                      <a:gd name="T9" fmla="*/ 223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224"/>
                      <a:gd name="T17" fmla="*/ 24 w 24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224">
                        <a:moveTo>
                          <a:pt x="0" y="223"/>
                        </a:moveTo>
                        <a:lnTo>
                          <a:pt x="22" y="223"/>
                        </a:lnTo>
                        <a:lnTo>
                          <a:pt x="23" y="0"/>
                        </a:lnTo>
                        <a:lnTo>
                          <a:pt x="1" y="0"/>
                        </a:lnTo>
                        <a:lnTo>
                          <a:pt x="0" y="223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20" name="Freeform 411"/>
                  <p:cNvSpPr>
                    <a:spLocks noChangeAspect="1"/>
                  </p:cNvSpPr>
                  <p:nvPr/>
                </p:nvSpPr>
                <p:spPr bwMode="auto">
                  <a:xfrm>
                    <a:off x="4107" y="3978"/>
                    <a:ext cx="27" cy="66"/>
                  </a:xfrm>
                  <a:custGeom>
                    <a:avLst/>
                    <a:gdLst>
                      <a:gd name="T0" fmla="*/ 1 w 27"/>
                      <a:gd name="T1" fmla="*/ 0 h 66"/>
                      <a:gd name="T2" fmla="*/ 0 w 27"/>
                      <a:gd name="T3" fmla="*/ 65 h 66"/>
                      <a:gd name="T4" fmla="*/ 26 w 27"/>
                      <a:gd name="T5" fmla="*/ 65 h 66"/>
                      <a:gd name="T6" fmla="*/ 26 w 27"/>
                      <a:gd name="T7" fmla="*/ 1 h 66"/>
                      <a:gd name="T8" fmla="*/ 1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1" y="0"/>
                        </a:moveTo>
                        <a:lnTo>
                          <a:pt x="0" y="65"/>
                        </a:lnTo>
                        <a:lnTo>
                          <a:pt x="26" y="65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21" name="Freeform 412"/>
                  <p:cNvSpPr>
                    <a:spLocks noChangeAspect="1"/>
                  </p:cNvSpPr>
                  <p:nvPr/>
                </p:nvSpPr>
                <p:spPr bwMode="auto">
                  <a:xfrm>
                    <a:off x="4107" y="3978"/>
                    <a:ext cx="27" cy="66"/>
                  </a:xfrm>
                  <a:custGeom>
                    <a:avLst/>
                    <a:gdLst>
                      <a:gd name="T0" fmla="*/ 1 w 27"/>
                      <a:gd name="T1" fmla="*/ 0 h 66"/>
                      <a:gd name="T2" fmla="*/ 0 w 27"/>
                      <a:gd name="T3" fmla="*/ 65 h 66"/>
                      <a:gd name="T4" fmla="*/ 26 w 27"/>
                      <a:gd name="T5" fmla="*/ 65 h 66"/>
                      <a:gd name="T6" fmla="*/ 26 w 27"/>
                      <a:gd name="T7" fmla="*/ 1 h 66"/>
                      <a:gd name="T8" fmla="*/ 1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1" y="0"/>
                        </a:moveTo>
                        <a:lnTo>
                          <a:pt x="0" y="65"/>
                        </a:lnTo>
                        <a:lnTo>
                          <a:pt x="26" y="65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22" name="Freeform 413"/>
                  <p:cNvSpPr>
                    <a:spLocks noChangeAspect="1"/>
                  </p:cNvSpPr>
                  <p:nvPr/>
                </p:nvSpPr>
                <p:spPr bwMode="auto">
                  <a:xfrm>
                    <a:off x="4107" y="4031"/>
                    <a:ext cx="26" cy="1"/>
                  </a:xfrm>
                  <a:custGeom>
                    <a:avLst/>
                    <a:gdLst>
                      <a:gd name="T0" fmla="*/ 25 w 26"/>
                      <a:gd name="T1" fmla="*/ 0 h 1"/>
                      <a:gd name="T2" fmla="*/ 0 w 26"/>
                      <a:gd name="T3" fmla="*/ 0 h 1"/>
                      <a:gd name="T4" fmla="*/ 25 w 26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6"/>
                      <a:gd name="T10" fmla="*/ 0 h 1"/>
                      <a:gd name="T11" fmla="*/ 26 w 26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" h="1">
                        <a:moveTo>
                          <a:pt x="25" y="0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23" name="Line 4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109" y="4031"/>
                    <a:ext cx="23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24" name="Freeform 415"/>
                  <p:cNvSpPr>
                    <a:spLocks noChangeAspect="1"/>
                  </p:cNvSpPr>
                  <p:nvPr/>
                </p:nvSpPr>
                <p:spPr bwMode="auto">
                  <a:xfrm>
                    <a:off x="4107" y="4077"/>
                    <a:ext cx="27" cy="63"/>
                  </a:xfrm>
                  <a:custGeom>
                    <a:avLst/>
                    <a:gdLst>
                      <a:gd name="T0" fmla="*/ 0 w 27"/>
                      <a:gd name="T1" fmla="*/ 0 h 63"/>
                      <a:gd name="T2" fmla="*/ 0 w 27"/>
                      <a:gd name="T3" fmla="*/ 62 h 63"/>
                      <a:gd name="T4" fmla="*/ 25 w 27"/>
                      <a:gd name="T5" fmla="*/ 62 h 63"/>
                      <a:gd name="T6" fmla="*/ 26 w 27"/>
                      <a:gd name="T7" fmla="*/ 0 h 63"/>
                      <a:gd name="T8" fmla="*/ 0 w 27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3"/>
                      <a:gd name="T17" fmla="*/ 27 w 27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3">
                        <a:moveTo>
                          <a:pt x="0" y="0"/>
                        </a:moveTo>
                        <a:lnTo>
                          <a:pt x="0" y="62"/>
                        </a:lnTo>
                        <a:lnTo>
                          <a:pt x="25" y="62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25" name="Freeform 416"/>
                  <p:cNvSpPr>
                    <a:spLocks noChangeAspect="1"/>
                  </p:cNvSpPr>
                  <p:nvPr/>
                </p:nvSpPr>
                <p:spPr bwMode="auto">
                  <a:xfrm>
                    <a:off x="4107" y="4077"/>
                    <a:ext cx="27" cy="63"/>
                  </a:xfrm>
                  <a:custGeom>
                    <a:avLst/>
                    <a:gdLst>
                      <a:gd name="T0" fmla="*/ 0 w 27"/>
                      <a:gd name="T1" fmla="*/ 0 h 63"/>
                      <a:gd name="T2" fmla="*/ 0 w 27"/>
                      <a:gd name="T3" fmla="*/ 62 h 63"/>
                      <a:gd name="T4" fmla="*/ 25 w 27"/>
                      <a:gd name="T5" fmla="*/ 62 h 63"/>
                      <a:gd name="T6" fmla="*/ 26 w 27"/>
                      <a:gd name="T7" fmla="*/ 0 h 63"/>
                      <a:gd name="T8" fmla="*/ 0 w 27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3"/>
                      <a:gd name="T17" fmla="*/ 27 w 27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3">
                        <a:moveTo>
                          <a:pt x="0" y="0"/>
                        </a:moveTo>
                        <a:lnTo>
                          <a:pt x="0" y="62"/>
                        </a:lnTo>
                        <a:lnTo>
                          <a:pt x="25" y="62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26" name="Freeform 417"/>
                  <p:cNvSpPr>
                    <a:spLocks noChangeAspect="1"/>
                  </p:cNvSpPr>
                  <p:nvPr/>
                </p:nvSpPr>
                <p:spPr bwMode="auto">
                  <a:xfrm>
                    <a:off x="4107" y="4129"/>
                    <a:ext cx="25" cy="1"/>
                  </a:xfrm>
                  <a:custGeom>
                    <a:avLst/>
                    <a:gdLst>
                      <a:gd name="T0" fmla="*/ 24 w 25"/>
                      <a:gd name="T1" fmla="*/ 0 h 1"/>
                      <a:gd name="T2" fmla="*/ 0 w 25"/>
                      <a:gd name="T3" fmla="*/ 0 h 1"/>
                      <a:gd name="T4" fmla="*/ 24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27" name="Line 41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109" y="4129"/>
                    <a:ext cx="22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28" name="Freeform 419"/>
                  <p:cNvSpPr>
                    <a:spLocks noChangeAspect="1"/>
                  </p:cNvSpPr>
                  <p:nvPr/>
                </p:nvSpPr>
                <p:spPr bwMode="auto">
                  <a:xfrm>
                    <a:off x="4108" y="3881"/>
                    <a:ext cx="27" cy="65"/>
                  </a:xfrm>
                  <a:custGeom>
                    <a:avLst/>
                    <a:gdLst>
                      <a:gd name="T0" fmla="*/ 0 w 27"/>
                      <a:gd name="T1" fmla="*/ 0 h 65"/>
                      <a:gd name="T2" fmla="*/ 0 w 27"/>
                      <a:gd name="T3" fmla="*/ 63 h 65"/>
                      <a:gd name="T4" fmla="*/ 25 w 27"/>
                      <a:gd name="T5" fmla="*/ 64 h 65"/>
                      <a:gd name="T6" fmla="*/ 26 w 27"/>
                      <a:gd name="T7" fmla="*/ 0 h 65"/>
                      <a:gd name="T8" fmla="*/ 0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0" y="0"/>
                        </a:moveTo>
                        <a:lnTo>
                          <a:pt x="0" y="63"/>
                        </a:lnTo>
                        <a:lnTo>
                          <a:pt x="25" y="64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29" name="Freeform 420"/>
                  <p:cNvSpPr>
                    <a:spLocks noChangeAspect="1"/>
                  </p:cNvSpPr>
                  <p:nvPr/>
                </p:nvSpPr>
                <p:spPr bwMode="auto">
                  <a:xfrm>
                    <a:off x="4108" y="3881"/>
                    <a:ext cx="27" cy="65"/>
                  </a:xfrm>
                  <a:custGeom>
                    <a:avLst/>
                    <a:gdLst>
                      <a:gd name="T0" fmla="*/ 0 w 27"/>
                      <a:gd name="T1" fmla="*/ 0 h 65"/>
                      <a:gd name="T2" fmla="*/ 0 w 27"/>
                      <a:gd name="T3" fmla="*/ 63 h 65"/>
                      <a:gd name="T4" fmla="*/ 25 w 27"/>
                      <a:gd name="T5" fmla="*/ 64 h 65"/>
                      <a:gd name="T6" fmla="*/ 26 w 27"/>
                      <a:gd name="T7" fmla="*/ 0 h 65"/>
                      <a:gd name="T8" fmla="*/ 0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0" y="0"/>
                        </a:moveTo>
                        <a:lnTo>
                          <a:pt x="0" y="63"/>
                        </a:lnTo>
                        <a:lnTo>
                          <a:pt x="25" y="64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30" name="Freeform 421"/>
                  <p:cNvSpPr>
                    <a:spLocks noChangeAspect="1"/>
                  </p:cNvSpPr>
                  <p:nvPr/>
                </p:nvSpPr>
                <p:spPr bwMode="auto">
                  <a:xfrm>
                    <a:off x="4108" y="3932"/>
                    <a:ext cx="25" cy="2"/>
                  </a:xfrm>
                  <a:custGeom>
                    <a:avLst/>
                    <a:gdLst>
                      <a:gd name="T0" fmla="*/ 24 w 25"/>
                      <a:gd name="T1" fmla="*/ 1 h 2"/>
                      <a:gd name="T2" fmla="*/ 0 w 25"/>
                      <a:gd name="T3" fmla="*/ 0 h 2"/>
                      <a:gd name="T4" fmla="*/ 24 w 25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2"/>
                      <a:gd name="T11" fmla="*/ 25 w 2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2">
                        <a:moveTo>
                          <a:pt x="24" y="1"/>
                        </a:moveTo>
                        <a:lnTo>
                          <a:pt x="0" y="0"/>
                        </a:lnTo>
                        <a:lnTo>
                          <a:pt x="24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1931" name="Line 42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110" y="3932"/>
                    <a:ext cx="22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932" name="Group 4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682" y="3871"/>
                    <a:ext cx="603" cy="295"/>
                    <a:chOff x="4682" y="3871"/>
                    <a:chExt cx="603" cy="295"/>
                  </a:xfrm>
                </p:grpSpPr>
                <p:sp>
                  <p:nvSpPr>
                    <p:cNvPr id="11933" name="Freeform 4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95" y="3903"/>
                      <a:ext cx="570" cy="225"/>
                    </a:xfrm>
                    <a:custGeom>
                      <a:avLst/>
                      <a:gdLst>
                        <a:gd name="T0" fmla="*/ 565 w 570"/>
                        <a:gd name="T1" fmla="*/ 223 h 225"/>
                        <a:gd name="T2" fmla="*/ 5 w 570"/>
                        <a:gd name="T3" fmla="*/ 224 h 225"/>
                        <a:gd name="T4" fmla="*/ 0 w 570"/>
                        <a:gd name="T5" fmla="*/ 5 h 225"/>
                        <a:gd name="T6" fmla="*/ 569 w 570"/>
                        <a:gd name="T7" fmla="*/ 0 h 225"/>
                        <a:gd name="T8" fmla="*/ 565 w 570"/>
                        <a:gd name="T9" fmla="*/ 223 h 2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0"/>
                        <a:gd name="T16" fmla="*/ 0 h 225"/>
                        <a:gd name="T17" fmla="*/ 570 w 570"/>
                        <a:gd name="T18" fmla="*/ 225 h 2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0" h="225">
                          <a:moveTo>
                            <a:pt x="565" y="223"/>
                          </a:moveTo>
                          <a:lnTo>
                            <a:pt x="5" y="224"/>
                          </a:lnTo>
                          <a:lnTo>
                            <a:pt x="0" y="5"/>
                          </a:lnTo>
                          <a:lnTo>
                            <a:pt x="569" y="0"/>
                          </a:lnTo>
                          <a:lnTo>
                            <a:pt x="565" y="223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34" name="Freeform 4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95" y="3903"/>
                      <a:ext cx="570" cy="225"/>
                    </a:xfrm>
                    <a:custGeom>
                      <a:avLst/>
                      <a:gdLst>
                        <a:gd name="T0" fmla="*/ 565 w 570"/>
                        <a:gd name="T1" fmla="*/ 223 h 225"/>
                        <a:gd name="T2" fmla="*/ 5 w 570"/>
                        <a:gd name="T3" fmla="*/ 224 h 225"/>
                        <a:gd name="T4" fmla="*/ 0 w 570"/>
                        <a:gd name="T5" fmla="*/ 5 h 225"/>
                        <a:gd name="T6" fmla="*/ 569 w 570"/>
                        <a:gd name="T7" fmla="*/ 0 h 225"/>
                        <a:gd name="T8" fmla="*/ 565 w 570"/>
                        <a:gd name="T9" fmla="*/ 223 h 2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0"/>
                        <a:gd name="T16" fmla="*/ 0 h 225"/>
                        <a:gd name="T17" fmla="*/ 570 w 570"/>
                        <a:gd name="T18" fmla="*/ 225 h 2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0" h="225">
                          <a:moveTo>
                            <a:pt x="565" y="223"/>
                          </a:moveTo>
                          <a:lnTo>
                            <a:pt x="5" y="224"/>
                          </a:lnTo>
                          <a:lnTo>
                            <a:pt x="0" y="5"/>
                          </a:lnTo>
                          <a:lnTo>
                            <a:pt x="569" y="0"/>
                          </a:lnTo>
                          <a:lnTo>
                            <a:pt x="565" y="223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35" name="Freeform 4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95" y="3909"/>
                      <a:ext cx="568" cy="24"/>
                    </a:xfrm>
                    <a:custGeom>
                      <a:avLst/>
                      <a:gdLst>
                        <a:gd name="T0" fmla="*/ 567 w 568"/>
                        <a:gd name="T1" fmla="*/ 17 h 24"/>
                        <a:gd name="T2" fmla="*/ 565 w 568"/>
                        <a:gd name="T3" fmla="*/ 0 h 24"/>
                        <a:gd name="T4" fmla="*/ 0 w 568"/>
                        <a:gd name="T5" fmla="*/ 3 h 24"/>
                        <a:gd name="T6" fmla="*/ 3 w 568"/>
                        <a:gd name="T7" fmla="*/ 23 h 24"/>
                        <a:gd name="T8" fmla="*/ 567 w 568"/>
                        <a:gd name="T9" fmla="*/ 17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8"/>
                        <a:gd name="T16" fmla="*/ 0 h 24"/>
                        <a:gd name="T17" fmla="*/ 568 w 56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8" h="24">
                          <a:moveTo>
                            <a:pt x="567" y="17"/>
                          </a:moveTo>
                          <a:lnTo>
                            <a:pt x="565" y="0"/>
                          </a:lnTo>
                          <a:lnTo>
                            <a:pt x="0" y="3"/>
                          </a:lnTo>
                          <a:lnTo>
                            <a:pt x="3" y="23"/>
                          </a:lnTo>
                          <a:lnTo>
                            <a:pt x="567" y="17"/>
                          </a:lnTo>
                        </a:path>
                      </a:pathLst>
                    </a:custGeom>
                    <a:solidFill>
                      <a:srgbClr val="59595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36" name="Freeform 4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00" y="4104"/>
                      <a:ext cx="567" cy="24"/>
                    </a:xfrm>
                    <a:custGeom>
                      <a:avLst/>
                      <a:gdLst>
                        <a:gd name="T0" fmla="*/ 563 w 567"/>
                        <a:gd name="T1" fmla="*/ 20 h 24"/>
                        <a:gd name="T2" fmla="*/ 566 w 567"/>
                        <a:gd name="T3" fmla="*/ 0 h 24"/>
                        <a:gd name="T4" fmla="*/ 66 w 567"/>
                        <a:gd name="T5" fmla="*/ 4 h 24"/>
                        <a:gd name="T6" fmla="*/ 0 w 567"/>
                        <a:gd name="T7" fmla="*/ 4 h 24"/>
                        <a:gd name="T8" fmla="*/ 0 w 567"/>
                        <a:gd name="T9" fmla="*/ 23 h 24"/>
                        <a:gd name="T10" fmla="*/ 57 w 567"/>
                        <a:gd name="T11" fmla="*/ 23 h 24"/>
                        <a:gd name="T12" fmla="*/ 563 w 567"/>
                        <a:gd name="T13" fmla="*/ 20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67"/>
                        <a:gd name="T22" fmla="*/ 0 h 24"/>
                        <a:gd name="T23" fmla="*/ 567 w 567"/>
                        <a:gd name="T24" fmla="*/ 24 h 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67" h="24">
                          <a:moveTo>
                            <a:pt x="563" y="20"/>
                          </a:moveTo>
                          <a:lnTo>
                            <a:pt x="566" y="0"/>
                          </a:lnTo>
                          <a:lnTo>
                            <a:pt x="66" y="4"/>
                          </a:lnTo>
                          <a:lnTo>
                            <a:pt x="0" y="4"/>
                          </a:lnTo>
                          <a:lnTo>
                            <a:pt x="0" y="23"/>
                          </a:lnTo>
                          <a:lnTo>
                            <a:pt x="57" y="23"/>
                          </a:lnTo>
                          <a:lnTo>
                            <a:pt x="563" y="20"/>
                          </a:lnTo>
                        </a:path>
                      </a:pathLst>
                    </a:custGeom>
                    <a:solidFill>
                      <a:srgbClr val="59595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37" name="Freeform 4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96" y="3947"/>
                      <a:ext cx="570" cy="142"/>
                    </a:xfrm>
                    <a:custGeom>
                      <a:avLst/>
                      <a:gdLst>
                        <a:gd name="T0" fmla="*/ 569 w 570"/>
                        <a:gd name="T1" fmla="*/ 138 h 142"/>
                        <a:gd name="T2" fmla="*/ 6 w 570"/>
                        <a:gd name="T3" fmla="*/ 141 h 142"/>
                        <a:gd name="T4" fmla="*/ 10 w 570"/>
                        <a:gd name="T5" fmla="*/ 72 h 142"/>
                        <a:gd name="T6" fmla="*/ 0 w 570"/>
                        <a:gd name="T7" fmla="*/ 3 h 142"/>
                        <a:gd name="T8" fmla="*/ 565 w 570"/>
                        <a:gd name="T9" fmla="*/ 0 h 142"/>
                        <a:gd name="T10" fmla="*/ 569 w 570"/>
                        <a:gd name="T11" fmla="*/ 138 h 14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0"/>
                        <a:gd name="T19" fmla="*/ 0 h 142"/>
                        <a:gd name="T20" fmla="*/ 570 w 570"/>
                        <a:gd name="T21" fmla="*/ 142 h 14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0" h="142">
                          <a:moveTo>
                            <a:pt x="569" y="138"/>
                          </a:moveTo>
                          <a:lnTo>
                            <a:pt x="6" y="141"/>
                          </a:lnTo>
                          <a:lnTo>
                            <a:pt x="10" y="72"/>
                          </a:lnTo>
                          <a:lnTo>
                            <a:pt x="0" y="3"/>
                          </a:lnTo>
                          <a:lnTo>
                            <a:pt x="565" y="0"/>
                          </a:lnTo>
                          <a:lnTo>
                            <a:pt x="569" y="138"/>
                          </a:lnTo>
                        </a:path>
                      </a:pathLst>
                    </a:custGeom>
                    <a:solidFill>
                      <a:srgbClr val="CCCCCC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38" name="Freeform 4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2" y="3874"/>
                      <a:ext cx="31" cy="292"/>
                    </a:xfrm>
                    <a:custGeom>
                      <a:avLst/>
                      <a:gdLst>
                        <a:gd name="T0" fmla="*/ 30 w 31"/>
                        <a:gd name="T1" fmla="*/ 291 h 292"/>
                        <a:gd name="T2" fmla="*/ 1 w 31"/>
                        <a:gd name="T3" fmla="*/ 291 h 292"/>
                        <a:gd name="T4" fmla="*/ 0 w 31"/>
                        <a:gd name="T5" fmla="*/ 1 h 292"/>
                        <a:gd name="T6" fmla="*/ 29 w 31"/>
                        <a:gd name="T7" fmla="*/ 0 h 292"/>
                        <a:gd name="T8" fmla="*/ 30 w 31"/>
                        <a:gd name="T9" fmla="*/ 291 h 2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2"/>
                        <a:gd name="T17" fmla="*/ 31 w 31"/>
                        <a:gd name="T18" fmla="*/ 292 h 2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2">
                          <a:moveTo>
                            <a:pt x="30" y="291"/>
                          </a:moveTo>
                          <a:lnTo>
                            <a:pt x="1" y="291"/>
                          </a:lnTo>
                          <a:lnTo>
                            <a:pt x="0" y="1"/>
                          </a:lnTo>
                          <a:lnTo>
                            <a:pt x="29" y="0"/>
                          </a:lnTo>
                          <a:lnTo>
                            <a:pt x="30" y="291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39" name="Freeform 4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2" y="3874"/>
                      <a:ext cx="31" cy="292"/>
                    </a:xfrm>
                    <a:custGeom>
                      <a:avLst/>
                      <a:gdLst>
                        <a:gd name="T0" fmla="*/ 30 w 31"/>
                        <a:gd name="T1" fmla="*/ 291 h 292"/>
                        <a:gd name="T2" fmla="*/ 1 w 31"/>
                        <a:gd name="T3" fmla="*/ 291 h 292"/>
                        <a:gd name="T4" fmla="*/ 0 w 31"/>
                        <a:gd name="T5" fmla="*/ 1 h 292"/>
                        <a:gd name="T6" fmla="*/ 29 w 31"/>
                        <a:gd name="T7" fmla="*/ 0 h 292"/>
                        <a:gd name="T8" fmla="*/ 30 w 31"/>
                        <a:gd name="T9" fmla="*/ 291 h 2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2"/>
                        <a:gd name="T17" fmla="*/ 31 w 31"/>
                        <a:gd name="T18" fmla="*/ 292 h 2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2">
                          <a:moveTo>
                            <a:pt x="30" y="291"/>
                          </a:moveTo>
                          <a:lnTo>
                            <a:pt x="1" y="291"/>
                          </a:lnTo>
                          <a:lnTo>
                            <a:pt x="0" y="1"/>
                          </a:lnTo>
                          <a:lnTo>
                            <a:pt x="29" y="0"/>
                          </a:lnTo>
                          <a:lnTo>
                            <a:pt x="30" y="291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40" name="Freeform 4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54" y="3871"/>
                      <a:ext cx="31" cy="293"/>
                    </a:xfrm>
                    <a:custGeom>
                      <a:avLst/>
                      <a:gdLst>
                        <a:gd name="T0" fmla="*/ 30 w 31"/>
                        <a:gd name="T1" fmla="*/ 292 h 293"/>
                        <a:gd name="T2" fmla="*/ 1 w 31"/>
                        <a:gd name="T3" fmla="*/ 292 h 293"/>
                        <a:gd name="T4" fmla="*/ 0 w 31"/>
                        <a:gd name="T5" fmla="*/ 0 h 293"/>
                        <a:gd name="T6" fmla="*/ 28 w 31"/>
                        <a:gd name="T7" fmla="*/ 0 h 293"/>
                        <a:gd name="T8" fmla="*/ 30 w 31"/>
                        <a:gd name="T9" fmla="*/ 292 h 2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3"/>
                        <a:gd name="T17" fmla="*/ 31 w 31"/>
                        <a:gd name="T18" fmla="*/ 293 h 2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3">
                          <a:moveTo>
                            <a:pt x="30" y="292"/>
                          </a:moveTo>
                          <a:lnTo>
                            <a:pt x="1" y="292"/>
                          </a:lnTo>
                          <a:lnTo>
                            <a:pt x="0" y="0"/>
                          </a:lnTo>
                          <a:lnTo>
                            <a:pt x="28" y="0"/>
                          </a:lnTo>
                          <a:lnTo>
                            <a:pt x="30" y="292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41" name="Freeform 4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54" y="3871"/>
                      <a:ext cx="31" cy="293"/>
                    </a:xfrm>
                    <a:custGeom>
                      <a:avLst/>
                      <a:gdLst>
                        <a:gd name="T0" fmla="*/ 30 w 31"/>
                        <a:gd name="T1" fmla="*/ 292 h 293"/>
                        <a:gd name="T2" fmla="*/ 1 w 31"/>
                        <a:gd name="T3" fmla="*/ 292 h 293"/>
                        <a:gd name="T4" fmla="*/ 0 w 31"/>
                        <a:gd name="T5" fmla="*/ 0 h 293"/>
                        <a:gd name="T6" fmla="*/ 28 w 31"/>
                        <a:gd name="T7" fmla="*/ 0 h 293"/>
                        <a:gd name="T8" fmla="*/ 30 w 31"/>
                        <a:gd name="T9" fmla="*/ 292 h 2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3"/>
                        <a:gd name="T17" fmla="*/ 31 w 31"/>
                        <a:gd name="T18" fmla="*/ 293 h 2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3">
                          <a:moveTo>
                            <a:pt x="30" y="292"/>
                          </a:moveTo>
                          <a:lnTo>
                            <a:pt x="1" y="292"/>
                          </a:lnTo>
                          <a:lnTo>
                            <a:pt x="0" y="0"/>
                          </a:lnTo>
                          <a:lnTo>
                            <a:pt x="28" y="0"/>
                          </a:lnTo>
                          <a:lnTo>
                            <a:pt x="30" y="292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42" name="Freeform 4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54" y="3907"/>
                      <a:ext cx="28" cy="219"/>
                    </a:xfrm>
                    <a:custGeom>
                      <a:avLst/>
                      <a:gdLst>
                        <a:gd name="T0" fmla="*/ 0 w 28"/>
                        <a:gd name="T1" fmla="*/ 1 h 219"/>
                        <a:gd name="T2" fmla="*/ 26 w 28"/>
                        <a:gd name="T3" fmla="*/ 0 h 219"/>
                        <a:gd name="T4" fmla="*/ 27 w 28"/>
                        <a:gd name="T5" fmla="*/ 218 h 219"/>
                        <a:gd name="T6" fmla="*/ 1 w 28"/>
                        <a:gd name="T7" fmla="*/ 218 h 219"/>
                        <a:gd name="T8" fmla="*/ 0 w 28"/>
                        <a:gd name="T9" fmla="*/ 1 h 2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19"/>
                        <a:gd name="T17" fmla="*/ 28 w 28"/>
                        <a:gd name="T18" fmla="*/ 219 h 2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19">
                          <a:moveTo>
                            <a:pt x="0" y="1"/>
                          </a:moveTo>
                          <a:lnTo>
                            <a:pt x="26" y="0"/>
                          </a:lnTo>
                          <a:lnTo>
                            <a:pt x="27" y="218"/>
                          </a:lnTo>
                          <a:lnTo>
                            <a:pt x="1" y="218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D9D9D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43" name="Freeform 4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55" y="3930"/>
                      <a:ext cx="27" cy="173"/>
                    </a:xfrm>
                    <a:custGeom>
                      <a:avLst/>
                      <a:gdLst>
                        <a:gd name="T0" fmla="*/ 0 w 27"/>
                        <a:gd name="T1" fmla="*/ 0 h 173"/>
                        <a:gd name="T2" fmla="*/ 25 w 27"/>
                        <a:gd name="T3" fmla="*/ 1 h 173"/>
                        <a:gd name="T4" fmla="*/ 26 w 27"/>
                        <a:gd name="T5" fmla="*/ 172 h 173"/>
                        <a:gd name="T6" fmla="*/ 0 w 27"/>
                        <a:gd name="T7" fmla="*/ 172 h 173"/>
                        <a:gd name="T8" fmla="*/ 0 w 27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73"/>
                        <a:gd name="T17" fmla="*/ 27 w 27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73">
                          <a:moveTo>
                            <a:pt x="0" y="0"/>
                          </a:moveTo>
                          <a:lnTo>
                            <a:pt x="25" y="1"/>
                          </a:lnTo>
                          <a:lnTo>
                            <a:pt x="26" y="172"/>
                          </a:lnTo>
                          <a:lnTo>
                            <a:pt x="0" y="17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5E5E5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44" name="Freeform 4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55" y="3947"/>
                      <a:ext cx="27" cy="140"/>
                    </a:xfrm>
                    <a:custGeom>
                      <a:avLst/>
                      <a:gdLst>
                        <a:gd name="T0" fmla="*/ 0 w 27"/>
                        <a:gd name="T1" fmla="*/ 0 h 140"/>
                        <a:gd name="T2" fmla="*/ 25 w 27"/>
                        <a:gd name="T3" fmla="*/ 0 h 140"/>
                        <a:gd name="T4" fmla="*/ 26 w 27"/>
                        <a:gd name="T5" fmla="*/ 139 h 140"/>
                        <a:gd name="T6" fmla="*/ 0 w 27"/>
                        <a:gd name="T7" fmla="*/ 139 h 140"/>
                        <a:gd name="T8" fmla="*/ 0 w 27"/>
                        <a:gd name="T9" fmla="*/ 0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40"/>
                        <a:gd name="T17" fmla="*/ 27 w 27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40">
                          <a:moveTo>
                            <a:pt x="0" y="0"/>
                          </a:moveTo>
                          <a:lnTo>
                            <a:pt x="25" y="0"/>
                          </a:lnTo>
                          <a:lnTo>
                            <a:pt x="26" y="139"/>
                          </a:lnTo>
                          <a:lnTo>
                            <a:pt x="0" y="13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2F2F2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45" name="Freeform 4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55" y="3960"/>
                      <a:ext cx="27" cy="112"/>
                    </a:xfrm>
                    <a:custGeom>
                      <a:avLst/>
                      <a:gdLst>
                        <a:gd name="T0" fmla="*/ 0 w 27"/>
                        <a:gd name="T1" fmla="*/ 0 h 112"/>
                        <a:gd name="T2" fmla="*/ 25 w 27"/>
                        <a:gd name="T3" fmla="*/ 0 h 112"/>
                        <a:gd name="T4" fmla="*/ 26 w 27"/>
                        <a:gd name="T5" fmla="*/ 111 h 112"/>
                        <a:gd name="T6" fmla="*/ 0 w 27"/>
                        <a:gd name="T7" fmla="*/ 111 h 112"/>
                        <a:gd name="T8" fmla="*/ 0 w 27"/>
                        <a:gd name="T9" fmla="*/ 0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12"/>
                        <a:gd name="T17" fmla="*/ 27 w 27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12">
                          <a:moveTo>
                            <a:pt x="0" y="0"/>
                          </a:moveTo>
                          <a:lnTo>
                            <a:pt x="25" y="0"/>
                          </a:lnTo>
                          <a:lnTo>
                            <a:pt x="26" y="111"/>
                          </a:lnTo>
                          <a:lnTo>
                            <a:pt x="0" y="1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7F7F7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46" name="Freeform 4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55" y="3971"/>
                      <a:ext cx="27" cy="91"/>
                    </a:xfrm>
                    <a:custGeom>
                      <a:avLst/>
                      <a:gdLst>
                        <a:gd name="T0" fmla="*/ 0 w 27"/>
                        <a:gd name="T1" fmla="*/ 0 h 91"/>
                        <a:gd name="T2" fmla="*/ 25 w 27"/>
                        <a:gd name="T3" fmla="*/ 0 h 91"/>
                        <a:gd name="T4" fmla="*/ 26 w 27"/>
                        <a:gd name="T5" fmla="*/ 89 h 91"/>
                        <a:gd name="T6" fmla="*/ 0 w 27"/>
                        <a:gd name="T7" fmla="*/ 90 h 91"/>
                        <a:gd name="T8" fmla="*/ 0 w 27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91"/>
                        <a:gd name="T17" fmla="*/ 27 w 27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91">
                          <a:moveTo>
                            <a:pt x="0" y="0"/>
                          </a:moveTo>
                          <a:lnTo>
                            <a:pt x="25" y="0"/>
                          </a:lnTo>
                          <a:lnTo>
                            <a:pt x="26" y="89"/>
                          </a:lnTo>
                          <a:lnTo>
                            <a:pt x="0" y="9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47" name="Freeform 4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3" y="3911"/>
                      <a:ext cx="29" cy="217"/>
                    </a:xfrm>
                    <a:custGeom>
                      <a:avLst/>
                      <a:gdLst>
                        <a:gd name="T0" fmla="*/ 0 w 29"/>
                        <a:gd name="T1" fmla="*/ 0 h 217"/>
                        <a:gd name="T2" fmla="*/ 27 w 29"/>
                        <a:gd name="T3" fmla="*/ 0 h 217"/>
                        <a:gd name="T4" fmla="*/ 28 w 29"/>
                        <a:gd name="T5" fmla="*/ 216 h 217"/>
                        <a:gd name="T6" fmla="*/ 1 w 29"/>
                        <a:gd name="T7" fmla="*/ 216 h 217"/>
                        <a:gd name="T8" fmla="*/ 0 w 29"/>
                        <a:gd name="T9" fmla="*/ 0 h 2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217"/>
                        <a:gd name="T17" fmla="*/ 29 w 29"/>
                        <a:gd name="T18" fmla="*/ 217 h 2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217">
                          <a:moveTo>
                            <a:pt x="0" y="0"/>
                          </a:moveTo>
                          <a:lnTo>
                            <a:pt x="27" y="0"/>
                          </a:lnTo>
                          <a:lnTo>
                            <a:pt x="28" y="216"/>
                          </a:lnTo>
                          <a:lnTo>
                            <a:pt x="1" y="2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D9D9D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48" name="Freeform 4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3" y="3933"/>
                      <a:ext cx="29" cy="174"/>
                    </a:xfrm>
                    <a:custGeom>
                      <a:avLst/>
                      <a:gdLst>
                        <a:gd name="T0" fmla="*/ 0 w 29"/>
                        <a:gd name="T1" fmla="*/ 0 h 174"/>
                        <a:gd name="T2" fmla="*/ 27 w 29"/>
                        <a:gd name="T3" fmla="*/ 0 h 174"/>
                        <a:gd name="T4" fmla="*/ 28 w 29"/>
                        <a:gd name="T5" fmla="*/ 172 h 174"/>
                        <a:gd name="T6" fmla="*/ 1 w 29"/>
                        <a:gd name="T7" fmla="*/ 173 h 174"/>
                        <a:gd name="T8" fmla="*/ 0 w 29"/>
                        <a:gd name="T9" fmla="*/ 0 h 1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174"/>
                        <a:gd name="T17" fmla="*/ 29 w 29"/>
                        <a:gd name="T18" fmla="*/ 174 h 1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174">
                          <a:moveTo>
                            <a:pt x="0" y="0"/>
                          </a:moveTo>
                          <a:lnTo>
                            <a:pt x="27" y="0"/>
                          </a:lnTo>
                          <a:lnTo>
                            <a:pt x="28" y="172"/>
                          </a:lnTo>
                          <a:lnTo>
                            <a:pt x="1" y="17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5E5E5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49" name="Freeform 4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4" y="3950"/>
                      <a:ext cx="28" cy="139"/>
                    </a:xfrm>
                    <a:custGeom>
                      <a:avLst/>
                      <a:gdLst>
                        <a:gd name="T0" fmla="*/ 0 w 28"/>
                        <a:gd name="T1" fmla="*/ 0 h 139"/>
                        <a:gd name="T2" fmla="*/ 26 w 28"/>
                        <a:gd name="T3" fmla="*/ 0 h 139"/>
                        <a:gd name="T4" fmla="*/ 27 w 28"/>
                        <a:gd name="T5" fmla="*/ 138 h 139"/>
                        <a:gd name="T6" fmla="*/ 0 w 28"/>
                        <a:gd name="T7" fmla="*/ 138 h 139"/>
                        <a:gd name="T8" fmla="*/ 0 w 28"/>
                        <a:gd name="T9" fmla="*/ 0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39"/>
                        <a:gd name="T17" fmla="*/ 28 w 28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39">
                          <a:moveTo>
                            <a:pt x="0" y="0"/>
                          </a:moveTo>
                          <a:lnTo>
                            <a:pt x="26" y="0"/>
                          </a:lnTo>
                          <a:lnTo>
                            <a:pt x="27" y="138"/>
                          </a:lnTo>
                          <a:lnTo>
                            <a:pt x="0" y="13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2F2F2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50" name="Freeform 4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4" y="3964"/>
                      <a:ext cx="28" cy="113"/>
                    </a:xfrm>
                    <a:custGeom>
                      <a:avLst/>
                      <a:gdLst>
                        <a:gd name="T0" fmla="*/ 0 w 28"/>
                        <a:gd name="T1" fmla="*/ 1 h 113"/>
                        <a:gd name="T2" fmla="*/ 26 w 28"/>
                        <a:gd name="T3" fmla="*/ 0 h 113"/>
                        <a:gd name="T4" fmla="*/ 27 w 28"/>
                        <a:gd name="T5" fmla="*/ 111 h 113"/>
                        <a:gd name="T6" fmla="*/ 0 w 28"/>
                        <a:gd name="T7" fmla="*/ 112 h 113"/>
                        <a:gd name="T8" fmla="*/ 0 w 28"/>
                        <a:gd name="T9" fmla="*/ 1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13"/>
                        <a:gd name="T17" fmla="*/ 28 w 28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13">
                          <a:moveTo>
                            <a:pt x="0" y="1"/>
                          </a:moveTo>
                          <a:lnTo>
                            <a:pt x="26" y="0"/>
                          </a:lnTo>
                          <a:lnTo>
                            <a:pt x="27" y="111"/>
                          </a:lnTo>
                          <a:lnTo>
                            <a:pt x="0" y="112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F7F7F7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51" name="Freeform 4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4" y="3974"/>
                      <a:ext cx="28" cy="91"/>
                    </a:xfrm>
                    <a:custGeom>
                      <a:avLst/>
                      <a:gdLst>
                        <a:gd name="T0" fmla="*/ 0 w 28"/>
                        <a:gd name="T1" fmla="*/ 0 h 91"/>
                        <a:gd name="T2" fmla="*/ 26 w 28"/>
                        <a:gd name="T3" fmla="*/ 0 h 91"/>
                        <a:gd name="T4" fmla="*/ 27 w 28"/>
                        <a:gd name="T5" fmla="*/ 89 h 91"/>
                        <a:gd name="T6" fmla="*/ 0 w 28"/>
                        <a:gd name="T7" fmla="*/ 90 h 91"/>
                        <a:gd name="T8" fmla="*/ 0 w 28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91"/>
                        <a:gd name="T17" fmla="*/ 28 w 28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91">
                          <a:moveTo>
                            <a:pt x="0" y="0"/>
                          </a:moveTo>
                          <a:lnTo>
                            <a:pt x="26" y="0"/>
                          </a:lnTo>
                          <a:lnTo>
                            <a:pt x="27" y="89"/>
                          </a:lnTo>
                          <a:lnTo>
                            <a:pt x="0" y="9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52" name="Freeform 4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23" y="3990"/>
                      <a:ext cx="25" cy="64"/>
                    </a:xfrm>
                    <a:custGeom>
                      <a:avLst/>
                      <a:gdLst>
                        <a:gd name="T0" fmla="*/ 1 w 25"/>
                        <a:gd name="T1" fmla="*/ 63 h 64"/>
                        <a:gd name="T2" fmla="*/ 0 w 25"/>
                        <a:gd name="T3" fmla="*/ 0 h 64"/>
                        <a:gd name="T4" fmla="*/ 23 w 25"/>
                        <a:gd name="T5" fmla="*/ 0 h 64"/>
                        <a:gd name="T6" fmla="*/ 24 w 25"/>
                        <a:gd name="T7" fmla="*/ 63 h 64"/>
                        <a:gd name="T8" fmla="*/ 1 w 25"/>
                        <a:gd name="T9" fmla="*/ 63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64"/>
                        <a:gd name="T17" fmla="*/ 25 w 25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64">
                          <a:moveTo>
                            <a:pt x="1" y="63"/>
                          </a:moveTo>
                          <a:lnTo>
                            <a:pt x="0" y="0"/>
                          </a:lnTo>
                          <a:lnTo>
                            <a:pt x="23" y="0"/>
                          </a:lnTo>
                          <a:lnTo>
                            <a:pt x="24" y="63"/>
                          </a:lnTo>
                          <a:lnTo>
                            <a:pt x="1" y="63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53" name="Freeform 4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23" y="3990"/>
                      <a:ext cx="25" cy="64"/>
                    </a:xfrm>
                    <a:custGeom>
                      <a:avLst/>
                      <a:gdLst>
                        <a:gd name="T0" fmla="*/ 1 w 25"/>
                        <a:gd name="T1" fmla="*/ 63 h 64"/>
                        <a:gd name="T2" fmla="*/ 0 w 25"/>
                        <a:gd name="T3" fmla="*/ 0 h 64"/>
                        <a:gd name="T4" fmla="*/ 23 w 25"/>
                        <a:gd name="T5" fmla="*/ 0 h 64"/>
                        <a:gd name="T6" fmla="*/ 24 w 25"/>
                        <a:gd name="T7" fmla="*/ 63 h 64"/>
                        <a:gd name="T8" fmla="*/ 1 w 25"/>
                        <a:gd name="T9" fmla="*/ 63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64"/>
                        <a:gd name="T17" fmla="*/ 25 w 25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64">
                          <a:moveTo>
                            <a:pt x="1" y="63"/>
                          </a:moveTo>
                          <a:lnTo>
                            <a:pt x="0" y="0"/>
                          </a:lnTo>
                          <a:lnTo>
                            <a:pt x="23" y="0"/>
                          </a:lnTo>
                          <a:lnTo>
                            <a:pt x="24" y="63"/>
                          </a:lnTo>
                          <a:lnTo>
                            <a:pt x="1" y="63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54" name="Freeform 4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23" y="4002"/>
                      <a:ext cx="23" cy="1"/>
                    </a:xfrm>
                    <a:custGeom>
                      <a:avLst/>
                      <a:gdLst>
                        <a:gd name="T0" fmla="*/ 22 w 23"/>
                        <a:gd name="T1" fmla="*/ 0 h 1"/>
                        <a:gd name="T2" fmla="*/ 0 w 23"/>
                        <a:gd name="T3" fmla="*/ 0 h 1"/>
                        <a:gd name="T4" fmla="*/ 22 w 23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3"/>
                        <a:gd name="T10" fmla="*/ 0 h 1"/>
                        <a:gd name="T11" fmla="*/ 23 w 23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3" h="1">
                          <a:moveTo>
                            <a:pt x="22" y="0"/>
                          </a:moveTo>
                          <a:lnTo>
                            <a:pt x="0" y="0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55" name="Line 4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224" y="4001"/>
                      <a:ext cx="20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56" name="Freeform 4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23" y="3891"/>
                      <a:ext cx="25" cy="66"/>
                    </a:xfrm>
                    <a:custGeom>
                      <a:avLst/>
                      <a:gdLst>
                        <a:gd name="T0" fmla="*/ 0 w 25"/>
                        <a:gd name="T1" fmla="*/ 65 h 66"/>
                        <a:gd name="T2" fmla="*/ 0 w 25"/>
                        <a:gd name="T3" fmla="*/ 1 h 66"/>
                        <a:gd name="T4" fmla="*/ 23 w 25"/>
                        <a:gd name="T5" fmla="*/ 0 h 66"/>
                        <a:gd name="T6" fmla="*/ 24 w 25"/>
                        <a:gd name="T7" fmla="*/ 65 h 66"/>
                        <a:gd name="T8" fmla="*/ 0 w 25"/>
                        <a:gd name="T9" fmla="*/ 65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66"/>
                        <a:gd name="T17" fmla="*/ 25 w 25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66">
                          <a:moveTo>
                            <a:pt x="0" y="65"/>
                          </a:moveTo>
                          <a:lnTo>
                            <a:pt x="0" y="1"/>
                          </a:lnTo>
                          <a:lnTo>
                            <a:pt x="23" y="0"/>
                          </a:lnTo>
                          <a:lnTo>
                            <a:pt x="24" y="65"/>
                          </a:lnTo>
                          <a:lnTo>
                            <a:pt x="0" y="65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57" name="Freeform 4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23" y="3891"/>
                      <a:ext cx="25" cy="66"/>
                    </a:xfrm>
                    <a:custGeom>
                      <a:avLst/>
                      <a:gdLst>
                        <a:gd name="T0" fmla="*/ 0 w 25"/>
                        <a:gd name="T1" fmla="*/ 65 h 66"/>
                        <a:gd name="T2" fmla="*/ 0 w 25"/>
                        <a:gd name="T3" fmla="*/ 1 h 66"/>
                        <a:gd name="T4" fmla="*/ 23 w 25"/>
                        <a:gd name="T5" fmla="*/ 0 h 66"/>
                        <a:gd name="T6" fmla="*/ 24 w 25"/>
                        <a:gd name="T7" fmla="*/ 65 h 66"/>
                        <a:gd name="T8" fmla="*/ 0 w 25"/>
                        <a:gd name="T9" fmla="*/ 65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66"/>
                        <a:gd name="T17" fmla="*/ 25 w 25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66">
                          <a:moveTo>
                            <a:pt x="0" y="65"/>
                          </a:moveTo>
                          <a:lnTo>
                            <a:pt x="0" y="1"/>
                          </a:lnTo>
                          <a:lnTo>
                            <a:pt x="23" y="0"/>
                          </a:lnTo>
                          <a:lnTo>
                            <a:pt x="24" y="65"/>
                          </a:lnTo>
                          <a:lnTo>
                            <a:pt x="0" y="65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58" name="Freeform 4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23" y="3903"/>
                      <a:ext cx="23" cy="2"/>
                    </a:xfrm>
                    <a:custGeom>
                      <a:avLst/>
                      <a:gdLst>
                        <a:gd name="T0" fmla="*/ 22 w 23"/>
                        <a:gd name="T1" fmla="*/ 0 h 2"/>
                        <a:gd name="T2" fmla="*/ 0 w 23"/>
                        <a:gd name="T3" fmla="*/ 1 h 2"/>
                        <a:gd name="T4" fmla="*/ 22 w 23"/>
                        <a:gd name="T5" fmla="*/ 0 h 2"/>
                        <a:gd name="T6" fmla="*/ 0 60000 65536"/>
                        <a:gd name="T7" fmla="*/ 0 60000 65536"/>
                        <a:gd name="T8" fmla="*/ 0 60000 65536"/>
                        <a:gd name="T9" fmla="*/ 0 w 23"/>
                        <a:gd name="T10" fmla="*/ 0 h 2"/>
                        <a:gd name="T11" fmla="*/ 23 w 23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3" h="2">
                          <a:moveTo>
                            <a:pt x="22" y="0"/>
                          </a:moveTo>
                          <a:lnTo>
                            <a:pt x="0" y="1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59" name="Line 4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225" y="3903"/>
                      <a:ext cx="20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60" name="Freeform 4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24" y="4087"/>
                      <a:ext cx="25" cy="66"/>
                    </a:xfrm>
                    <a:custGeom>
                      <a:avLst/>
                      <a:gdLst>
                        <a:gd name="T0" fmla="*/ 0 w 25"/>
                        <a:gd name="T1" fmla="*/ 65 h 66"/>
                        <a:gd name="T2" fmla="*/ 0 w 25"/>
                        <a:gd name="T3" fmla="*/ 0 h 66"/>
                        <a:gd name="T4" fmla="*/ 23 w 25"/>
                        <a:gd name="T5" fmla="*/ 0 h 66"/>
                        <a:gd name="T6" fmla="*/ 24 w 25"/>
                        <a:gd name="T7" fmla="*/ 64 h 66"/>
                        <a:gd name="T8" fmla="*/ 0 w 25"/>
                        <a:gd name="T9" fmla="*/ 65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66"/>
                        <a:gd name="T17" fmla="*/ 25 w 25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66">
                          <a:moveTo>
                            <a:pt x="0" y="65"/>
                          </a:moveTo>
                          <a:lnTo>
                            <a:pt x="0" y="0"/>
                          </a:lnTo>
                          <a:lnTo>
                            <a:pt x="23" y="0"/>
                          </a:lnTo>
                          <a:lnTo>
                            <a:pt x="24" y="64"/>
                          </a:lnTo>
                          <a:lnTo>
                            <a:pt x="0" y="65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61" name="Freeform 4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24" y="4087"/>
                      <a:ext cx="25" cy="66"/>
                    </a:xfrm>
                    <a:custGeom>
                      <a:avLst/>
                      <a:gdLst>
                        <a:gd name="T0" fmla="*/ 0 w 25"/>
                        <a:gd name="T1" fmla="*/ 65 h 66"/>
                        <a:gd name="T2" fmla="*/ 0 w 25"/>
                        <a:gd name="T3" fmla="*/ 0 h 66"/>
                        <a:gd name="T4" fmla="*/ 23 w 25"/>
                        <a:gd name="T5" fmla="*/ 0 h 66"/>
                        <a:gd name="T6" fmla="*/ 24 w 25"/>
                        <a:gd name="T7" fmla="*/ 64 h 66"/>
                        <a:gd name="T8" fmla="*/ 0 w 25"/>
                        <a:gd name="T9" fmla="*/ 65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66"/>
                        <a:gd name="T17" fmla="*/ 25 w 25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66">
                          <a:moveTo>
                            <a:pt x="0" y="65"/>
                          </a:moveTo>
                          <a:lnTo>
                            <a:pt x="0" y="0"/>
                          </a:lnTo>
                          <a:lnTo>
                            <a:pt x="23" y="0"/>
                          </a:lnTo>
                          <a:lnTo>
                            <a:pt x="24" y="64"/>
                          </a:lnTo>
                          <a:lnTo>
                            <a:pt x="0" y="65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62" name="Freeform 4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24" y="4099"/>
                      <a:ext cx="23" cy="1"/>
                    </a:xfrm>
                    <a:custGeom>
                      <a:avLst/>
                      <a:gdLst>
                        <a:gd name="T0" fmla="*/ 22 w 23"/>
                        <a:gd name="T1" fmla="*/ 0 h 1"/>
                        <a:gd name="T2" fmla="*/ 0 w 23"/>
                        <a:gd name="T3" fmla="*/ 0 h 1"/>
                        <a:gd name="T4" fmla="*/ 22 w 23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3"/>
                        <a:gd name="T10" fmla="*/ 0 h 1"/>
                        <a:gd name="T11" fmla="*/ 23 w 23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3" h="1">
                          <a:moveTo>
                            <a:pt x="22" y="0"/>
                          </a:moveTo>
                          <a:lnTo>
                            <a:pt x="0" y="0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63" name="Line 45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225" y="4098"/>
                      <a:ext cx="20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64" name="Freeform 4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12" y="3907"/>
                      <a:ext cx="22" cy="223"/>
                    </a:xfrm>
                    <a:custGeom>
                      <a:avLst/>
                      <a:gdLst>
                        <a:gd name="T0" fmla="*/ 0 w 22"/>
                        <a:gd name="T1" fmla="*/ 0 h 223"/>
                        <a:gd name="T2" fmla="*/ 20 w 22"/>
                        <a:gd name="T3" fmla="*/ 0 h 223"/>
                        <a:gd name="T4" fmla="*/ 21 w 22"/>
                        <a:gd name="T5" fmla="*/ 222 h 223"/>
                        <a:gd name="T6" fmla="*/ 1 w 22"/>
                        <a:gd name="T7" fmla="*/ 222 h 223"/>
                        <a:gd name="T8" fmla="*/ 0 w 22"/>
                        <a:gd name="T9" fmla="*/ 0 h 2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223"/>
                        <a:gd name="T17" fmla="*/ 22 w 22"/>
                        <a:gd name="T18" fmla="*/ 223 h 2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223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21" y="222"/>
                          </a:lnTo>
                          <a:lnTo>
                            <a:pt x="1" y="22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65" name="Rectangle 45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716" y="3992"/>
                      <a:ext cx="24" cy="64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966" name="Rectangle 45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721" y="3997"/>
                      <a:ext cx="15" cy="55"/>
                    </a:xfrm>
                    <a:prstGeom prst="rect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967" name="Freeform 4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16" y="4004"/>
                      <a:ext cx="24" cy="1"/>
                    </a:xfrm>
                    <a:custGeom>
                      <a:avLst/>
                      <a:gdLst>
                        <a:gd name="T0" fmla="*/ 23 w 24"/>
                        <a:gd name="T1" fmla="*/ 0 h 1"/>
                        <a:gd name="T2" fmla="*/ 0 w 24"/>
                        <a:gd name="T3" fmla="*/ 0 h 1"/>
                        <a:gd name="T4" fmla="*/ 23 w 24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4"/>
                        <a:gd name="T10" fmla="*/ 0 h 1"/>
                        <a:gd name="T11" fmla="*/ 24 w 24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" h="1">
                          <a:moveTo>
                            <a:pt x="23" y="0"/>
                          </a:moveTo>
                          <a:lnTo>
                            <a:pt x="0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68" name="Line 4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717" y="4003"/>
                      <a:ext cx="21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69" name="Freeform 4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15" y="3894"/>
                      <a:ext cx="26" cy="66"/>
                    </a:xfrm>
                    <a:custGeom>
                      <a:avLst/>
                      <a:gdLst>
                        <a:gd name="T0" fmla="*/ 1 w 26"/>
                        <a:gd name="T1" fmla="*/ 65 h 66"/>
                        <a:gd name="T2" fmla="*/ 0 w 26"/>
                        <a:gd name="T3" fmla="*/ 0 h 66"/>
                        <a:gd name="T4" fmla="*/ 24 w 26"/>
                        <a:gd name="T5" fmla="*/ 0 h 66"/>
                        <a:gd name="T6" fmla="*/ 25 w 26"/>
                        <a:gd name="T7" fmla="*/ 64 h 66"/>
                        <a:gd name="T8" fmla="*/ 1 w 26"/>
                        <a:gd name="T9" fmla="*/ 65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6"/>
                        <a:gd name="T17" fmla="*/ 26 w 26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6">
                          <a:moveTo>
                            <a:pt x="1" y="65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  <a:lnTo>
                            <a:pt x="25" y="64"/>
                          </a:lnTo>
                          <a:lnTo>
                            <a:pt x="1" y="65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70" name="Freeform 4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15" y="3894"/>
                      <a:ext cx="26" cy="66"/>
                    </a:xfrm>
                    <a:custGeom>
                      <a:avLst/>
                      <a:gdLst>
                        <a:gd name="T0" fmla="*/ 1 w 26"/>
                        <a:gd name="T1" fmla="*/ 65 h 66"/>
                        <a:gd name="T2" fmla="*/ 0 w 26"/>
                        <a:gd name="T3" fmla="*/ 0 h 66"/>
                        <a:gd name="T4" fmla="*/ 24 w 26"/>
                        <a:gd name="T5" fmla="*/ 0 h 66"/>
                        <a:gd name="T6" fmla="*/ 25 w 26"/>
                        <a:gd name="T7" fmla="*/ 64 h 66"/>
                        <a:gd name="T8" fmla="*/ 1 w 26"/>
                        <a:gd name="T9" fmla="*/ 65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6"/>
                        <a:gd name="T17" fmla="*/ 26 w 26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6">
                          <a:moveTo>
                            <a:pt x="1" y="65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  <a:lnTo>
                            <a:pt x="25" y="64"/>
                          </a:lnTo>
                          <a:lnTo>
                            <a:pt x="1" y="65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71" name="Freeform 4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15" y="3906"/>
                      <a:ext cx="25" cy="1"/>
                    </a:xfrm>
                    <a:custGeom>
                      <a:avLst/>
                      <a:gdLst>
                        <a:gd name="T0" fmla="*/ 24 w 25"/>
                        <a:gd name="T1" fmla="*/ 0 h 1"/>
                        <a:gd name="T2" fmla="*/ 0 w 25"/>
                        <a:gd name="T3" fmla="*/ 0 h 1"/>
                        <a:gd name="T4" fmla="*/ 24 w 2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1"/>
                        <a:gd name="T11" fmla="*/ 25 w 25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1">
                          <a:moveTo>
                            <a:pt x="24" y="0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72" name="Line 4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717" y="3905"/>
                      <a:ext cx="22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73" name="Freeform 4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16" y="4089"/>
                      <a:ext cx="26" cy="66"/>
                    </a:xfrm>
                    <a:custGeom>
                      <a:avLst/>
                      <a:gdLst>
                        <a:gd name="T0" fmla="*/ 1 w 26"/>
                        <a:gd name="T1" fmla="*/ 65 h 66"/>
                        <a:gd name="T2" fmla="*/ 0 w 26"/>
                        <a:gd name="T3" fmla="*/ 1 h 66"/>
                        <a:gd name="T4" fmla="*/ 24 w 26"/>
                        <a:gd name="T5" fmla="*/ 0 h 66"/>
                        <a:gd name="T6" fmla="*/ 25 w 26"/>
                        <a:gd name="T7" fmla="*/ 65 h 66"/>
                        <a:gd name="T8" fmla="*/ 1 w 26"/>
                        <a:gd name="T9" fmla="*/ 65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6"/>
                        <a:gd name="T17" fmla="*/ 26 w 26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6">
                          <a:moveTo>
                            <a:pt x="1" y="65"/>
                          </a:moveTo>
                          <a:lnTo>
                            <a:pt x="0" y="1"/>
                          </a:lnTo>
                          <a:lnTo>
                            <a:pt x="24" y="0"/>
                          </a:lnTo>
                          <a:lnTo>
                            <a:pt x="25" y="65"/>
                          </a:lnTo>
                          <a:lnTo>
                            <a:pt x="1" y="65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74" name="Freeform 4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16" y="4089"/>
                      <a:ext cx="26" cy="66"/>
                    </a:xfrm>
                    <a:custGeom>
                      <a:avLst/>
                      <a:gdLst>
                        <a:gd name="T0" fmla="*/ 1 w 26"/>
                        <a:gd name="T1" fmla="*/ 65 h 66"/>
                        <a:gd name="T2" fmla="*/ 0 w 26"/>
                        <a:gd name="T3" fmla="*/ 1 h 66"/>
                        <a:gd name="T4" fmla="*/ 24 w 26"/>
                        <a:gd name="T5" fmla="*/ 0 h 66"/>
                        <a:gd name="T6" fmla="*/ 25 w 26"/>
                        <a:gd name="T7" fmla="*/ 65 h 66"/>
                        <a:gd name="T8" fmla="*/ 1 w 26"/>
                        <a:gd name="T9" fmla="*/ 65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6"/>
                        <a:gd name="T17" fmla="*/ 26 w 26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6">
                          <a:moveTo>
                            <a:pt x="1" y="65"/>
                          </a:moveTo>
                          <a:lnTo>
                            <a:pt x="0" y="1"/>
                          </a:lnTo>
                          <a:lnTo>
                            <a:pt x="24" y="0"/>
                          </a:lnTo>
                          <a:lnTo>
                            <a:pt x="25" y="65"/>
                          </a:lnTo>
                          <a:lnTo>
                            <a:pt x="1" y="65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75" name="Freeform 4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16" y="4101"/>
                      <a:ext cx="24" cy="2"/>
                    </a:xfrm>
                    <a:custGeom>
                      <a:avLst/>
                      <a:gdLst>
                        <a:gd name="T0" fmla="*/ 23 w 24"/>
                        <a:gd name="T1" fmla="*/ 0 h 2"/>
                        <a:gd name="T2" fmla="*/ 0 w 24"/>
                        <a:gd name="T3" fmla="*/ 1 h 2"/>
                        <a:gd name="T4" fmla="*/ 23 w 24"/>
                        <a:gd name="T5" fmla="*/ 0 h 2"/>
                        <a:gd name="T6" fmla="*/ 0 60000 65536"/>
                        <a:gd name="T7" fmla="*/ 0 60000 65536"/>
                        <a:gd name="T8" fmla="*/ 0 60000 65536"/>
                        <a:gd name="T9" fmla="*/ 0 w 24"/>
                        <a:gd name="T10" fmla="*/ 0 h 2"/>
                        <a:gd name="T11" fmla="*/ 24 w 24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" h="2">
                          <a:moveTo>
                            <a:pt x="23" y="0"/>
                          </a:moveTo>
                          <a:lnTo>
                            <a:pt x="0" y="1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76" name="Line 4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719" y="4101"/>
                      <a:ext cx="20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782" name="Freeform 468"/>
                <p:cNvSpPr>
                  <a:spLocks noChangeAspect="1"/>
                </p:cNvSpPr>
                <p:nvPr/>
              </p:nvSpPr>
              <p:spPr bwMode="auto">
                <a:xfrm>
                  <a:off x="4843" y="2543"/>
                  <a:ext cx="271" cy="278"/>
                </a:xfrm>
                <a:custGeom>
                  <a:avLst/>
                  <a:gdLst>
                    <a:gd name="T0" fmla="*/ 78 w 282"/>
                    <a:gd name="T1" fmla="*/ 3 h 320"/>
                    <a:gd name="T2" fmla="*/ 78 w 282"/>
                    <a:gd name="T3" fmla="*/ 3 h 320"/>
                    <a:gd name="T4" fmla="*/ 78 w 282"/>
                    <a:gd name="T5" fmla="*/ 3 h 320"/>
                    <a:gd name="T6" fmla="*/ 78 w 282"/>
                    <a:gd name="T7" fmla="*/ 2 h 320"/>
                    <a:gd name="T8" fmla="*/ 78 w 282"/>
                    <a:gd name="T9" fmla="*/ 0 h 320"/>
                    <a:gd name="T10" fmla="*/ 78 w 282"/>
                    <a:gd name="T11" fmla="*/ 0 h 320"/>
                    <a:gd name="T12" fmla="*/ 75 w 282"/>
                    <a:gd name="T13" fmla="*/ 0 h 320"/>
                    <a:gd name="T14" fmla="*/ 72 w 282"/>
                    <a:gd name="T15" fmla="*/ 0 h 320"/>
                    <a:gd name="T16" fmla="*/ 69 w 282"/>
                    <a:gd name="T17" fmla="*/ 0 h 320"/>
                    <a:gd name="T18" fmla="*/ 64 w 282"/>
                    <a:gd name="T19" fmla="*/ 0 h 320"/>
                    <a:gd name="T20" fmla="*/ 60 w 282"/>
                    <a:gd name="T21" fmla="*/ 0 h 320"/>
                    <a:gd name="T22" fmla="*/ 56 w 282"/>
                    <a:gd name="T23" fmla="*/ 0 h 320"/>
                    <a:gd name="T24" fmla="*/ 51 w 282"/>
                    <a:gd name="T25" fmla="*/ 0 h 320"/>
                    <a:gd name="T26" fmla="*/ 45 w 282"/>
                    <a:gd name="T27" fmla="*/ 0 h 320"/>
                    <a:gd name="T28" fmla="*/ 39 w 282"/>
                    <a:gd name="T29" fmla="*/ 0 h 320"/>
                    <a:gd name="T30" fmla="*/ 35 w 282"/>
                    <a:gd name="T31" fmla="*/ 0 h 320"/>
                    <a:gd name="T32" fmla="*/ 32 w 282"/>
                    <a:gd name="T33" fmla="*/ 0 h 320"/>
                    <a:gd name="T34" fmla="*/ 28 w 282"/>
                    <a:gd name="T35" fmla="*/ 0 h 320"/>
                    <a:gd name="T36" fmla="*/ 25 w 282"/>
                    <a:gd name="T37" fmla="*/ 0 h 320"/>
                    <a:gd name="T38" fmla="*/ 22 w 282"/>
                    <a:gd name="T39" fmla="*/ 0 h 320"/>
                    <a:gd name="T40" fmla="*/ 21 w 282"/>
                    <a:gd name="T41" fmla="*/ 0 h 320"/>
                    <a:gd name="T42" fmla="*/ 21 w 282"/>
                    <a:gd name="T43" fmla="*/ 3 h 320"/>
                    <a:gd name="T44" fmla="*/ 21 w 282"/>
                    <a:gd name="T45" fmla="*/ 3 h 320"/>
                    <a:gd name="T46" fmla="*/ 21 w 282"/>
                    <a:gd name="T47" fmla="*/ 3 h 320"/>
                    <a:gd name="T48" fmla="*/ 21 w 282"/>
                    <a:gd name="T49" fmla="*/ 3 h 320"/>
                    <a:gd name="T50" fmla="*/ 21 w 282"/>
                    <a:gd name="T51" fmla="*/ 3 h 320"/>
                    <a:gd name="T52" fmla="*/ 21 w 282"/>
                    <a:gd name="T53" fmla="*/ 3 h 320"/>
                    <a:gd name="T54" fmla="*/ 21 w 282"/>
                    <a:gd name="T55" fmla="*/ 3 h 320"/>
                    <a:gd name="T56" fmla="*/ 21 w 282"/>
                    <a:gd name="T57" fmla="*/ 3 h 320"/>
                    <a:gd name="T58" fmla="*/ 20 w 282"/>
                    <a:gd name="T59" fmla="*/ 3 h 320"/>
                    <a:gd name="T60" fmla="*/ 19 w 282"/>
                    <a:gd name="T61" fmla="*/ 3 h 320"/>
                    <a:gd name="T62" fmla="*/ 16 w 282"/>
                    <a:gd name="T63" fmla="*/ 3 h 320"/>
                    <a:gd name="T64" fmla="*/ 12 w 282"/>
                    <a:gd name="T65" fmla="*/ 3 h 320"/>
                    <a:gd name="T66" fmla="*/ 12 w 282"/>
                    <a:gd name="T67" fmla="*/ 3 h 320"/>
                    <a:gd name="T68" fmla="*/ 12 w 282"/>
                    <a:gd name="T69" fmla="*/ 3 h 320"/>
                    <a:gd name="T70" fmla="*/ 12 w 282"/>
                    <a:gd name="T71" fmla="*/ 3 h 320"/>
                    <a:gd name="T72" fmla="*/ 1 w 282"/>
                    <a:gd name="T73" fmla="*/ 3 h 320"/>
                    <a:gd name="T74" fmla="*/ 0 w 282"/>
                    <a:gd name="T75" fmla="*/ 3 h 320"/>
                    <a:gd name="T76" fmla="*/ 12 w 282"/>
                    <a:gd name="T77" fmla="*/ 3 h 320"/>
                    <a:gd name="T78" fmla="*/ 24 w 282"/>
                    <a:gd name="T79" fmla="*/ 3 h 320"/>
                    <a:gd name="T80" fmla="*/ 33 w 282"/>
                    <a:gd name="T81" fmla="*/ 3 h 320"/>
                    <a:gd name="T82" fmla="*/ 39 w 282"/>
                    <a:gd name="T83" fmla="*/ 3 h 320"/>
                    <a:gd name="T84" fmla="*/ 48 w 282"/>
                    <a:gd name="T85" fmla="*/ 3 h 320"/>
                    <a:gd name="T86" fmla="*/ 55 w 282"/>
                    <a:gd name="T87" fmla="*/ 3 h 320"/>
                    <a:gd name="T88" fmla="*/ 59 w 282"/>
                    <a:gd name="T89" fmla="*/ 3 h 320"/>
                    <a:gd name="T90" fmla="*/ 63 w 282"/>
                    <a:gd name="T91" fmla="*/ 3 h 320"/>
                    <a:gd name="T92" fmla="*/ 68 w 282"/>
                    <a:gd name="T93" fmla="*/ 3 h 320"/>
                    <a:gd name="T94" fmla="*/ 72 w 282"/>
                    <a:gd name="T95" fmla="*/ 3 h 320"/>
                    <a:gd name="T96" fmla="*/ 74 w 282"/>
                    <a:gd name="T97" fmla="*/ 3 h 320"/>
                    <a:gd name="T98" fmla="*/ 75 w 282"/>
                    <a:gd name="T99" fmla="*/ 3 h 320"/>
                    <a:gd name="T100" fmla="*/ 78 w 282"/>
                    <a:gd name="T101" fmla="*/ 3 h 320"/>
                    <a:gd name="T102" fmla="*/ 78 w 282"/>
                    <a:gd name="T103" fmla="*/ 3 h 320"/>
                    <a:gd name="T104" fmla="*/ 78 w 282"/>
                    <a:gd name="T105" fmla="*/ 3 h 320"/>
                    <a:gd name="T106" fmla="*/ 78 w 282"/>
                    <a:gd name="T107" fmla="*/ 3 h 320"/>
                    <a:gd name="T108" fmla="*/ 78 w 282"/>
                    <a:gd name="T109" fmla="*/ 3 h 32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82"/>
                    <a:gd name="T166" fmla="*/ 0 h 320"/>
                    <a:gd name="T167" fmla="*/ 282 w 282"/>
                    <a:gd name="T168" fmla="*/ 320 h 32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82" h="320">
                      <a:moveTo>
                        <a:pt x="281" y="26"/>
                      </a:moveTo>
                      <a:lnTo>
                        <a:pt x="280" y="15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7" y="0"/>
                      </a:lnTo>
                      <a:lnTo>
                        <a:pt x="274" y="0"/>
                      </a:lnTo>
                      <a:lnTo>
                        <a:pt x="268" y="0"/>
                      </a:lnTo>
                      <a:lnTo>
                        <a:pt x="259" y="0"/>
                      </a:lnTo>
                      <a:lnTo>
                        <a:pt x="246" y="0"/>
                      </a:lnTo>
                      <a:lnTo>
                        <a:pt x="231" y="0"/>
                      </a:lnTo>
                      <a:lnTo>
                        <a:pt x="215" y="0"/>
                      </a:lnTo>
                      <a:lnTo>
                        <a:pt x="197" y="0"/>
                      </a:lnTo>
                      <a:lnTo>
                        <a:pt x="179" y="0"/>
                      </a:lnTo>
                      <a:lnTo>
                        <a:pt x="160" y="0"/>
                      </a:lnTo>
                      <a:lnTo>
                        <a:pt x="141" y="0"/>
                      </a:lnTo>
                      <a:lnTo>
                        <a:pt x="124" y="0"/>
                      </a:lnTo>
                      <a:lnTo>
                        <a:pt x="109" y="0"/>
                      </a:lnTo>
                      <a:lnTo>
                        <a:pt x="95" y="0"/>
                      </a:lnTo>
                      <a:lnTo>
                        <a:pt x="84" y="0"/>
                      </a:lnTo>
                      <a:lnTo>
                        <a:pt x="75" y="0"/>
                      </a:lnTo>
                      <a:lnTo>
                        <a:pt x="72" y="0"/>
                      </a:lnTo>
                      <a:lnTo>
                        <a:pt x="72" y="15"/>
                      </a:lnTo>
                      <a:lnTo>
                        <a:pt x="72" y="19"/>
                      </a:lnTo>
                      <a:lnTo>
                        <a:pt x="72" y="18"/>
                      </a:lnTo>
                      <a:lnTo>
                        <a:pt x="72" y="15"/>
                      </a:lnTo>
                      <a:lnTo>
                        <a:pt x="72" y="11"/>
                      </a:lnTo>
                      <a:lnTo>
                        <a:pt x="72" y="10"/>
                      </a:lnTo>
                      <a:lnTo>
                        <a:pt x="72" y="15"/>
                      </a:lnTo>
                      <a:lnTo>
                        <a:pt x="71" y="28"/>
                      </a:lnTo>
                      <a:lnTo>
                        <a:pt x="68" y="44"/>
                      </a:lnTo>
                      <a:lnTo>
                        <a:pt x="64" y="57"/>
                      </a:lnTo>
                      <a:lnTo>
                        <a:pt x="58" y="68"/>
                      </a:lnTo>
                      <a:lnTo>
                        <a:pt x="51" y="75"/>
                      </a:lnTo>
                      <a:lnTo>
                        <a:pt x="41" y="82"/>
                      </a:lnTo>
                      <a:lnTo>
                        <a:pt x="30" y="87"/>
                      </a:lnTo>
                      <a:lnTo>
                        <a:pt x="16" y="90"/>
                      </a:lnTo>
                      <a:lnTo>
                        <a:pt x="1" y="92"/>
                      </a:lnTo>
                      <a:lnTo>
                        <a:pt x="0" y="319"/>
                      </a:lnTo>
                      <a:lnTo>
                        <a:pt x="40" y="319"/>
                      </a:lnTo>
                      <a:lnTo>
                        <a:pt x="79" y="318"/>
                      </a:lnTo>
                      <a:lnTo>
                        <a:pt x="112" y="318"/>
                      </a:lnTo>
                      <a:lnTo>
                        <a:pt x="142" y="316"/>
                      </a:lnTo>
                      <a:lnTo>
                        <a:pt x="168" y="313"/>
                      </a:lnTo>
                      <a:lnTo>
                        <a:pt x="192" y="308"/>
                      </a:lnTo>
                      <a:lnTo>
                        <a:pt x="211" y="301"/>
                      </a:lnTo>
                      <a:lnTo>
                        <a:pt x="227" y="293"/>
                      </a:lnTo>
                      <a:lnTo>
                        <a:pt x="242" y="281"/>
                      </a:lnTo>
                      <a:lnTo>
                        <a:pt x="253" y="265"/>
                      </a:lnTo>
                      <a:lnTo>
                        <a:pt x="262" y="246"/>
                      </a:lnTo>
                      <a:lnTo>
                        <a:pt x="268" y="222"/>
                      </a:lnTo>
                      <a:lnTo>
                        <a:pt x="274" y="193"/>
                      </a:lnTo>
                      <a:lnTo>
                        <a:pt x="277" y="159"/>
                      </a:lnTo>
                      <a:lnTo>
                        <a:pt x="279" y="121"/>
                      </a:lnTo>
                      <a:lnTo>
                        <a:pt x="280" y="77"/>
                      </a:lnTo>
                      <a:lnTo>
                        <a:pt x="281" y="26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783" name="Freeform 469"/>
                <p:cNvSpPr>
                  <a:spLocks noChangeAspect="1"/>
                </p:cNvSpPr>
                <p:nvPr/>
              </p:nvSpPr>
              <p:spPr bwMode="auto">
                <a:xfrm>
                  <a:off x="4843" y="2543"/>
                  <a:ext cx="271" cy="278"/>
                </a:xfrm>
                <a:custGeom>
                  <a:avLst/>
                  <a:gdLst>
                    <a:gd name="T0" fmla="*/ 78 w 282"/>
                    <a:gd name="T1" fmla="*/ 3 h 320"/>
                    <a:gd name="T2" fmla="*/ 78 w 282"/>
                    <a:gd name="T3" fmla="*/ 3 h 320"/>
                    <a:gd name="T4" fmla="*/ 78 w 282"/>
                    <a:gd name="T5" fmla="*/ 3 h 320"/>
                    <a:gd name="T6" fmla="*/ 78 w 282"/>
                    <a:gd name="T7" fmla="*/ 2 h 320"/>
                    <a:gd name="T8" fmla="*/ 78 w 282"/>
                    <a:gd name="T9" fmla="*/ 0 h 320"/>
                    <a:gd name="T10" fmla="*/ 78 w 282"/>
                    <a:gd name="T11" fmla="*/ 0 h 320"/>
                    <a:gd name="T12" fmla="*/ 75 w 282"/>
                    <a:gd name="T13" fmla="*/ 0 h 320"/>
                    <a:gd name="T14" fmla="*/ 72 w 282"/>
                    <a:gd name="T15" fmla="*/ 0 h 320"/>
                    <a:gd name="T16" fmla="*/ 69 w 282"/>
                    <a:gd name="T17" fmla="*/ 0 h 320"/>
                    <a:gd name="T18" fmla="*/ 64 w 282"/>
                    <a:gd name="T19" fmla="*/ 0 h 320"/>
                    <a:gd name="T20" fmla="*/ 60 w 282"/>
                    <a:gd name="T21" fmla="*/ 0 h 320"/>
                    <a:gd name="T22" fmla="*/ 56 w 282"/>
                    <a:gd name="T23" fmla="*/ 0 h 320"/>
                    <a:gd name="T24" fmla="*/ 51 w 282"/>
                    <a:gd name="T25" fmla="*/ 0 h 320"/>
                    <a:gd name="T26" fmla="*/ 45 w 282"/>
                    <a:gd name="T27" fmla="*/ 0 h 320"/>
                    <a:gd name="T28" fmla="*/ 39 w 282"/>
                    <a:gd name="T29" fmla="*/ 0 h 320"/>
                    <a:gd name="T30" fmla="*/ 35 w 282"/>
                    <a:gd name="T31" fmla="*/ 0 h 320"/>
                    <a:gd name="T32" fmla="*/ 32 w 282"/>
                    <a:gd name="T33" fmla="*/ 0 h 320"/>
                    <a:gd name="T34" fmla="*/ 28 w 282"/>
                    <a:gd name="T35" fmla="*/ 0 h 320"/>
                    <a:gd name="T36" fmla="*/ 25 w 282"/>
                    <a:gd name="T37" fmla="*/ 0 h 320"/>
                    <a:gd name="T38" fmla="*/ 22 w 282"/>
                    <a:gd name="T39" fmla="*/ 0 h 320"/>
                    <a:gd name="T40" fmla="*/ 21 w 282"/>
                    <a:gd name="T41" fmla="*/ 0 h 320"/>
                    <a:gd name="T42" fmla="*/ 21 w 282"/>
                    <a:gd name="T43" fmla="*/ 3 h 320"/>
                    <a:gd name="T44" fmla="*/ 21 w 282"/>
                    <a:gd name="T45" fmla="*/ 3 h 320"/>
                    <a:gd name="T46" fmla="*/ 21 w 282"/>
                    <a:gd name="T47" fmla="*/ 3 h 320"/>
                    <a:gd name="T48" fmla="*/ 21 w 282"/>
                    <a:gd name="T49" fmla="*/ 3 h 320"/>
                    <a:gd name="T50" fmla="*/ 21 w 282"/>
                    <a:gd name="T51" fmla="*/ 3 h 320"/>
                    <a:gd name="T52" fmla="*/ 21 w 282"/>
                    <a:gd name="T53" fmla="*/ 3 h 320"/>
                    <a:gd name="T54" fmla="*/ 21 w 282"/>
                    <a:gd name="T55" fmla="*/ 3 h 320"/>
                    <a:gd name="T56" fmla="*/ 21 w 282"/>
                    <a:gd name="T57" fmla="*/ 3 h 320"/>
                    <a:gd name="T58" fmla="*/ 20 w 282"/>
                    <a:gd name="T59" fmla="*/ 3 h 320"/>
                    <a:gd name="T60" fmla="*/ 19 w 282"/>
                    <a:gd name="T61" fmla="*/ 3 h 320"/>
                    <a:gd name="T62" fmla="*/ 16 w 282"/>
                    <a:gd name="T63" fmla="*/ 3 h 320"/>
                    <a:gd name="T64" fmla="*/ 12 w 282"/>
                    <a:gd name="T65" fmla="*/ 3 h 320"/>
                    <a:gd name="T66" fmla="*/ 12 w 282"/>
                    <a:gd name="T67" fmla="*/ 3 h 320"/>
                    <a:gd name="T68" fmla="*/ 12 w 282"/>
                    <a:gd name="T69" fmla="*/ 3 h 320"/>
                    <a:gd name="T70" fmla="*/ 12 w 282"/>
                    <a:gd name="T71" fmla="*/ 3 h 320"/>
                    <a:gd name="T72" fmla="*/ 1 w 282"/>
                    <a:gd name="T73" fmla="*/ 3 h 320"/>
                    <a:gd name="T74" fmla="*/ 0 w 282"/>
                    <a:gd name="T75" fmla="*/ 3 h 320"/>
                    <a:gd name="T76" fmla="*/ 12 w 282"/>
                    <a:gd name="T77" fmla="*/ 3 h 320"/>
                    <a:gd name="T78" fmla="*/ 24 w 282"/>
                    <a:gd name="T79" fmla="*/ 3 h 320"/>
                    <a:gd name="T80" fmla="*/ 33 w 282"/>
                    <a:gd name="T81" fmla="*/ 3 h 320"/>
                    <a:gd name="T82" fmla="*/ 39 w 282"/>
                    <a:gd name="T83" fmla="*/ 3 h 320"/>
                    <a:gd name="T84" fmla="*/ 48 w 282"/>
                    <a:gd name="T85" fmla="*/ 3 h 320"/>
                    <a:gd name="T86" fmla="*/ 55 w 282"/>
                    <a:gd name="T87" fmla="*/ 3 h 320"/>
                    <a:gd name="T88" fmla="*/ 59 w 282"/>
                    <a:gd name="T89" fmla="*/ 3 h 320"/>
                    <a:gd name="T90" fmla="*/ 63 w 282"/>
                    <a:gd name="T91" fmla="*/ 3 h 320"/>
                    <a:gd name="T92" fmla="*/ 68 w 282"/>
                    <a:gd name="T93" fmla="*/ 3 h 320"/>
                    <a:gd name="T94" fmla="*/ 72 w 282"/>
                    <a:gd name="T95" fmla="*/ 3 h 320"/>
                    <a:gd name="T96" fmla="*/ 74 w 282"/>
                    <a:gd name="T97" fmla="*/ 3 h 320"/>
                    <a:gd name="T98" fmla="*/ 75 w 282"/>
                    <a:gd name="T99" fmla="*/ 3 h 320"/>
                    <a:gd name="T100" fmla="*/ 78 w 282"/>
                    <a:gd name="T101" fmla="*/ 3 h 320"/>
                    <a:gd name="T102" fmla="*/ 78 w 282"/>
                    <a:gd name="T103" fmla="*/ 3 h 320"/>
                    <a:gd name="T104" fmla="*/ 78 w 282"/>
                    <a:gd name="T105" fmla="*/ 3 h 320"/>
                    <a:gd name="T106" fmla="*/ 78 w 282"/>
                    <a:gd name="T107" fmla="*/ 3 h 320"/>
                    <a:gd name="T108" fmla="*/ 78 w 282"/>
                    <a:gd name="T109" fmla="*/ 3 h 32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82"/>
                    <a:gd name="T166" fmla="*/ 0 h 320"/>
                    <a:gd name="T167" fmla="*/ 282 w 282"/>
                    <a:gd name="T168" fmla="*/ 320 h 32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82" h="320">
                      <a:moveTo>
                        <a:pt x="281" y="26"/>
                      </a:moveTo>
                      <a:lnTo>
                        <a:pt x="280" y="15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7" y="0"/>
                      </a:lnTo>
                      <a:lnTo>
                        <a:pt x="274" y="0"/>
                      </a:lnTo>
                      <a:lnTo>
                        <a:pt x="268" y="0"/>
                      </a:lnTo>
                      <a:lnTo>
                        <a:pt x="259" y="0"/>
                      </a:lnTo>
                      <a:lnTo>
                        <a:pt x="246" y="0"/>
                      </a:lnTo>
                      <a:lnTo>
                        <a:pt x="231" y="0"/>
                      </a:lnTo>
                      <a:lnTo>
                        <a:pt x="215" y="0"/>
                      </a:lnTo>
                      <a:lnTo>
                        <a:pt x="197" y="0"/>
                      </a:lnTo>
                      <a:lnTo>
                        <a:pt x="179" y="0"/>
                      </a:lnTo>
                      <a:lnTo>
                        <a:pt x="160" y="0"/>
                      </a:lnTo>
                      <a:lnTo>
                        <a:pt x="141" y="0"/>
                      </a:lnTo>
                      <a:lnTo>
                        <a:pt x="124" y="0"/>
                      </a:lnTo>
                      <a:lnTo>
                        <a:pt x="109" y="0"/>
                      </a:lnTo>
                      <a:lnTo>
                        <a:pt x="95" y="0"/>
                      </a:lnTo>
                      <a:lnTo>
                        <a:pt x="84" y="0"/>
                      </a:lnTo>
                      <a:lnTo>
                        <a:pt x="75" y="0"/>
                      </a:lnTo>
                      <a:lnTo>
                        <a:pt x="72" y="0"/>
                      </a:lnTo>
                      <a:lnTo>
                        <a:pt x="72" y="15"/>
                      </a:lnTo>
                      <a:lnTo>
                        <a:pt x="72" y="19"/>
                      </a:lnTo>
                      <a:lnTo>
                        <a:pt x="72" y="18"/>
                      </a:lnTo>
                      <a:lnTo>
                        <a:pt x="72" y="15"/>
                      </a:lnTo>
                      <a:lnTo>
                        <a:pt x="72" y="11"/>
                      </a:lnTo>
                      <a:lnTo>
                        <a:pt x="72" y="10"/>
                      </a:lnTo>
                      <a:lnTo>
                        <a:pt x="72" y="15"/>
                      </a:lnTo>
                      <a:lnTo>
                        <a:pt x="71" y="28"/>
                      </a:lnTo>
                      <a:lnTo>
                        <a:pt x="68" y="44"/>
                      </a:lnTo>
                      <a:lnTo>
                        <a:pt x="64" y="57"/>
                      </a:lnTo>
                      <a:lnTo>
                        <a:pt x="58" y="68"/>
                      </a:lnTo>
                      <a:lnTo>
                        <a:pt x="51" y="75"/>
                      </a:lnTo>
                      <a:lnTo>
                        <a:pt x="41" y="82"/>
                      </a:lnTo>
                      <a:lnTo>
                        <a:pt x="30" y="87"/>
                      </a:lnTo>
                      <a:lnTo>
                        <a:pt x="16" y="90"/>
                      </a:lnTo>
                      <a:lnTo>
                        <a:pt x="1" y="92"/>
                      </a:lnTo>
                      <a:lnTo>
                        <a:pt x="0" y="319"/>
                      </a:lnTo>
                      <a:lnTo>
                        <a:pt x="40" y="319"/>
                      </a:lnTo>
                      <a:lnTo>
                        <a:pt x="79" y="318"/>
                      </a:lnTo>
                      <a:lnTo>
                        <a:pt x="112" y="318"/>
                      </a:lnTo>
                      <a:lnTo>
                        <a:pt x="142" y="316"/>
                      </a:lnTo>
                      <a:lnTo>
                        <a:pt x="168" y="313"/>
                      </a:lnTo>
                      <a:lnTo>
                        <a:pt x="192" y="308"/>
                      </a:lnTo>
                      <a:lnTo>
                        <a:pt x="211" y="301"/>
                      </a:lnTo>
                      <a:lnTo>
                        <a:pt x="227" y="293"/>
                      </a:lnTo>
                      <a:lnTo>
                        <a:pt x="242" y="281"/>
                      </a:lnTo>
                      <a:lnTo>
                        <a:pt x="253" y="265"/>
                      </a:lnTo>
                      <a:lnTo>
                        <a:pt x="262" y="246"/>
                      </a:lnTo>
                      <a:lnTo>
                        <a:pt x="268" y="222"/>
                      </a:lnTo>
                      <a:lnTo>
                        <a:pt x="274" y="193"/>
                      </a:lnTo>
                      <a:lnTo>
                        <a:pt x="277" y="159"/>
                      </a:lnTo>
                      <a:lnTo>
                        <a:pt x="279" y="121"/>
                      </a:lnTo>
                      <a:lnTo>
                        <a:pt x="280" y="77"/>
                      </a:lnTo>
                      <a:lnTo>
                        <a:pt x="281" y="26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784" name="Freeform 470"/>
                <p:cNvSpPr>
                  <a:spLocks noChangeAspect="1"/>
                </p:cNvSpPr>
                <p:nvPr/>
              </p:nvSpPr>
              <p:spPr bwMode="auto">
                <a:xfrm>
                  <a:off x="4837" y="2560"/>
                  <a:ext cx="107" cy="87"/>
                </a:xfrm>
                <a:custGeom>
                  <a:avLst/>
                  <a:gdLst>
                    <a:gd name="T0" fmla="*/ 35 w 111"/>
                    <a:gd name="T1" fmla="*/ 1 h 100"/>
                    <a:gd name="T2" fmla="*/ 35 w 111"/>
                    <a:gd name="T3" fmla="*/ 3 h 100"/>
                    <a:gd name="T4" fmla="*/ 34 w 111"/>
                    <a:gd name="T5" fmla="*/ 3 h 100"/>
                    <a:gd name="T6" fmla="*/ 32 w 111"/>
                    <a:gd name="T7" fmla="*/ 3 h 100"/>
                    <a:gd name="T8" fmla="*/ 29 w 111"/>
                    <a:gd name="T9" fmla="*/ 3 h 100"/>
                    <a:gd name="T10" fmla="*/ 24 w 111"/>
                    <a:gd name="T11" fmla="*/ 3 h 100"/>
                    <a:gd name="T12" fmla="*/ 16 w 111"/>
                    <a:gd name="T13" fmla="*/ 3 h 100"/>
                    <a:gd name="T14" fmla="*/ 13 w 111"/>
                    <a:gd name="T15" fmla="*/ 3 h 100"/>
                    <a:gd name="T16" fmla="*/ 1 w 111"/>
                    <a:gd name="T17" fmla="*/ 3 h 100"/>
                    <a:gd name="T18" fmla="*/ 0 w 111"/>
                    <a:gd name="T19" fmla="*/ 3 h 100"/>
                    <a:gd name="T20" fmla="*/ 13 w 111"/>
                    <a:gd name="T21" fmla="*/ 3 h 100"/>
                    <a:gd name="T22" fmla="*/ 13 w 111"/>
                    <a:gd name="T23" fmla="*/ 3 h 100"/>
                    <a:gd name="T24" fmla="*/ 14 w 111"/>
                    <a:gd name="T25" fmla="*/ 3 h 100"/>
                    <a:gd name="T26" fmla="*/ 20 w 111"/>
                    <a:gd name="T27" fmla="*/ 3 h 100"/>
                    <a:gd name="T28" fmla="*/ 23 w 111"/>
                    <a:gd name="T29" fmla="*/ 3 h 100"/>
                    <a:gd name="T30" fmla="*/ 25 w 111"/>
                    <a:gd name="T31" fmla="*/ 3 h 100"/>
                    <a:gd name="T32" fmla="*/ 26 w 111"/>
                    <a:gd name="T33" fmla="*/ 3 h 100"/>
                    <a:gd name="T34" fmla="*/ 27 w 111"/>
                    <a:gd name="T35" fmla="*/ 0 h 100"/>
                    <a:gd name="T36" fmla="*/ 35 w 111"/>
                    <a:gd name="T37" fmla="*/ 1 h 1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1"/>
                    <a:gd name="T58" fmla="*/ 0 h 100"/>
                    <a:gd name="T59" fmla="*/ 111 w 111"/>
                    <a:gd name="T60" fmla="*/ 100 h 10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1" h="100">
                      <a:moveTo>
                        <a:pt x="110" y="1"/>
                      </a:moveTo>
                      <a:lnTo>
                        <a:pt x="108" y="26"/>
                      </a:lnTo>
                      <a:lnTo>
                        <a:pt x="105" y="47"/>
                      </a:lnTo>
                      <a:lnTo>
                        <a:pt x="97" y="63"/>
                      </a:lnTo>
                      <a:lnTo>
                        <a:pt x="87" y="77"/>
                      </a:lnTo>
                      <a:lnTo>
                        <a:pt x="74" y="85"/>
                      </a:lnTo>
                      <a:lnTo>
                        <a:pt x="56" y="91"/>
                      </a:lnTo>
                      <a:lnTo>
                        <a:pt x="32" y="97"/>
                      </a:lnTo>
                      <a:lnTo>
                        <a:pt x="1" y="99"/>
                      </a:lnTo>
                      <a:lnTo>
                        <a:pt x="0" y="74"/>
                      </a:lnTo>
                      <a:lnTo>
                        <a:pt x="22" y="73"/>
                      </a:lnTo>
                      <a:lnTo>
                        <a:pt x="39" y="69"/>
                      </a:lnTo>
                      <a:lnTo>
                        <a:pt x="52" y="64"/>
                      </a:lnTo>
                      <a:lnTo>
                        <a:pt x="63" y="56"/>
                      </a:lnTo>
                      <a:lnTo>
                        <a:pt x="70" y="48"/>
                      </a:lnTo>
                      <a:lnTo>
                        <a:pt x="77" y="35"/>
                      </a:lnTo>
                      <a:lnTo>
                        <a:pt x="80" y="18"/>
                      </a:lnTo>
                      <a:lnTo>
                        <a:pt x="81" y="0"/>
                      </a:lnTo>
                      <a:lnTo>
                        <a:pt x="110" y="1"/>
                      </a:lnTo>
                    </a:path>
                  </a:pathLst>
                </a:custGeom>
                <a:solidFill>
                  <a:srgbClr val="595959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785" name="Freeform 471"/>
                <p:cNvSpPr>
                  <a:spLocks noChangeAspect="1"/>
                </p:cNvSpPr>
                <p:nvPr/>
              </p:nvSpPr>
              <p:spPr bwMode="auto">
                <a:xfrm>
                  <a:off x="4904" y="2589"/>
                  <a:ext cx="1" cy="24"/>
                </a:xfrm>
                <a:custGeom>
                  <a:avLst/>
                  <a:gdLst>
                    <a:gd name="T0" fmla="*/ 0 w 1"/>
                    <a:gd name="T1" fmla="*/ 0 h 28"/>
                    <a:gd name="T2" fmla="*/ 0 w 1"/>
                    <a:gd name="T3" fmla="*/ 3 h 28"/>
                    <a:gd name="T4" fmla="*/ 0 w 1"/>
                    <a:gd name="T5" fmla="*/ 0 h 2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8"/>
                    <a:gd name="T11" fmla="*/ 1 w 1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8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786" name="Freeform 472"/>
                <p:cNvSpPr>
                  <a:spLocks noChangeAspect="1"/>
                </p:cNvSpPr>
                <p:nvPr/>
              </p:nvSpPr>
              <p:spPr bwMode="auto">
                <a:xfrm>
                  <a:off x="4897" y="2599"/>
                  <a:ext cx="192" cy="198"/>
                </a:xfrm>
                <a:custGeom>
                  <a:avLst/>
                  <a:gdLst>
                    <a:gd name="T0" fmla="*/ 54 w 200"/>
                    <a:gd name="T1" fmla="*/ 3 h 229"/>
                    <a:gd name="T2" fmla="*/ 54 w 200"/>
                    <a:gd name="T3" fmla="*/ 1 h 229"/>
                    <a:gd name="T4" fmla="*/ 12 w 200"/>
                    <a:gd name="T5" fmla="*/ 0 h 229"/>
                    <a:gd name="T6" fmla="*/ 12 w 200"/>
                    <a:gd name="T7" fmla="*/ 3 h 229"/>
                    <a:gd name="T8" fmla="*/ 12 w 200"/>
                    <a:gd name="T9" fmla="*/ 3 h 229"/>
                    <a:gd name="T10" fmla="*/ 12 w 200"/>
                    <a:gd name="T11" fmla="*/ 3 h 229"/>
                    <a:gd name="T12" fmla="*/ 12 w 200"/>
                    <a:gd name="T13" fmla="*/ 3 h 229"/>
                    <a:gd name="T14" fmla="*/ 12 w 200"/>
                    <a:gd name="T15" fmla="*/ 3 h 229"/>
                    <a:gd name="T16" fmla="*/ 12 w 200"/>
                    <a:gd name="T17" fmla="*/ 3 h 229"/>
                    <a:gd name="T18" fmla="*/ 12 w 200"/>
                    <a:gd name="T19" fmla="*/ 3 h 229"/>
                    <a:gd name="T20" fmla="*/ 0 w 200"/>
                    <a:gd name="T21" fmla="*/ 3 h 229"/>
                    <a:gd name="T22" fmla="*/ 2 w 200"/>
                    <a:gd name="T23" fmla="*/ 3 h 229"/>
                    <a:gd name="T24" fmla="*/ 12 w 200"/>
                    <a:gd name="T25" fmla="*/ 3 h 229"/>
                    <a:gd name="T26" fmla="*/ 26 w 200"/>
                    <a:gd name="T27" fmla="*/ 3 h 229"/>
                    <a:gd name="T28" fmla="*/ 34 w 200"/>
                    <a:gd name="T29" fmla="*/ 3 h 229"/>
                    <a:gd name="T30" fmla="*/ 40 w 200"/>
                    <a:gd name="T31" fmla="*/ 3 h 229"/>
                    <a:gd name="T32" fmla="*/ 46 w 200"/>
                    <a:gd name="T33" fmla="*/ 3 h 229"/>
                    <a:gd name="T34" fmla="*/ 50 w 200"/>
                    <a:gd name="T35" fmla="*/ 3 h 229"/>
                    <a:gd name="T36" fmla="*/ 53 w 200"/>
                    <a:gd name="T37" fmla="*/ 3 h 229"/>
                    <a:gd name="T38" fmla="*/ 54 w 200"/>
                    <a:gd name="T39" fmla="*/ 3 h 229"/>
                    <a:gd name="T40" fmla="*/ 54 w 200"/>
                    <a:gd name="T41" fmla="*/ 3 h 22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00"/>
                    <a:gd name="T64" fmla="*/ 0 h 229"/>
                    <a:gd name="T65" fmla="*/ 200 w 200"/>
                    <a:gd name="T66" fmla="*/ 229 h 22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00" h="229">
                      <a:moveTo>
                        <a:pt x="199" y="64"/>
                      </a:moveTo>
                      <a:lnTo>
                        <a:pt x="199" y="1"/>
                      </a:lnTo>
                      <a:lnTo>
                        <a:pt x="39" y="0"/>
                      </a:lnTo>
                      <a:lnTo>
                        <a:pt x="39" y="21"/>
                      </a:lnTo>
                      <a:lnTo>
                        <a:pt x="39" y="35"/>
                      </a:lnTo>
                      <a:lnTo>
                        <a:pt x="39" y="46"/>
                      </a:lnTo>
                      <a:lnTo>
                        <a:pt x="37" y="52"/>
                      </a:lnTo>
                      <a:lnTo>
                        <a:pt x="31" y="56"/>
                      </a:lnTo>
                      <a:lnTo>
                        <a:pt x="25" y="58"/>
                      </a:lnTo>
                      <a:lnTo>
                        <a:pt x="14" y="58"/>
                      </a:lnTo>
                      <a:lnTo>
                        <a:pt x="0" y="56"/>
                      </a:lnTo>
                      <a:lnTo>
                        <a:pt x="2" y="228"/>
                      </a:lnTo>
                      <a:lnTo>
                        <a:pt x="49" y="228"/>
                      </a:lnTo>
                      <a:lnTo>
                        <a:pt x="90" y="225"/>
                      </a:lnTo>
                      <a:lnTo>
                        <a:pt x="124" y="218"/>
                      </a:lnTo>
                      <a:lnTo>
                        <a:pt x="149" y="208"/>
                      </a:lnTo>
                      <a:lnTo>
                        <a:pt x="169" y="194"/>
                      </a:lnTo>
                      <a:lnTo>
                        <a:pt x="184" y="171"/>
                      </a:lnTo>
                      <a:lnTo>
                        <a:pt x="194" y="143"/>
                      </a:lnTo>
                      <a:lnTo>
                        <a:pt x="198" y="108"/>
                      </a:lnTo>
                      <a:lnTo>
                        <a:pt x="199" y="64"/>
                      </a:lnTo>
                    </a:path>
                  </a:pathLst>
                </a:custGeom>
                <a:solidFill>
                  <a:srgbClr val="BFBFB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787" name="Freeform 473"/>
                <p:cNvSpPr>
                  <a:spLocks noChangeAspect="1"/>
                </p:cNvSpPr>
                <p:nvPr/>
              </p:nvSpPr>
              <p:spPr bwMode="auto">
                <a:xfrm>
                  <a:off x="4846" y="2569"/>
                  <a:ext cx="228" cy="213"/>
                </a:xfrm>
                <a:custGeom>
                  <a:avLst/>
                  <a:gdLst>
                    <a:gd name="T0" fmla="*/ 79 w 236"/>
                    <a:gd name="T1" fmla="*/ 3 h 246"/>
                    <a:gd name="T2" fmla="*/ 79 w 236"/>
                    <a:gd name="T3" fmla="*/ 0 h 246"/>
                    <a:gd name="T4" fmla="*/ 37 w 236"/>
                    <a:gd name="T5" fmla="*/ 0 h 246"/>
                    <a:gd name="T6" fmla="*/ 37 w 236"/>
                    <a:gd name="T7" fmla="*/ 3 h 246"/>
                    <a:gd name="T8" fmla="*/ 37 w 236"/>
                    <a:gd name="T9" fmla="*/ 3 h 246"/>
                    <a:gd name="T10" fmla="*/ 36 w 236"/>
                    <a:gd name="T11" fmla="*/ 3 h 246"/>
                    <a:gd name="T12" fmla="*/ 34 w 236"/>
                    <a:gd name="T13" fmla="*/ 3 h 246"/>
                    <a:gd name="T14" fmla="*/ 32 w 236"/>
                    <a:gd name="T15" fmla="*/ 3 h 246"/>
                    <a:gd name="T16" fmla="*/ 29 w 236"/>
                    <a:gd name="T17" fmla="*/ 3 h 246"/>
                    <a:gd name="T18" fmla="*/ 27 w 236"/>
                    <a:gd name="T19" fmla="*/ 3 h 246"/>
                    <a:gd name="T20" fmla="*/ 23 w 236"/>
                    <a:gd name="T21" fmla="*/ 3 h 246"/>
                    <a:gd name="T22" fmla="*/ 19 w 236"/>
                    <a:gd name="T23" fmla="*/ 3 h 246"/>
                    <a:gd name="T24" fmla="*/ 1 w 236"/>
                    <a:gd name="T25" fmla="*/ 3 h 246"/>
                    <a:gd name="T26" fmla="*/ 0 w 236"/>
                    <a:gd name="T27" fmla="*/ 3 h 246"/>
                    <a:gd name="T28" fmla="*/ 19 w 236"/>
                    <a:gd name="T29" fmla="*/ 3 h 246"/>
                    <a:gd name="T30" fmla="*/ 29 w 236"/>
                    <a:gd name="T31" fmla="*/ 3 h 246"/>
                    <a:gd name="T32" fmla="*/ 36 w 236"/>
                    <a:gd name="T33" fmla="*/ 3 h 246"/>
                    <a:gd name="T34" fmla="*/ 41 w 236"/>
                    <a:gd name="T35" fmla="*/ 3 h 246"/>
                    <a:gd name="T36" fmla="*/ 47 w 236"/>
                    <a:gd name="T37" fmla="*/ 3 h 246"/>
                    <a:gd name="T38" fmla="*/ 53 w 236"/>
                    <a:gd name="T39" fmla="*/ 3 h 246"/>
                    <a:gd name="T40" fmla="*/ 58 w 236"/>
                    <a:gd name="T41" fmla="*/ 3 h 246"/>
                    <a:gd name="T42" fmla="*/ 63 w 236"/>
                    <a:gd name="T43" fmla="*/ 3 h 246"/>
                    <a:gd name="T44" fmla="*/ 65 w 236"/>
                    <a:gd name="T45" fmla="*/ 3 h 246"/>
                    <a:gd name="T46" fmla="*/ 69 w 236"/>
                    <a:gd name="T47" fmla="*/ 3 h 246"/>
                    <a:gd name="T48" fmla="*/ 71 w 236"/>
                    <a:gd name="T49" fmla="*/ 3 h 246"/>
                    <a:gd name="T50" fmla="*/ 73 w 236"/>
                    <a:gd name="T51" fmla="*/ 3 h 246"/>
                    <a:gd name="T52" fmla="*/ 76 w 236"/>
                    <a:gd name="T53" fmla="*/ 3 h 246"/>
                    <a:gd name="T54" fmla="*/ 76 w 236"/>
                    <a:gd name="T55" fmla="*/ 3 h 246"/>
                    <a:gd name="T56" fmla="*/ 77 w 236"/>
                    <a:gd name="T57" fmla="*/ 3 h 246"/>
                    <a:gd name="T58" fmla="*/ 79 w 236"/>
                    <a:gd name="T59" fmla="*/ 3 h 246"/>
                    <a:gd name="T60" fmla="*/ 79 w 236"/>
                    <a:gd name="T61" fmla="*/ 3 h 2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36"/>
                    <a:gd name="T94" fmla="*/ 0 h 246"/>
                    <a:gd name="T95" fmla="*/ 236 w 236"/>
                    <a:gd name="T96" fmla="*/ 246 h 2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36" h="246">
                      <a:moveTo>
                        <a:pt x="235" y="49"/>
                      </a:moveTo>
                      <a:lnTo>
                        <a:pt x="235" y="0"/>
                      </a:lnTo>
                      <a:lnTo>
                        <a:pt x="108" y="0"/>
                      </a:lnTo>
                      <a:lnTo>
                        <a:pt x="108" y="66"/>
                      </a:lnTo>
                      <a:lnTo>
                        <a:pt x="106" y="81"/>
                      </a:lnTo>
                      <a:lnTo>
                        <a:pt x="102" y="92"/>
                      </a:lnTo>
                      <a:lnTo>
                        <a:pt x="98" y="99"/>
                      </a:lnTo>
                      <a:lnTo>
                        <a:pt x="92" y="103"/>
                      </a:lnTo>
                      <a:lnTo>
                        <a:pt x="83" y="104"/>
                      </a:lnTo>
                      <a:lnTo>
                        <a:pt x="75" y="105"/>
                      </a:lnTo>
                      <a:lnTo>
                        <a:pt x="67" y="105"/>
                      </a:lnTo>
                      <a:lnTo>
                        <a:pt x="58" y="105"/>
                      </a:lnTo>
                      <a:lnTo>
                        <a:pt x="1" y="105"/>
                      </a:lnTo>
                      <a:lnTo>
                        <a:pt x="0" y="245"/>
                      </a:lnTo>
                      <a:lnTo>
                        <a:pt x="58" y="245"/>
                      </a:lnTo>
                      <a:lnTo>
                        <a:pt x="82" y="245"/>
                      </a:lnTo>
                      <a:lnTo>
                        <a:pt x="103" y="245"/>
                      </a:lnTo>
                      <a:lnTo>
                        <a:pt x="124" y="243"/>
                      </a:lnTo>
                      <a:lnTo>
                        <a:pt x="142" y="240"/>
                      </a:lnTo>
                      <a:lnTo>
                        <a:pt x="158" y="235"/>
                      </a:lnTo>
                      <a:lnTo>
                        <a:pt x="172" y="230"/>
                      </a:lnTo>
                      <a:lnTo>
                        <a:pt x="185" y="223"/>
                      </a:lnTo>
                      <a:lnTo>
                        <a:pt x="196" y="214"/>
                      </a:lnTo>
                      <a:lnTo>
                        <a:pt x="206" y="202"/>
                      </a:lnTo>
                      <a:lnTo>
                        <a:pt x="214" y="188"/>
                      </a:lnTo>
                      <a:lnTo>
                        <a:pt x="222" y="171"/>
                      </a:lnTo>
                      <a:lnTo>
                        <a:pt x="227" y="153"/>
                      </a:lnTo>
                      <a:lnTo>
                        <a:pt x="231" y="132"/>
                      </a:lnTo>
                      <a:lnTo>
                        <a:pt x="233" y="108"/>
                      </a:lnTo>
                      <a:lnTo>
                        <a:pt x="235" y="80"/>
                      </a:lnTo>
                      <a:lnTo>
                        <a:pt x="235" y="49"/>
                      </a:lnTo>
                    </a:path>
                  </a:pathLst>
                </a:custGeom>
                <a:solidFill>
                  <a:srgbClr val="CCCCCC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788" name="Rectangle 47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883" y="2553"/>
                  <a:ext cx="258" cy="27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789" name="Rectangle 47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887" y="2557"/>
                  <a:ext cx="250" cy="20"/>
                </a:xfrm>
                <a:prstGeom prst="rect">
                  <a:avLst/>
                </a:prstGeom>
                <a:noFill/>
                <a:ln w="12699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790" name="Rectangle 47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915" y="2556"/>
                  <a:ext cx="191" cy="24"/>
                </a:xfrm>
                <a:prstGeom prst="rect">
                  <a:avLst/>
                </a:prstGeom>
                <a:solidFill>
                  <a:srgbClr val="D9D9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791" name="Freeform 477"/>
                <p:cNvSpPr>
                  <a:spLocks noChangeAspect="1"/>
                </p:cNvSpPr>
                <p:nvPr/>
              </p:nvSpPr>
              <p:spPr bwMode="auto">
                <a:xfrm>
                  <a:off x="4934" y="2556"/>
                  <a:ext cx="154" cy="24"/>
                </a:xfrm>
                <a:custGeom>
                  <a:avLst/>
                  <a:gdLst>
                    <a:gd name="T0" fmla="*/ 0 w 160"/>
                    <a:gd name="T1" fmla="*/ 3 h 28"/>
                    <a:gd name="T2" fmla="*/ 1 w 160"/>
                    <a:gd name="T3" fmla="*/ 0 h 28"/>
                    <a:gd name="T4" fmla="*/ 47 w 160"/>
                    <a:gd name="T5" fmla="*/ 0 h 28"/>
                    <a:gd name="T6" fmla="*/ 47 w 160"/>
                    <a:gd name="T7" fmla="*/ 3 h 28"/>
                    <a:gd name="T8" fmla="*/ 0 w 160"/>
                    <a:gd name="T9" fmla="*/ 3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0"/>
                    <a:gd name="T16" fmla="*/ 0 h 28"/>
                    <a:gd name="T17" fmla="*/ 160 w 160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0" h="28">
                      <a:moveTo>
                        <a:pt x="0" y="27"/>
                      </a:moveTo>
                      <a:lnTo>
                        <a:pt x="1" y="0"/>
                      </a:lnTo>
                      <a:lnTo>
                        <a:pt x="159" y="0"/>
                      </a:lnTo>
                      <a:lnTo>
                        <a:pt x="159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792" name="Freeform 478"/>
                <p:cNvSpPr>
                  <a:spLocks noChangeAspect="1"/>
                </p:cNvSpPr>
                <p:nvPr/>
              </p:nvSpPr>
              <p:spPr bwMode="auto">
                <a:xfrm>
                  <a:off x="4949" y="2556"/>
                  <a:ext cx="125" cy="24"/>
                </a:xfrm>
                <a:custGeom>
                  <a:avLst/>
                  <a:gdLst>
                    <a:gd name="T0" fmla="*/ 0 w 129"/>
                    <a:gd name="T1" fmla="*/ 3 h 28"/>
                    <a:gd name="T2" fmla="*/ 1 w 129"/>
                    <a:gd name="T3" fmla="*/ 0 h 28"/>
                    <a:gd name="T4" fmla="*/ 46 w 129"/>
                    <a:gd name="T5" fmla="*/ 0 h 28"/>
                    <a:gd name="T6" fmla="*/ 46 w 129"/>
                    <a:gd name="T7" fmla="*/ 3 h 28"/>
                    <a:gd name="T8" fmla="*/ 0 w 129"/>
                    <a:gd name="T9" fmla="*/ 3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28"/>
                    <a:gd name="T17" fmla="*/ 129 w 129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28">
                      <a:moveTo>
                        <a:pt x="0" y="27"/>
                      </a:moveTo>
                      <a:lnTo>
                        <a:pt x="1" y="0"/>
                      </a:lnTo>
                      <a:lnTo>
                        <a:pt x="128" y="0"/>
                      </a:lnTo>
                      <a:lnTo>
                        <a:pt x="128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2F2F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793" name="Rectangle 47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962" y="2556"/>
                  <a:ext cx="98" cy="24"/>
                </a:xfrm>
                <a:prstGeom prst="rect">
                  <a:avLst/>
                </a:prstGeom>
                <a:solidFill>
                  <a:srgbClr val="F7F7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794" name="Freeform 480"/>
                <p:cNvSpPr>
                  <a:spLocks noChangeAspect="1"/>
                </p:cNvSpPr>
                <p:nvPr/>
              </p:nvSpPr>
              <p:spPr bwMode="auto">
                <a:xfrm>
                  <a:off x="4971" y="2556"/>
                  <a:ext cx="81" cy="24"/>
                </a:xfrm>
                <a:custGeom>
                  <a:avLst/>
                  <a:gdLst>
                    <a:gd name="T0" fmla="*/ 0 w 84"/>
                    <a:gd name="T1" fmla="*/ 3 h 28"/>
                    <a:gd name="T2" fmla="*/ 0 w 84"/>
                    <a:gd name="T3" fmla="*/ 0 h 28"/>
                    <a:gd name="T4" fmla="*/ 28 w 84"/>
                    <a:gd name="T5" fmla="*/ 0 h 28"/>
                    <a:gd name="T6" fmla="*/ 28 w 84"/>
                    <a:gd name="T7" fmla="*/ 3 h 28"/>
                    <a:gd name="T8" fmla="*/ 0 w 84"/>
                    <a:gd name="T9" fmla="*/ 3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28"/>
                    <a:gd name="T17" fmla="*/ 84 w 84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28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82" y="0"/>
                      </a:lnTo>
                      <a:lnTo>
                        <a:pt x="83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795" name="Rectangle 48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832" y="2591"/>
                  <a:ext cx="29" cy="253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796" name="Rectangle 48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836" y="2594"/>
                  <a:ext cx="21" cy="247"/>
                </a:xfrm>
                <a:prstGeom prst="rect">
                  <a:avLst/>
                </a:prstGeom>
                <a:noFill/>
                <a:ln w="12699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797" name="Freeform 483"/>
                <p:cNvSpPr>
                  <a:spLocks noChangeAspect="1"/>
                </p:cNvSpPr>
                <p:nvPr/>
              </p:nvSpPr>
              <p:spPr bwMode="auto">
                <a:xfrm>
                  <a:off x="4981" y="2587"/>
                  <a:ext cx="57" cy="26"/>
                </a:xfrm>
                <a:custGeom>
                  <a:avLst/>
                  <a:gdLst>
                    <a:gd name="T0" fmla="*/ 19 w 59"/>
                    <a:gd name="T1" fmla="*/ 3 h 30"/>
                    <a:gd name="T2" fmla="*/ 0 w 59"/>
                    <a:gd name="T3" fmla="*/ 3 h 30"/>
                    <a:gd name="T4" fmla="*/ 0 w 59"/>
                    <a:gd name="T5" fmla="*/ 1 h 30"/>
                    <a:gd name="T6" fmla="*/ 19 w 59"/>
                    <a:gd name="T7" fmla="*/ 0 h 30"/>
                    <a:gd name="T8" fmla="*/ 19 w 59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30"/>
                    <a:gd name="T17" fmla="*/ 59 w 5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30">
                      <a:moveTo>
                        <a:pt x="58" y="29"/>
                      </a:moveTo>
                      <a:lnTo>
                        <a:pt x="0" y="29"/>
                      </a:lnTo>
                      <a:lnTo>
                        <a:pt x="0" y="1"/>
                      </a:lnTo>
                      <a:lnTo>
                        <a:pt x="58" y="0"/>
                      </a:lnTo>
                      <a:lnTo>
                        <a:pt x="58" y="29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798" name="Freeform 484"/>
                <p:cNvSpPr>
                  <a:spLocks noChangeAspect="1"/>
                </p:cNvSpPr>
                <p:nvPr/>
              </p:nvSpPr>
              <p:spPr bwMode="auto">
                <a:xfrm>
                  <a:off x="4981" y="2587"/>
                  <a:ext cx="57" cy="26"/>
                </a:xfrm>
                <a:custGeom>
                  <a:avLst/>
                  <a:gdLst>
                    <a:gd name="T0" fmla="*/ 19 w 59"/>
                    <a:gd name="T1" fmla="*/ 3 h 30"/>
                    <a:gd name="T2" fmla="*/ 0 w 59"/>
                    <a:gd name="T3" fmla="*/ 3 h 30"/>
                    <a:gd name="T4" fmla="*/ 0 w 59"/>
                    <a:gd name="T5" fmla="*/ 1 h 30"/>
                    <a:gd name="T6" fmla="*/ 19 w 59"/>
                    <a:gd name="T7" fmla="*/ 0 h 30"/>
                    <a:gd name="T8" fmla="*/ 19 w 59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30"/>
                    <a:gd name="T17" fmla="*/ 59 w 5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30">
                      <a:moveTo>
                        <a:pt x="58" y="29"/>
                      </a:moveTo>
                      <a:lnTo>
                        <a:pt x="0" y="29"/>
                      </a:lnTo>
                      <a:lnTo>
                        <a:pt x="0" y="1"/>
                      </a:lnTo>
                      <a:lnTo>
                        <a:pt x="58" y="0"/>
                      </a:lnTo>
                      <a:lnTo>
                        <a:pt x="58" y="29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799" name="Freeform 485"/>
                <p:cNvSpPr>
                  <a:spLocks noChangeAspect="1"/>
                </p:cNvSpPr>
                <p:nvPr/>
              </p:nvSpPr>
              <p:spPr bwMode="auto">
                <a:xfrm>
                  <a:off x="4992" y="2589"/>
                  <a:ext cx="1" cy="24"/>
                </a:xfrm>
                <a:custGeom>
                  <a:avLst/>
                  <a:gdLst>
                    <a:gd name="T0" fmla="*/ 0 w 1"/>
                    <a:gd name="T1" fmla="*/ 0 h 28"/>
                    <a:gd name="T2" fmla="*/ 0 w 1"/>
                    <a:gd name="T3" fmla="*/ 3 h 28"/>
                    <a:gd name="T4" fmla="*/ 0 w 1"/>
                    <a:gd name="T5" fmla="*/ 0 h 2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8"/>
                    <a:gd name="T11" fmla="*/ 1 w 1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8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00" name="Line 4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91" y="2591"/>
                  <a:ext cx="1" cy="21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01" name="Freeform 487"/>
                <p:cNvSpPr>
                  <a:spLocks noChangeAspect="1"/>
                </p:cNvSpPr>
                <p:nvPr/>
              </p:nvSpPr>
              <p:spPr bwMode="auto">
                <a:xfrm>
                  <a:off x="4895" y="2587"/>
                  <a:ext cx="58" cy="26"/>
                </a:xfrm>
                <a:custGeom>
                  <a:avLst/>
                  <a:gdLst>
                    <a:gd name="T0" fmla="*/ 11 w 61"/>
                    <a:gd name="T1" fmla="*/ 3 h 30"/>
                    <a:gd name="T2" fmla="*/ 0 w 61"/>
                    <a:gd name="T3" fmla="*/ 3 h 30"/>
                    <a:gd name="T4" fmla="*/ 0 w 61"/>
                    <a:gd name="T5" fmla="*/ 1 h 30"/>
                    <a:gd name="T6" fmla="*/ 11 w 61"/>
                    <a:gd name="T7" fmla="*/ 0 h 30"/>
                    <a:gd name="T8" fmla="*/ 11 w 61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30"/>
                    <a:gd name="T17" fmla="*/ 61 w 61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30">
                      <a:moveTo>
                        <a:pt x="60" y="29"/>
                      </a:moveTo>
                      <a:lnTo>
                        <a:pt x="0" y="29"/>
                      </a:lnTo>
                      <a:lnTo>
                        <a:pt x="0" y="1"/>
                      </a:lnTo>
                      <a:lnTo>
                        <a:pt x="60" y="0"/>
                      </a:lnTo>
                      <a:lnTo>
                        <a:pt x="60" y="29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02" name="Freeform 488"/>
                <p:cNvSpPr>
                  <a:spLocks noChangeAspect="1"/>
                </p:cNvSpPr>
                <p:nvPr/>
              </p:nvSpPr>
              <p:spPr bwMode="auto">
                <a:xfrm>
                  <a:off x="4895" y="2587"/>
                  <a:ext cx="58" cy="26"/>
                </a:xfrm>
                <a:custGeom>
                  <a:avLst/>
                  <a:gdLst>
                    <a:gd name="T0" fmla="*/ 11 w 61"/>
                    <a:gd name="T1" fmla="*/ 3 h 30"/>
                    <a:gd name="T2" fmla="*/ 0 w 61"/>
                    <a:gd name="T3" fmla="*/ 3 h 30"/>
                    <a:gd name="T4" fmla="*/ 0 w 61"/>
                    <a:gd name="T5" fmla="*/ 1 h 30"/>
                    <a:gd name="T6" fmla="*/ 11 w 61"/>
                    <a:gd name="T7" fmla="*/ 0 h 30"/>
                    <a:gd name="T8" fmla="*/ 11 w 61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30"/>
                    <a:gd name="T17" fmla="*/ 61 w 61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30">
                      <a:moveTo>
                        <a:pt x="60" y="29"/>
                      </a:moveTo>
                      <a:lnTo>
                        <a:pt x="0" y="29"/>
                      </a:lnTo>
                      <a:lnTo>
                        <a:pt x="0" y="1"/>
                      </a:lnTo>
                      <a:lnTo>
                        <a:pt x="60" y="0"/>
                      </a:lnTo>
                      <a:lnTo>
                        <a:pt x="60" y="29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03" name="Freeform 489"/>
                <p:cNvSpPr>
                  <a:spLocks noChangeAspect="1"/>
                </p:cNvSpPr>
                <p:nvPr/>
              </p:nvSpPr>
              <p:spPr bwMode="auto">
                <a:xfrm>
                  <a:off x="5069" y="2587"/>
                  <a:ext cx="58" cy="26"/>
                </a:xfrm>
                <a:custGeom>
                  <a:avLst/>
                  <a:gdLst>
                    <a:gd name="T0" fmla="*/ 20 w 60"/>
                    <a:gd name="T1" fmla="*/ 3 h 30"/>
                    <a:gd name="T2" fmla="*/ 0 w 60"/>
                    <a:gd name="T3" fmla="*/ 3 h 30"/>
                    <a:gd name="T4" fmla="*/ 0 w 60"/>
                    <a:gd name="T5" fmla="*/ 1 h 30"/>
                    <a:gd name="T6" fmla="*/ 19 w 60"/>
                    <a:gd name="T7" fmla="*/ 0 h 30"/>
                    <a:gd name="T8" fmla="*/ 20 w 60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30"/>
                    <a:gd name="T17" fmla="*/ 60 w 6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30">
                      <a:moveTo>
                        <a:pt x="59" y="29"/>
                      </a:moveTo>
                      <a:lnTo>
                        <a:pt x="0" y="29"/>
                      </a:lnTo>
                      <a:lnTo>
                        <a:pt x="0" y="1"/>
                      </a:lnTo>
                      <a:lnTo>
                        <a:pt x="58" y="0"/>
                      </a:lnTo>
                      <a:lnTo>
                        <a:pt x="59" y="29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04" name="Freeform 490"/>
                <p:cNvSpPr>
                  <a:spLocks noChangeAspect="1"/>
                </p:cNvSpPr>
                <p:nvPr/>
              </p:nvSpPr>
              <p:spPr bwMode="auto">
                <a:xfrm>
                  <a:off x="5069" y="2587"/>
                  <a:ext cx="58" cy="26"/>
                </a:xfrm>
                <a:custGeom>
                  <a:avLst/>
                  <a:gdLst>
                    <a:gd name="T0" fmla="*/ 20 w 60"/>
                    <a:gd name="T1" fmla="*/ 3 h 30"/>
                    <a:gd name="T2" fmla="*/ 0 w 60"/>
                    <a:gd name="T3" fmla="*/ 3 h 30"/>
                    <a:gd name="T4" fmla="*/ 0 w 60"/>
                    <a:gd name="T5" fmla="*/ 1 h 30"/>
                    <a:gd name="T6" fmla="*/ 19 w 60"/>
                    <a:gd name="T7" fmla="*/ 0 h 30"/>
                    <a:gd name="T8" fmla="*/ 20 w 60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30"/>
                    <a:gd name="T17" fmla="*/ 60 w 6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30">
                      <a:moveTo>
                        <a:pt x="59" y="29"/>
                      </a:moveTo>
                      <a:lnTo>
                        <a:pt x="0" y="29"/>
                      </a:lnTo>
                      <a:lnTo>
                        <a:pt x="0" y="1"/>
                      </a:lnTo>
                      <a:lnTo>
                        <a:pt x="58" y="0"/>
                      </a:lnTo>
                      <a:lnTo>
                        <a:pt x="59" y="29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05" name="Freeform 491"/>
                <p:cNvSpPr>
                  <a:spLocks noChangeAspect="1"/>
                </p:cNvSpPr>
                <p:nvPr/>
              </p:nvSpPr>
              <p:spPr bwMode="auto">
                <a:xfrm>
                  <a:off x="5078" y="2589"/>
                  <a:ext cx="1" cy="24"/>
                </a:xfrm>
                <a:custGeom>
                  <a:avLst/>
                  <a:gdLst>
                    <a:gd name="T0" fmla="*/ 0 w 1"/>
                    <a:gd name="T1" fmla="*/ 0 h 28"/>
                    <a:gd name="T2" fmla="*/ 0 w 1"/>
                    <a:gd name="T3" fmla="*/ 3 h 28"/>
                    <a:gd name="T4" fmla="*/ 0 w 1"/>
                    <a:gd name="T5" fmla="*/ 0 h 2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8"/>
                    <a:gd name="T11" fmla="*/ 1 w 1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8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06" name="Line 49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77" y="2591"/>
                  <a:ext cx="1" cy="21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07" name="Freeform 493"/>
                <p:cNvSpPr>
                  <a:spLocks noChangeAspect="1"/>
                </p:cNvSpPr>
                <p:nvPr/>
              </p:nvSpPr>
              <p:spPr bwMode="auto">
                <a:xfrm>
                  <a:off x="4867" y="2688"/>
                  <a:ext cx="25" cy="58"/>
                </a:xfrm>
                <a:custGeom>
                  <a:avLst/>
                  <a:gdLst>
                    <a:gd name="T0" fmla="*/ 13 w 26"/>
                    <a:gd name="T1" fmla="*/ 0 h 67"/>
                    <a:gd name="T2" fmla="*/ 13 w 26"/>
                    <a:gd name="T3" fmla="*/ 3 h 67"/>
                    <a:gd name="T4" fmla="*/ 0 w 26"/>
                    <a:gd name="T5" fmla="*/ 3 h 67"/>
                    <a:gd name="T6" fmla="*/ 0 w 26"/>
                    <a:gd name="T7" fmla="*/ 0 h 67"/>
                    <a:gd name="T8" fmla="*/ 13 w 26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67"/>
                    <a:gd name="T17" fmla="*/ 26 w 26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67">
                      <a:moveTo>
                        <a:pt x="25" y="0"/>
                      </a:moveTo>
                      <a:lnTo>
                        <a:pt x="24" y="65"/>
                      </a:lnTo>
                      <a:lnTo>
                        <a:pt x="0" y="66"/>
                      </a:lnTo>
                      <a:lnTo>
                        <a:pt x="0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08" name="Freeform 494"/>
                <p:cNvSpPr>
                  <a:spLocks noChangeAspect="1"/>
                </p:cNvSpPr>
                <p:nvPr/>
              </p:nvSpPr>
              <p:spPr bwMode="auto">
                <a:xfrm>
                  <a:off x="4867" y="2688"/>
                  <a:ext cx="25" cy="58"/>
                </a:xfrm>
                <a:custGeom>
                  <a:avLst/>
                  <a:gdLst>
                    <a:gd name="T0" fmla="*/ 13 w 26"/>
                    <a:gd name="T1" fmla="*/ 0 h 67"/>
                    <a:gd name="T2" fmla="*/ 13 w 26"/>
                    <a:gd name="T3" fmla="*/ 3 h 67"/>
                    <a:gd name="T4" fmla="*/ 0 w 26"/>
                    <a:gd name="T5" fmla="*/ 3 h 67"/>
                    <a:gd name="T6" fmla="*/ 0 w 26"/>
                    <a:gd name="T7" fmla="*/ 0 h 67"/>
                    <a:gd name="T8" fmla="*/ 13 w 26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67"/>
                    <a:gd name="T17" fmla="*/ 26 w 26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67">
                      <a:moveTo>
                        <a:pt x="25" y="0"/>
                      </a:moveTo>
                      <a:lnTo>
                        <a:pt x="24" y="65"/>
                      </a:lnTo>
                      <a:lnTo>
                        <a:pt x="0" y="66"/>
                      </a:lnTo>
                      <a:lnTo>
                        <a:pt x="0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09" name="Freeform 495"/>
                <p:cNvSpPr>
                  <a:spLocks noChangeAspect="1"/>
                </p:cNvSpPr>
                <p:nvPr/>
              </p:nvSpPr>
              <p:spPr bwMode="auto">
                <a:xfrm>
                  <a:off x="4867" y="2734"/>
                  <a:ext cx="24" cy="2"/>
                </a:xfrm>
                <a:custGeom>
                  <a:avLst/>
                  <a:gdLst>
                    <a:gd name="T0" fmla="*/ 0 w 25"/>
                    <a:gd name="T1" fmla="*/ 1 h 2"/>
                    <a:gd name="T2" fmla="*/ 12 w 25"/>
                    <a:gd name="T3" fmla="*/ 0 h 2"/>
                    <a:gd name="T4" fmla="*/ 0 w 25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25"/>
                    <a:gd name="T10" fmla="*/ 0 h 2"/>
                    <a:gd name="T11" fmla="*/ 25 w 2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" h="2">
                      <a:moveTo>
                        <a:pt x="0" y="1"/>
                      </a:moveTo>
                      <a:lnTo>
                        <a:pt x="24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10" name="Line 496"/>
                <p:cNvSpPr>
                  <a:spLocks noChangeAspect="1" noChangeShapeType="1"/>
                </p:cNvSpPr>
                <p:nvPr/>
              </p:nvSpPr>
              <p:spPr bwMode="auto">
                <a:xfrm>
                  <a:off x="4868" y="2734"/>
                  <a:ext cx="21" cy="0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11" name="Freeform 497"/>
                <p:cNvSpPr>
                  <a:spLocks noChangeAspect="1"/>
                </p:cNvSpPr>
                <p:nvPr/>
              </p:nvSpPr>
              <p:spPr bwMode="auto">
                <a:xfrm>
                  <a:off x="4868" y="2775"/>
                  <a:ext cx="24" cy="56"/>
                </a:xfrm>
                <a:custGeom>
                  <a:avLst/>
                  <a:gdLst>
                    <a:gd name="T0" fmla="*/ 12 w 25"/>
                    <a:gd name="T1" fmla="*/ 0 h 65"/>
                    <a:gd name="T2" fmla="*/ 12 w 25"/>
                    <a:gd name="T3" fmla="*/ 3 h 65"/>
                    <a:gd name="T4" fmla="*/ 0 w 25"/>
                    <a:gd name="T5" fmla="*/ 3 h 65"/>
                    <a:gd name="T6" fmla="*/ 0 w 25"/>
                    <a:gd name="T7" fmla="*/ 1 h 65"/>
                    <a:gd name="T8" fmla="*/ 12 w 25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65"/>
                    <a:gd name="T17" fmla="*/ 25 w 25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65">
                      <a:moveTo>
                        <a:pt x="24" y="0"/>
                      </a:moveTo>
                      <a:lnTo>
                        <a:pt x="24" y="64"/>
                      </a:lnTo>
                      <a:lnTo>
                        <a:pt x="0" y="64"/>
                      </a:lnTo>
                      <a:lnTo>
                        <a:pt x="0" y="1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12" name="Freeform 498"/>
                <p:cNvSpPr>
                  <a:spLocks noChangeAspect="1"/>
                </p:cNvSpPr>
                <p:nvPr/>
              </p:nvSpPr>
              <p:spPr bwMode="auto">
                <a:xfrm>
                  <a:off x="4868" y="2775"/>
                  <a:ext cx="24" cy="56"/>
                </a:xfrm>
                <a:custGeom>
                  <a:avLst/>
                  <a:gdLst>
                    <a:gd name="T0" fmla="*/ 12 w 25"/>
                    <a:gd name="T1" fmla="*/ 0 h 65"/>
                    <a:gd name="T2" fmla="*/ 12 w 25"/>
                    <a:gd name="T3" fmla="*/ 3 h 65"/>
                    <a:gd name="T4" fmla="*/ 0 w 25"/>
                    <a:gd name="T5" fmla="*/ 3 h 65"/>
                    <a:gd name="T6" fmla="*/ 0 w 25"/>
                    <a:gd name="T7" fmla="*/ 1 h 65"/>
                    <a:gd name="T8" fmla="*/ 12 w 25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65"/>
                    <a:gd name="T17" fmla="*/ 25 w 25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65">
                      <a:moveTo>
                        <a:pt x="24" y="0"/>
                      </a:moveTo>
                      <a:lnTo>
                        <a:pt x="24" y="64"/>
                      </a:lnTo>
                      <a:lnTo>
                        <a:pt x="0" y="64"/>
                      </a:lnTo>
                      <a:lnTo>
                        <a:pt x="0" y="1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13" name="Freeform 499"/>
                <p:cNvSpPr>
                  <a:spLocks noChangeAspect="1"/>
                </p:cNvSpPr>
                <p:nvPr/>
              </p:nvSpPr>
              <p:spPr bwMode="auto">
                <a:xfrm>
                  <a:off x="4869" y="2820"/>
                  <a:ext cx="23" cy="1"/>
                </a:xfrm>
                <a:custGeom>
                  <a:avLst/>
                  <a:gdLst>
                    <a:gd name="T0" fmla="*/ 0 w 24"/>
                    <a:gd name="T1" fmla="*/ 1 h 2"/>
                    <a:gd name="T2" fmla="*/ 12 w 24"/>
                    <a:gd name="T3" fmla="*/ 0 h 2"/>
                    <a:gd name="T4" fmla="*/ 0 w 24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2"/>
                    <a:gd name="T11" fmla="*/ 24 w 2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2">
                      <a:moveTo>
                        <a:pt x="0" y="1"/>
                      </a:moveTo>
                      <a:lnTo>
                        <a:pt x="2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14" name="Line 500"/>
                <p:cNvSpPr>
                  <a:spLocks noChangeAspect="1" noChangeShapeType="1"/>
                </p:cNvSpPr>
                <p:nvPr/>
              </p:nvSpPr>
              <p:spPr bwMode="auto">
                <a:xfrm>
                  <a:off x="4871" y="2820"/>
                  <a:ext cx="20" cy="0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15" name="Freeform 501"/>
                <p:cNvSpPr>
                  <a:spLocks noChangeAspect="1"/>
                </p:cNvSpPr>
                <p:nvPr/>
              </p:nvSpPr>
              <p:spPr bwMode="auto">
                <a:xfrm>
                  <a:off x="4864" y="2605"/>
                  <a:ext cx="26" cy="56"/>
                </a:xfrm>
                <a:custGeom>
                  <a:avLst/>
                  <a:gdLst>
                    <a:gd name="T0" fmla="*/ 13 w 27"/>
                    <a:gd name="T1" fmla="*/ 0 h 65"/>
                    <a:gd name="T2" fmla="*/ 13 w 27"/>
                    <a:gd name="T3" fmla="*/ 3 h 65"/>
                    <a:gd name="T4" fmla="*/ 0 w 27"/>
                    <a:gd name="T5" fmla="*/ 3 h 65"/>
                    <a:gd name="T6" fmla="*/ 0 w 27"/>
                    <a:gd name="T7" fmla="*/ 1 h 65"/>
                    <a:gd name="T8" fmla="*/ 13 w 27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5"/>
                    <a:gd name="T17" fmla="*/ 27 w 2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5">
                      <a:moveTo>
                        <a:pt x="26" y="0"/>
                      </a:moveTo>
                      <a:lnTo>
                        <a:pt x="26" y="64"/>
                      </a:lnTo>
                      <a:lnTo>
                        <a:pt x="0" y="64"/>
                      </a:lnTo>
                      <a:lnTo>
                        <a:pt x="0" y="1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16" name="Freeform 502"/>
                <p:cNvSpPr>
                  <a:spLocks noChangeAspect="1"/>
                </p:cNvSpPr>
                <p:nvPr/>
              </p:nvSpPr>
              <p:spPr bwMode="auto">
                <a:xfrm>
                  <a:off x="4864" y="2605"/>
                  <a:ext cx="26" cy="56"/>
                </a:xfrm>
                <a:custGeom>
                  <a:avLst/>
                  <a:gdLst>
                    <a:gd name="T0" fmla="*/ 13 w 27"/>
                    <a:gd name="T1" fmla="*/ 0 h 65"/>
                    <a:gd name="T2" fmla="*/ 13 w 27"/>
                    <a:gd name="T3" fmla="*/ 3 h 65"/>
                    <a:gd name="T4" fmla="*/ 0 w 27"/>
                    <a:gd name="T5" fmla="*/ 3 h 65"/>
                    <a:gd name="T6" fmla="*/ 0 w 27"/>
                    <a:gd name="T7" fmla="*/ 1 h 65"/>
                    <a:gd name="T8" fmla="*/ 13 w 27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65"/>
                    <a:gd name="T17" fmla="*/ 27 w 2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65">
                      <a:moveTo>
                        <a:pt x="26" y="0"/>
                      </a:moveTo>
                      <a:lnTo>
                        <a:pt x="26" y="64"/>
                      </a:lnTo>
                      <a:lnTo>
                        <a:pt x="0" y="64"/>
                      </a:lnTo>
                      <a:lnTo>
                        <a:pt x="0" y="1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17" name="Freeform 503"/>
                <p:cNvSpPr>
                  <a:spLocks noChangeAspect="1"/>
                </p:cNvSpPr>
                <p:nvPr/>
              </p:nvSpPr>
              <p:spPr bwMode="auto">
                <a:xfrm>
                  <a:off x="4865" y="2650"/>
                  <a:ext cx="25" cy="1"/>
                </a:xfrm>
                <a:custGeom>
                  <a:avLst/>
                  <a:gdLst>
                    <a:gd name="T0" fmla="*/ 0 w 26"/>
                    <a:gd name="T1" fmla="*/ 1 h 2"/>
                    <a:gd name="T2" fmla="*/ 13 w 26"/>
                    <a:gd name="T3" fmla="*/ 0 h 2"/>
                    <a:gd name="T4" fmla="*/ 0 w 26"/>
                    <a:gd name="T5" fmla="*/ 1 h 2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"/>
                    <a:gd name="T11" fmla="*/ 26 w 2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">
                      <a:moveTo>
                        <a:pt x="0" y="1"/>
                      </a:moveTo>
                      <a:lnTo>
                        <a:pt x="25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18" name="Line 504"/>
                <p:cNvSpPr>
                  <a:spLocks noChangeAspect="1" noChangeShapeType="1"/>
                </p:cNvSpPr>
                <p:nvPr/>
              </p:nvSpPr>
              <p:spPr bwMode="auto">
                <a:xfrm>
                  <a:off x="4866" y="2650"/>
                  <a:ext cx="22" cy="0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19" name="Rectangle 50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835" y="2625"/>
                  <a:ext cx="24" cy="188"/>
                </a:xfrm>
                <a:prstGeom prst="rect">
                  <a:avLst/>
                </a:prstGeom>
                <a:solidFill>
                  <a:srgbClr val="D9D9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820" name="Rectangle 50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835" y="2643"/>
                  <a:ext cx="24" cy="151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821" name="Freeform 507"/>
                <p:cNvSpPr>
                  <a:spLocks noChangeAspect="1"/>
                </p:cNvSpPr>
                <p:nvPr/>
              </p:nvSpPr>
              <p:spPr bwMode="auto">
                <a:xfrm>
                  <a:off x="4835" y="2658"/>
                  <a:ext cx="25" cy="122"/>
                </a:xfrm>
                <a:custGeom>
                  <a:avLst/>
                  <a:gdLst>
                    <a:gd name="T0" fmla="*/ 0 w 26"/>
                    <a:gd name="T1" fmla="*/ 0 h 140"/>
                    <a:gd name="T2" fmla="*/ 13 w 26"/>
                    <a:gd name="T3" fmla="*/ 0 h 140"/>
                    <a:gd name="T4" fmla="*/ 13 w 26"/>
                    <a:gd name="T5" fmla="*/ 3 h 140"/>
                    <a:gd name="T6" fmla="*/ 0 w 26"/>
                    <a:gd name="T7" fmla="*/ 3 h 140"/>
                    <a:gd name="T8" fmla="*/ 0 w 26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0"/>
                    <a:gd name="T17" fmla="*/ 26 w 26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0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25" y="138"/>
                      </a:lnTo>
                      <a:lnTo>
                        <a:pt x="0" y="13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2F2F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22" name="Rectangle 50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835" y="2670"/>
                  <a:ext cx="24" cy="97"/>
                </a:xfrm>
                <a:prstGeom prst="rect">
                  <a:avLst/>
                </a:prstGeom>
                <a:solidFill>
                  <a:srgbClr val="F7F7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823" name="Rectangle 50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835" y="2679"/>
                  <a:ext cx="24" cy="7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1824" name="Freeform 510"/>
                <p:cNvSpPr>
                  <a:spLocks noChangeAspect="1"/>
                </p:cNvSpPr>
                <p:nvPr/>
              </p:nvSpPr>
              <p:spPr bwMode="auto">
                <a:xfrm>
                  <a:off x="4883" y="2527"/>
                  <a:ext cx="259" cy="29"/>
                </a:xfrm>
                <a:custGeom>
                  <a:avLst/>
                  <a:gdLst>
                    <a:gd name="T0" fmla="*/ 80 w 269"/>
                    <a:gd name="T1" fmla="*/ 0 h 34"/>
                    <a:gd name="T2" fmla="*/ 80 w 269"/>
                    <a:gd name="T3" fmla="*/ 3 h 34"/>
                    <a:gd name="T4" fmla="*/ 0 w 269"/>
                    <a:gd name="T5" fmla="*/ 3 h 34"/>
                    <a:gd name="T6" fmla="*/ 0 w 269"/>
                    <a:gd name="T7" fmla="*/ 1 h 34"/>
                    <a:gd name="T8" fmla="*/ 80 w 269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9"/>
                    <a:gd name="T16" fmla="*/ 0 h 34"/>
                    <a:gd name="T17" fmla="*/ 269 w 269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9" h="34">
                      <a:moveTo>
                        <a:pt x="268" y="0"/>
                      </a:moveTo>
                      <a:lnTo>
                        <a:pt x="268" y="32"/>
                      </a:lnTo>
                      <a:lnTo>
                        <a:pt x="0" y="33"/>
                      </a:lnTo>
                      <a:lnTo>
                        <a:pt x="0" y="1"/>
                      </a:lnTo>
                      <a:lnTo>
                        <a:pt x="268" y="0"/>
                      </a:lnTo>
                    </a:path>
                  </a:pathLst>
                </a:custGeom>
                <a:solidFill>
                  <a:srgbClr val="A6A6A6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25" name="Freeform 511"/>
                <p:cNvSpPr>
                  <a:spLocks noChangeAspect="1"/>
                </p:cNvSpPr>
                <p:nvPr/>
              </p:nvSpPr>
              <p:spPr bwMode="auto">
                <a:xfrm>
                  <a:off x="4883" y="2527"/>
                  <a:ext cx="259" cy="29"/>
                </a:xfrm>
                <a:custGeom>
                  <a:avLst/>
                  <a:gdLst>
                    <a:gd name="T0" fmla="*/ 80 w 269"/>
                    <a:gd name="T1" fmla="*/ 0 h 34"/>
                    <a:gd name="T2" fmla="*/ 80 w 269"/>
                    <a:gd name="T3" fmla="*/ 3 h 34"/>
                    <a:gd name="T4" fmla="*/ 0 w 269"/>
                    <a:gd name="T5" fmla="*/ 3 h 34"/>
                    <a:gd name="T6" fmla="*/ 0 w 269"/>
                    <a:gd name="T7" fmla="*/ 1 h 34"/>
                    <a:gd name="T8" fmla="*/ 80 w 269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9"/>
                    <a:gd name="T16" fmla="*/ 0 h 34"/>
                    <a:gd name="T17" fmla="*/ 269 w 269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9" h="34">
                      <a:moveTo>
                        <a:pt x="268" y="0"/>
                      </a:moveTo>
                      <a:lnTo>
                        <a:pt x="268" y="32"/>
                      </a:lnTo>
                      <a:lnTo>
                        <a:pt x="0" y="33"/>
                      </a:lnTo>
                      <a:lnTo>
                        <a:pt x="0" y="1"/>
                      </a:lnTo>
                      <a:lnTo>
                        <a:pt x="268" y="0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26" name="Freeform 512"/>
                <p:cNvSpPr>
                  <a:spLocks noChangeAspect="1"/>
                </p:cNvSpPr>
                <p:nvPr/>
              </p:nvSpPr>
              <p:spPr bwMode="auto">
                <a:xfrm>
                  <a:off x="4915" y="2527"/>
                  <a:ext cx="192" cy="28"/>
                </a:xfrm>
                <a:custGeom>
                  <a:avLst/>
                  <a:gdLst>
                    <a:gd name="T0" fmla="*/ 0 w 200"/>
                    <a:gd name="T1" fmla="*/ 4 h 32"/>
                    <a:gd name="T2" fmla="*/ 0 w 200"/>
                    <a:gd name="T3" fmla="*/ 1 h 32"/>
                    <a:gd name="T4" fmla="*/ 54 w 200"/>
                    <a:gd name="T5" fmla="*/ 0 h 32"/>
                    <a:gd name="T6" fmla="*/ 54 w 200"/>
                    <a:gd name="T7" fmla="*/ 4 h 32"/>
                    <a:gd name="T8" fmla="*/ 0 w 200"/>
                    <a:gd name="T9" fmla="*/ 4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"/>
                    <a:gd name="T16" fmla="*/ 0 h 32"/>
                    <a:gd name="T17" fmla="*/ 200 w 200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" h="32">
                      <a:moveTo>
                        <a:pt x="0" y="31"/>
                      </a:moveTo>
                      <a:lnTo>
                        <a:pt x="0" y="1"/>
                      </a:lnTo>
                      <a:lnTo>
                        <a:pt x="199" y="0"/>
                      </a:lnTo>
                      <a:lnTo>
                        <a:pt x="199" y="3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D9D9D9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27" name="Freeform 513"/>
                <p:cNvSpPr>
                  <a:spLocks noChangeAspect="1"/>
                </p:cNvSpPr>
                <p:nvPr/>
              </p:nvSpPr>
              <p:spPr bwMode="auto">
                <a:xfrm>
                  <a:off x="4934" y="2527"/>
                  <a:ext cx="154" cy="26"/>
                </a:xfrm>
                <a:custGeom>
                  <a:avLst/>
                  <a:gdLst>
                    <a:gd name="T0" fmla="*/ 0 w 160"/>
                    <a:gd name="T1" fmla="*/ 3 h 30"/>
                    <a:gd name="T2" fmla="*/ 1 w 160"/>
                    <a:gd name="T3" fmla="*/ 1 h 30"/>
                    <a:gd name="T4" fmla="*/ 47 w 160"/>
                    <a:gd name="T5" fmla="*/ 0 h 30"/>
                    <a:gd name="T6" fmla="*/ 47 w 160"/>
                    <a:gd name="T7" fmla="*/ 3 h 30"/>
                    <a:gd name="T8" fmla="*/ 0 w 160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0"/>
                    <a:gd name="T16" fmla="*/ 0 h 30"/>
                    <a:gd name="T17" fmla="*/ 160 w 16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0" h="30">
                      <a:moveTo>
                        <a:pt x="0" y="29"/>
                      </a:moveTo>
                      <a:lnTo>
                        <a:pt x="1" y="1"/>
                      </a:lnTo>
                      <a:lnTo>
                        <a:pt x="159" y="0"/>
                      </a:lnTo>
                      <a:lnTo>
                        <a:pt x="159" y="29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E5E5E5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28" name="Freeform 514"/>
                <p:cNvSpPr>
                  <a:spLocks noChangeAspect="1"/>
                </p:cNvSpPr>
                <p:nvPr/>
              </p:nvSpPr>
              <p:spPr bwMode="auto">
                <a:xfrm>
                  <a:off x="4949" y="2527"/>
                  <a:ext cx="125" cy="26"/>
                </a:xfrm>
                <a:custGeom>
                  <a:avLst/>
                  <a:gdLst>
                    <a:gd name="T0" fmla="*/ 0 w 129"/>
                    <a:gd name="T1" fmla="*/ 3 h 30"/>
                    <a:gd name="T2" fmla="*/ 0 w 129"/>
                    <a:gd name="T3" fmla="*/ 1 h 30"/>
                    <a:gd name="T4" fmla="*/ 46 w 129"/>
                    <a:gd name="T5" fmla="*/ 0 h 30"/>
                    <a:gd name="T6" fmla="*/ 46 w 129"/>
                    <a:gd name="T7" fmla="*/ 3 h 30"/>
                    <a:gd name="T8" fmla="*/ 0 w 129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30"/>
                    <a:gd name="T17" fmla="*/ 129 w 12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30">
                      <a:moveTo>
                        <a:pt x="0" y="29"/>
                      </a:moveTo>
                      <a:lnTo>
                        <a:pt x="0" y="1"/>
                      </a:lnTo>
                      <a:lnTo>
                        <a:pt x="127" y="0"/>
                      </a:lnTo>
                      <a:lnTo>
                        <a:pt x="128" y="29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F2F2F2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29" name="Freeform 515"/>
                <p:cNvSpPr>
                  <a:spLocks noChangeAspect="1"/>
                </p:cNvSpPr>
                <p:nvPr/>
              </p:nvSpPr>
              <p:spPr bwMode="auto">
                <a:xfrm>
                  <a:off x="4962" y="2527"/>
                  <a:ext cx="99" cy="26"/>
                </a:xfrm>
                <a:custGeom>
                  <a:avLst/>
                  <a:gdLst>
                    <a:gd name="T0" fmla="*/ 0 w 103"/>
                    <a:gd name="T1" fmla="*/ 3 h 30"/>
                    <a:gd name="T2" fmla="*/ 0 w 103"/>
                    <a:gd name="T3" fmla="*/ 1 h 30"/>
                    <a:gd name="T4" fmla="*/ 30 w 103"/>
                    <a:gd name="T5" fmla="*/ 0 h 30"/>
                    <a:gd name="T6" fmla="*/ 30 w 103"/>
                    <a:gd name="T7" fmla="*/ 3 h 30"/>
                    <a:gd name="T8" fmla="*/ 0 w 103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"/>
                    <a:gd name="T16" fmla="*/ 0 h 30"/>
                    <a:gd name="T17" fmla="*/ 103 w 10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" h="30">
                      <a:moveTo>
                        <a:pt x="0" y="29"/>
                      </a:moveTo>
                      <a:lnTo>
                        <a:pt x="0" y="1"/>
                      </a:lnTo>
                      <a:lnTo>
                        <a:pt x="102" y="0"/>
                      </a:lnTo>
                      <a:lnTo>
                        <a:pt x="102" y="29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F7F7F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30" name="Freeform 516"/>
                <p:cNvSpPr>
                  <a:spLocks noChangeAspect="1"/>
                </p:cNvSpPr>
                <p:nvPr/>
              </p:nvSpPr>
              <p:spPr bwMode="auto">
                <a:xfrm>
                  <a:off x="4971" y="2527"/>
                  <a:ext cx="81" cy="26"/>
                </a:xfrm>
                <a:custGeom>
                  <a:avLst/>
                  <a:gdLst>
                    <a:gd name="T0" fmla="*/ 0 w 84"/>
                    <a:gd name="T1" fmla="*/ 3 h 30"/>
                    <a:gd name="T2" fmla="*/ 0 w 84"/>
                    <a:gd name="T3" fmla="*/ 1 h 30"/>
                    <a:gd name="T4" fmla="*/ 28 w 84"/>
                    <a:gd name="T5" fmla="*/ 0 h 30"/>
                    <a:gd name="T6" fmla="*/ 28 w 84"/>
                    <a:gd name="T7" fmla="*/ 3 h 30"/>
                    <a:gd name="T8" fmla="*/ 0 w 84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30"/>
                    <a:gd name="T17" fmla="*/ 84 w 84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30">
                      <a:moveTo>
                        <a:pt x="0" y="29"/>
                      </a:moveTo>
                      <a:lnTo>
                        <a:pt x="0" y="1"/>
                      </a:lnTo>
                      <a:lnTo>
                        <a:pt x="82" y="0"/>
                      </a:lnTo>
                      <a:lnTo>
                        <a:pt x="83" y="29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31" name="Freeform 517"/>
                <p:cNvSpPr>
                  <a:spLocks noChangeAspect="1"/>
                </p:cNvSpPr>
                <p:nvPr/>
              </p:nvSpPr>
              <p:spPr bwMode="auto">
                <a:xfrm>
                  <a:off x="4912" y="2506"/>
                  <a:ext cx="198" cy="21"/>
                </a:xfrm>
                <a:custGeom>
                  <a:avLst/>
                  <a:gdLst>
                    <a:gd name="T0" fmla="*/ 0 w 206"/>
                    <a:gd name="T1" fmla="*/ 3 h 25"/>
                    <a:gd name="T2" fmla="*/ 0 w 206"/>
                    <a:gd name="T3" fmla="*/ 1 h 25"/>
                    <a:gd name="T4" fmla="*/ 58 w 206"/>
                    <a:gd name="T5" fmla="*/ 0 h 25"/>
                    <a:gd name="T6" fmla="*/ 58 w 206"/>
                    <a:gd name="T7" fmla="*/ 3 h 25"/>
                    <a:gd name="T8" fmla="*/ 0 w 206"/>
                    <a:gd name="T9" fmla="*/ 3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"/>
                    <a:gd name="T16" fmla="*/ 0 h 25"/>
                    <a:gd name="T17" fmla="*/ 206 w 20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" h="25">
                      <a:moveTo>
                        <a:pt x="0" y="24"/>
                      </a:moveTo>
                      <a:lnTo>
                        <a:pt x="0" y="1"/>
                      </a:lnTo>
                      <a:lnTo>
                        <a:pt x="205" y="0"/>
                      </a:lnTo>
                      <a:lnTo>
                        <a:pt x="205" y="23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40404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32" name="Freeform 518"/>
                <p:cNvSpPr>
                  <a:spLocks noChangeAspect="1"/>
                </p:cNvSpPr>
                <p:nvPr/>
              </p:nvSpPr>
              <p:spPr bwMode="auto">
                <a:xfrm>
                  <a:off x="4986" y="2499"/>
                  <a:ext cx="60" cy="24"/>
                </a:xfrm>
                <a:custGeom>
                  <a:avLst/>
                  <a:gdLst>
                    <a:gd name="T0" fmla="*/ 21 w 62"/>
                    <a:gd name="T1" fmla="*/ 3 h 28"/>
                    <a:gd name="T2" fmla="*/ 0 w 62"/>
                    <a:gd name="T3" fmla="*/ 3 h 28"/>
                    <a:gd name="T4" fmla="*/ 0 w 62"/>
                    <a:gd name="T5" fmla="*/ 0 h 28"/>
                    <a:gd name="T6" fmla="*/ 21 w 62"/>
                    <a:gd name="T7" fmla="*/ 0 h 28"/>
                    <a:gd name="T8" fmla="*/ 21 w 62"/>
                    <a:gd name="T9" fmla="*/ 3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28"/>
                    <a:gd name="T17" fmla="*/ 62 w 62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28">
                      <a:moveTo>
                        <a:pt x="61" y="27"/>
                      </a:move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60" y="0"/>
                      </a:lnTo>
                      <a:lnTo>
                        <a:pt x="61" y="27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33" name="Freeform 519"/>
                <p:cNvSpPr>
                  <a:spLocks noChangeAspect="1"/>
                </p:cNvSpPr>
                <p:nvPr/>
              </p:nvSpPr>
              <p:spPr bwMode="auto">
                <a:xfrm>
                  <a:off x="4986" y="2499"/>
                  <a:ext cx="60" cy="24"/>
                </a:xfrm>
                <a:custGeom>
                  <a:avLst/>
                  <a:gdLst>
                    <a:gd name="T0" fmla="*/ 21 w 62"/>
                    <a:gd name="T1" fmla="*/ 3 h 28"/>
                    <a:gd name="T2" fmla="*/ 0 w 62"/>
                    <a:gd name="T3" fmla="*/ 3 h 28"/>
                    <a:gd name="T4" fmla="*/ 0 w 62"/>
                    <a:gd name="T5" fmla="*/ 0 h 28"/>
                    <a:gd name="T6" fmla="*/ 21 w 62"/>
                    <a:gd name="T7" fmla="*/ 0 h 28"/>
                    <a:gd name="T8" fmla="*/ 21 w 62"/>
                    <a:gd name="T9" fmla="*/ 3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28"/>
                    <a:gd name="T17" fmla="*/ 62 w 62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28">
                      <a:moveTo>
                        <a:pt x="61" y="27"/>
                      </a:move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60" y="0"/>
                      </a:lnTo>
                      <a:lnTo>
                        <a:pt x="61" y="27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34" name="Freeform 520"/>
                <p:cNvSpPr>
                  <a:spLocks noChangeAspect="1"/>
                </p:cNvSpPr>
                <p:nvPr/>
              </p:nvSpPr>
              <p:spPr bwMode="auto">
                <a:xfrm>
                  <a:off x="4997" y="2500"/>
                  <a:ext cx="1" cy="23"/>
                </a:xfrm>
                <a:custGeom>
                  <a:avLst/>
                  <a:gdLst>
                    <a:gd name="T0" fmla="*/ 0 w 1"/>
                    <a:gd name="T1" fmla="*/ 0 h 27"/>
                    <a:gd name="T2" fmla="*/ 0 w 1"/>
                    <a:gd name="T3" fmla="*/ 3 h 27"/>
                    <a:gd name="T4" fmla="*/ 0 w 1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7"/>
                    <a:gd name="T11" fmla="*/ 1 w 1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7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35" name="Line 5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96" y="2501"/>
                  <a:ext cx="1" cy="21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36" name="Freeform 522"/>
                <p:cNvSpPr>
                  <a:spLocks noChangeAspect="1"/>
                </p:cNvSpPr>
                <p:nvPr/>
              </p:nvSpPr>
              <p:spPr bwMode="auto">
                <a:xfrm>
                  <a:off x="4900" y="2499"/>
                  <a:ext cx="58" cy="25"/>
                </a:xfrm>
                <a:custGeom>
                  <a:avLst/>
                  <a:gdLst>
                    <a:gd name="T0" fmla="*/ 20 w 60"/>
                    <a:gd name="T1" fmla="*/ 3 h 29"/>
                    <a:gd name="T2" fmla="*/ 0 w 60"/>
                    <a:gd name="T3" fmla="*/ 3 h 29"/>
                    <a:gd name="T4" fmla="*/ 0 w 60"/>
                    <a:gd name="T5" fmla="*/ 1 h 29"/>
                    <a:gd name="T6" fmla="*/ 19 w 60"/>
                    <a:gd name="T7" fmla="*/ 0 h 29"/>
                    <a:gd name="T8" fmla="*/ 20 w 60"/>
                    <a:gd name="T9" fmla="*/ 3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29"/>
                    <a:gd name="T17" fmla="*/ 60 w 60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29">
                      <a:moveTo>
                        <a:pt x="59" y="27"/>
                      </a:moveTo>
                      <a:lnTo>
                        <a:pt x="0" y="28"/>
                      </a:lnTo>
                      <a:lnTo>
                        <a:pt x="0" y="1"/>
                      </a:lnTo>
                      <a:lnTo>
                        <a:pt x="58" y="0"/>
                      </a:lnTo>
                      <a:lnTo>
                        <a:pt x="59" y="27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37" name="Freeform 523"/>
                <p:cNvSpPr>
                  <a:spLocks noChangeAspect="1"/>
                </p:cNvSpPr>
                <p:nvPr/>
              </p:nvSpPr>
              <p:spPr bwMode="auto">
                <a:xfrm>
                  <a:off x="4900" y="2499"/>
                  <a:ext cx="58" cy="25"/>
                </a:xfrm>
                <a:custGeom>
                  <a:avLst/>
                  <a:gdLst>
                    <a:gd name="T0" fmla="*/ 20 w 60"/>
                    <a:gd name="T1" fmla="*/ 3 h 29"/>
                    <a:gd name="T2" fmla="*/ 0 w 60"/>
                    <a:gd name="T3" fmla="*/ 3 h 29"/>
                    <a:gd name="T4" fmla="*/ 0 w 60"/>
                    <a:gd name="T5" fmla="*/ 1 h 29"/>
                    <a:gd name="T6" fmla="*/ 19 w 60"/>
                    <a:gd name="T7" fmla="*/ 0 h 29"/>
                    <a:gd name="T8" fmla="*/ 20 w 60"/>
                    <a:gd name="T9" fmla="*/ 3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29"/>
                    <a:gd name="T17" fmla="*/ 60 w 60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29">
                      <a:moveTo>
                        <a:pt x="59" y="27"/>
                      </a:moveTo>
                      <a:lnTo>
                        <a:pt x="0" y="28"/>
                      </a:lnTo>
                      <a:lnTo>
                        <a:pt x="0" y="1"/>
                      </a:lnTo>
                      <a:lnTo>
                        <a:pt x="58" y="0"/>
                      </a:lnTo>
                      <a:lnTo>
                        <a:pt x="59" y="27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38" name="Freeform 524"/>
                <p:cNvSpPr>
                  <a:spLocks noChangeAspect="1"/>
                </p:cNvSpPr>
                <p:nvPr/>
              </p:nvSpPr>
              <p:spPr bwMode="auto">
                <a:xfrm>
                  <a:off x="4911" y="2501"/>
                  <a:ext cx="1" cy="23"/>
                </a:xfrm>
                <a:custGeom>
                  <a:avLst/>
                  <a:gdLst>
                    <a:gd name="T0" fmla="*/ 0 w 1"/>
                    <a:gd name="T1" fmla="*/ 0 h 27"/>
                    <a:gd name="T2" fmla="*/ 0 w 1"/>
                    <a:gd name="T3" fmla="*/ 3 h 27"/>
                    <a:gd name="T4" fmla="*/ 0 w 1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7"/>
                    <a:gd name="T11" fmla="*/ 1 w 1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7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39" name="Line 5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910" y="2502"/>
                  <a:ext cx="1" cy="21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40" name="Freeform 526"/>
                <p:cNvSpPr>
                  <a:spLocks noChangeAspect="1"/>
                </p:cNvSpPr>
                <p:nvPr/>
              </p:nvSpPr>
              <p:spPr bwMode="auto">
                <a:xfrm>
                  <a:off x="5074" y="2497"/>
                  <a:ext cx="57" cy="26"/>
                </a:xfrm>
                <a:custGeom>
                  <a:avLst/>
                  <a:gdLst>
                    <a:gd name="T0" fmla="*/ 11 w 60"/>
                    <a:gd name="T1" fmla="*/ 3 h 30"/>
                    <a:gd name="T2" fmla="*/ 1 w 60"/>
                    <a:gd name="T3" fmla="*/ 3 h 30"/>
                    <a:gd name="T4" fmla="*/ 0 w 60"/>
                    <a:gd name="T5" fmla="*/ 1 h 30"/>
                    <a:gd name="T6" fmla="*/ 11 w 60"/>
                    <a:gd name="T7" fmla="*/ 0 h 30"/>
                    <a:gd name="T8" fmla="*/ 11 w 60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30"/>
                    <a:gd name="T17" fmla="*/ 60 w 6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30">
                      <a:moveTo>
                        <a:pt x="59" y="28"/>
                      </a:moveTo>
                      <a:lnTo>
                        <a:pt x="1" y="29"/>
                      </a:lnTo>
                      <a:lnTo>
                        <a:pt x="0" y="1"/>
                      </a:lnTo>
                      <a:lnTo>
                        <a:pt x="59" y="0"/>
                      </a:lnTo>
                      <a:lnTo>
                        <a:pt x="59" y="28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41" name="Freeform 527"/>
                <p:cNvSpPr>
                  <a:spLocks noChangeAspect="1"/>
                </p:cNvSpPr>
                <p:nvPr/>
              </p:nvSpPr>
              <p:spPr bwMode="auto">
                <a:xfrm>
                  <a:off x="5074" y="2497"/>
                  <a:ext cx="57" cy="26"/>
                </a:xfrm>
                <a:custGeom>
                  <a:avLst/>
                  <a:gdLst>
                    <a:gd name="T0" fmla="*/ 11 w 60"/>
                    <a:gd name="T1" fmla="*/ 3 h 30"/>
                    <a:gd name="T2" fmla="*/ 1 w 60"/>
                    <a:gd name="T3" fmla="*/ 3 h 30"/>
                    <a:gd name="T4" fmla="*/ 0 w 60"/>
                    <a:gd name="T5" fmla="*/ 1 h 30"/>
                    <a:gd name="T6" fmla="*/ 11 w 60"/>
                    <a:gd name="T7" fmla="*/ 0 h 30"/>
                    <a:gd name="T8" fmla="*/ 11 w 60"/>
                    <a:gd name="T9" fmla="*/ 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30"/>
                    <a:gd name="T17" fmla="*/ 60 w 6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30">
                      <a:moveTo>
                        <a:pt x="59" y="28"/>
                      </a:moveTo>
                      <a:lnTo>
                        <a:pt x="1" y="29"/>
                      </a:lnTo>
                      <a:lnTo>
                        <a:pt x="0" y="1"/>
                      </a:lnTo>
                      <a:lnTo>
                        <a:pt x="59" y="0"/>
                      </a:lnTo>
                      <a:lnTo>
                        <a:pt x="59" y="28"/>
                      </a:lnTo>
                    </a:path>
                  </a:pathLst>
                </a:custGeom>
                <a:noFill/>
                <a:ln w="12699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42" name="Freeform 528"/>
                <p:cNvSpPr>
                  <a:spLocks noChangeAspect="1"/>
                </p:cNvSpPr>
                <p:nvPr/>
              </p:nvSpPr>
              <p:spPr bwMode="auto">
                <a:xfrm>
                  <a:off x="5084" y="2500"/>
                  <a:ext cx="2" cy="23"/>
                </a:xfrm>
                <a:custGeom>
                  <a:avLst/>
                  <a:gdLst>
                    <a:gd name="T0" fmla="*/ 0 w 2"/>
                    <a:gd name="T1" fmla="*/ 0 h 27"/>
                    <a:gd name="T2" fmla="*/ 1 w 2"/>
                    <a:gd name="T3" fmla="*/ 3 h 27"/>
                    <a:gd name="T4" fmla="*/ 0 w 2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7"/>
                    <a:gd name="T11" fmla="*/ 2 w 2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7">
                      <a:moveTo>
                        <a:pt x="0" y="0"/>
                      </a:moveTo>
                      <a:lnTo>
                        <a:pt x="1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7F7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843" name="Line 529"/>
                <p:cNvSpPr>
                  <a:spLocks noChangeAspect="1" noChangeShapeType="1"/>
                </p:cNvSpPr>
                <p:nvPr/>
              </p:nvSpPr>
              <p:spPr bwMode="auto">
                <a:xfrm>
                  <a:off x="5084" y="2501"/>
                  <a:ext cx="1" cy="21"/>
                </a:xfrm>
                <a:prstGeom prst="line">
                  <a:avLst/>
                </a:prstGeom>
                <a:noFill/>
                <a:ln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25" name="Group 530"/>
              <p:cNvGrpSpPr>
                <a:grpSpLocks/>
              </p:cNvGrpSpPr>
              <p:nvPr/>
            </p:nvGrpSpPr>
            <p:grpSpPr bwMode="auto">
              <a:xfrm>
                <a:off x="603" y="1706"/>
                <a:ext cx="5108" cy="844"/>
                <a:chOff x="455" y="1622"/>
                <a:chExt cx="4685" cy="864"/>
              </a:xfrm>
            </p:grpSpPr>
            <p:grpSp>
              <p:nvGrpSpPr>
                <p:cNvPr id="11332" name="Group 531"/>
                <p:cNvGrpSpPr>
                  <a:grpSpLocks/>
                </p:cNvGrpSpPr>
                <p:nvPr/>
              </p:nvGrpSpPr>
              <p:grpSpPr bwMode="auto">
                <a:xfrm rot="10800000">
                  <a:off x="2510" y="1627"/>
                  <a:ext cx="2630" cy="859"/>
                  <a:chOff x="458" y="1982"/>
                  <a:chExt cx="2630" cy="859"/>
                </a:xfrm>
              </p:grpSpPr>
              <p:sp>
                <p:nvSpPr>
                  <p:cNvPr id="11530" name="Freeform 532"/>
                  <p:cNvSpPr>
                    <a:spLocks noChangeAspect="1"/>
                  </p:cNvSpPr>
                  <p:nvPr/>
                </p:nvSpPr>
                <p:spPr bwMode="auto">
                  <a:xfrm>
                    <a:off x="486" y="2524"/>
                    <a:ext cx="271" cy="278"/>
                  </a:xfrm>
                  <a:custGeom>
                    <a:avLst/>
                    <a:gdLst>
                      <a:gd name="T0" fmla="*/ 0 w 282"/>
                      <a:gd name="T1" fmla="*/ 3 h 320"/>
                      <a:gd name="T2" fmla="*/ 1 w 282"/>
                      <a:gd name="T3" fmla="*/ 3 h 320"/>
                      <a:gd name="T4" fmla="*/ 1 w 282"/>
                      <a:gd name="T5" fmla="*/ 3 h 320"/>
                      <a:gd name="T6" fmla="*/ 1 w 282"/>
                      <a:gd name="T7" fmla="*/ 2 h 320"/>
                      <a:gd name="T8" fmla="*/ 4 w 282"/>
                      <a:gd name="T9" fmla="*/ 0 h 320"/>
                      <a:gd name="T10" fmla="*/ 6 w 282"/>
                      <a:gd name="T11" fmla="*/ 0 h 320"/>
                      <a:gd name="T12" fmla="*/ 12 w 282"/>
                      <a:gd name="T13" fmla="*/ 0 h 320"/>
                      <a:gd name="T14" fmla="*/ 12 w 282"/>
                      <a:gd name="T15" fmla="*/ 0 h 320"/>
                      <a:gd name="T16" fmla="*/ 12 w 282"/>
                      <a:gd name="T17" fmla="*/ 0 h 320"/>
                      <a:gd name="T18" fmla="*/ 12 w 282"/>
                      <a:gd name="T19" fmla="*/ 0 h 320"/>
                      <a:gd name="T20" fmla="*/ 19 w 282"/>
                      <a:gd name="T21" fmla="*/ 0 h 320"/>
                      <a:gd name="T22" fmla="*/ 25 w 282"/>
                      <a:gd name="T23" fmla="*/ 0 h 320"/>
                      <a:gd name="T24" fmla="*/ 30 w 282"/>
                      <a:gd name="T25" fmla="*/ 0 h 320"/>
                      <a:gd name="T26" fmla="*/ 34 w 282"/>
                      <a:gd name="T27" fmla="*/ 0 h 320"/>
                      <a:gd name="T28" fmla="*/ 39 w 282"/>
                      <a:gd name="T29" fmla="*/ 0 h 320"/>
                      <a:gd name="T30" fmla="*/ 44 w 282"/>
                      <a:gd name="T31" fmla="*/ 0 h 320"/>
                      <a:gd name="T32" fmla="*/ 49 w 282"/>
                      <a:gd name="T33" fmla="*/ 0 h 320"/>
                      <a:gd name="T34" fmla="*/ 53 w 282"/>
                      <a:gd name="T35" fmla="*/ 0 h 320"/>
                      <a:gd name="T36" fmla="*/ 56 w 282"/>
                      <a:gd name="T37" fmla="*/ 0 h 320"/>
                      <a:gd name="T38" fmla="*/ 58 w 282"/>
                      <a:gd name="T39" fmla="*/ 0 h 320"/>
                      <a:gd name="T40" fmla="*/ 59 w 282"/>
                      <a:gd name="T41" fmla="*/ 0 h 320"/>
                      <a:gd name="T42" fmla="*/ 59 w 282"/>
                      <a:gd name="T43" fmla="*/ 3 h 320"/>
                      <a:gd name="T44" fmla="*/ 59 w 282"/>
                      <a:gd name="T45" fmla="*/ 3 h 320"/>
                      <a:gd name="T46" fmla="*/ 59 w 282"/>
                      <a:gd name="T47" fmla="*/ 3 h 320"/>
                      <a:gd name="T48" fmla="*/ 59 w 282"/>
                      <a:gd name="T49" fmla="*/ 3 h 320"/>
                      <a:gd name="T50" fmla="*/ 59 w 282"/>
                      <a:gd name="T51" fmla="*/ 3 h 320"/>
                      <a:gd name="T52" fmla="*/ 59 w 282"/>
                      <a:gd name="T53" fmla="*/ 3 h 320"/>
                      <a:gd name="T54" fmla="*/ 59 w 282"/>
                      <a:gd name="T55" fmla="*/ 3 h 320"/>
                      <a:gd name="T56" fmla="*/ 59 w 282"/>
                      <a:gd name="T57" fmla="*/ 3 h 320"/>
                      <a:gd name="T58" fmla="*/ 60 w 282"/>
                      <a:gd name="T59" fmla="*/ 3 h 320"/>
                      <a:gd name="T60" fmla="*/ 61 w 282"/>
                      <a:gd name="T61" fmla="*/ 3 h 320"/>
                      <a:gd name="T62" fmla="*/ 62 w 282"/>
                      <a:gd name="T63" fmla="*/ 3 h 320"/>
                      <a:gd name="T64" fmla="*/ 63 w 282"/>
                      <a:gd name="T65" fmla="*/ 3 h 320"/>
                      <a:gd name="T66" fmla="*/ 67 w 282"/>
                      <a:gd name="T67" fmla="*/ 3 h 320"/>
                      <a:gd name="T68" fmla="*/ 71 w 282"/>
                      <a:gd name="T69" fmla="*/ 3 h 320"/>
                      <a:gd name="T70" fmla="*/ 75 w 282"/>
                      <a:gd name="T71" fmla="*/ 3 h 320"/>
                      <a:gd name="T72" fmla="*/ 78 w 282"/>
                      <a:gd name="T73" fmla="*/ 3 h 320"/>
                      <a:gd name="T74" fmla="*/ 78 w 282"/>
                      <a:gd name="T75" fmla="*/ 3 h 320"/>
                      <a:gd name="T76" fmla="*/ 68 w 282"/>
                      <a:gd name="T77" fmla="*/ 3 h 320"/>
                      <a:gd name="T78" fmla="*/ 57 w 282"/>
                      <a:gd name="T79" fmla="*/ 3 h 320"/>
                      <a:gd name="T80" fmla="*/ 48 w 282"/>
                      <a:gd name="T81" fmla="*/ 3 h 320"/>
                      <a:gd name="T82" fmla="*/ 38 w 282"/>
                      <a:gd name="T83" fmla="*/ 3 h 320"/>
                      <a:gd name="T84" fmla="*/ 33 w 282"/>
                      <a:gd name="T85" fmla="*/ 3 h 320"/>
                      <a:gd name="T86" fmla="*/ 27 w 282"/>
                      <a:gd name="T87" fmla="*/ 3 h 320"/>
                      <a:gd name="T88" fmla="*/ 21 w 282"/>
                      <a:gd name="T89" fmla="*/ 3 h 320"/>
                      <a:gd name="T90" fmla="*/ 14 w 282"/>
                      <a:gd name="T91" fmla="*/ 3 h 320"/>
                      <a:gd name="T92" fmla="*/ 12 w 282"/>
                      <a:gd name="T93" fmla="*/ 3 h 320"/>
                      <a:gd name="T94" fmla="*/ 12 w 282"/>
                      <a:gd name="T95" fmla="*/ 3 h 320"/>
                      <a:gd name="T96" fmla="*/ 12 w 282"/>
                      <a:gd name="T97" fmla="*/ 3 h 320"/>
                      <a:gd name="T98" fmla="*/ 12 w 282"/>
                      <a:gd name="T99" fmla="*/ 3 h 320"/>
                      <a:gd name="T100" fmla="*/ 6 w 282"/>
                      <a:gd name="T101" fmla="*/ 3 h 320"/>
                      <a:gd name="T102" fmla="*/ 4 w 282"/>
                      <a:gd name="T103" fmla="*/ 3 h 320"/>
                      <a:gd name="T104" fmla="*/ 2 w 282"/>
                      <a:gd name="T105" fmla="*/ 3 h 320"/>
                      <a:gd name="T106" fmla="*/ 1 w 282"/>
                      <a:gd name="T107" fmla="*/ 3 h 320"/>
                      <a:gd name="T108" fmla="*/ 0 w 282"/>
                      <a:gd name="T109" fmla="*/ 3 h 32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82"/>
                      <a:gd name="T166" fmla="*/ 0 h 320"/>
                      <a:gd name="T167" fmla="*/ 282 w 282"/>
                      <a:gd name="T168" fmla="*/ 320 h 320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82" h="320">
                        <a:moveTo>
                          <a:pt x="0" y="26"/>
                        </a:moveTo>
                        <a:lnTo>
                          <a:pt x="1" y="15"/>
                        </a:lnTo>
                        <a:lnTo>
                          <a:pt x="1" y="6"/>
                        </a:lnTo>
                        <a:lnTo>
                          <a:pt x="1" y="2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13" y="0"/>
                        </a:lnTo>
                        <a:lnTo>
                          <a:pt x="22" y="0"/>
                        </a:lnTo>
                        <a:lnTo>
                          <a:pt x="34" y="0"/>
                        </a:lnTo>
                        <a:lnTo>
                          <a:pt x="50" y="0"/>
                        </a:lnTo>
                        <a:lnTo>
                          <a:pt x="66" y="0"/>
                        </a:lnTo>
                        <a:lnTo>
                          <a:pt x="84" y="0"/>
                        </a:lnTo>
                        <a:lnTo>
                          <a:pt x="102" y="0"/>
                        </a:lnTo>
                        <a:lnTo>
                          <a:pt x="121" y="0"/>
                        </a:lnTo>
                        <a:lnTo>
                          <a:pt x="140" y="0"/>
                        </a:lnTo>
                        <a:lnTo>
                          <a:pt x="157" y="0"/>
                        </a:lnTo>
                        <a:lnTo>
                          <a:pt x="172" y="0"/>
                        </a:lnTo>
                        <a:lnTo>
                          <a:pt x="186" y="0"/>
                        </a:lnTo>
                        <a:lnTo>
                          <a:pt x="197" y="0"/>
                        </a:lnTo>
                        <a:lnTo>
                          <a:pt x="206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09" y="19"/>
                        </a:lnTo>
                        <a:lnTo>
                          <a:pt x="209" y="18"/>
                        </a:lnTo>
                        <a:lnTo>
                          <a:pt x="209" y="15"/>
                        </a:lnTo>
                        <a:lnTo>
                          <a:pt x="209" y="11"/>
                        </a:lnTo>
                        <a:lnTo>
                          <a:pt x="209" y="10"/>
                        </a:lnTo>
                        <a:lnTo>
                          <a:pt x="209" y="15"/>
                        </a:lnTo>
                        <a:lnTo>
                          <a:pt x="210" y="28"/>
                        </a:lnTo>
                        <a:lnTo>
                          <a:pt x="213" y="44"/>
                        </a:lnTo>
                        <a:lnTo>
                          <a:pt x="217" y="57"/>
                        </a:lnTo>
                        <a:lnTo>
                          <a:pt x="223" y="68"/>
                        </a:lnTo>
                        <a:lnTo>
                          <a:pt x="230" y="75"/>
                        </a:lnTo>
                        <a:lnTo>
                          <a:pt x="240" y="82"/>
                        </a:lnTo>
                        <a:lnTo>
                          <a:pt x="251" y="87"/>
                        </a:lnTo>
                        <a:lnTo>
                          <a:pt x="265" y="90"/>
                        </a:lnTo>
                        <a:lnTo>
                          <a:pt x="280" y="92"/>
                        </a:lnTo>
                        <a:lnTo>
                          <a:pt x="281" y="319"/>
                        </a:lnTo>
                        <a:lnTo>
                          <a:pt x="241" y="319"/>
                        </a:lnTo>
                        <a:lnTo>
                          <a:pt x="202" y="318"/>
                        </a:lnTo>
                        <a:lnTo>
                          <a:pt x="169" y="318"/>
                        </a:lnTo>
                        <a:lnTo>
                          <a:pt x="139" y="316"/>
                        </a:lnTo>
                        <a:lnTo>
                          <a:pt x="113" y="313"/>
                        </a:lnTo>
                        <a:lnTo>
                          <a:pt x="89" y="308"/>
                        </a:lnTo>
                        <a:lnTo>
                          <a:pt x="70" y="301"/>
                        </a:lnTo>
                        <a:lnTo>
                          <a:pt x="54" y="293"/>
                        </a:lnTo>
                        <a:lnTo>
                          <a:pt x="39" y="281"/>
                        </a:lnTo>
                        <a:lnTo>
                          <a:pt x="28" y="265"/>
                        </a:lnTo>
                        <a:lnTo>
                          <a:pt x="19" y="246"/>
                        </a:lnTo>
                        <a:lnTo>
                          <a:pt x="13" y="222"/>
                        </a:lnTo>
                        <a:lnTo>
                          <a:pt x="6" y="193"/>
                        </a:lnTo>
                        <a:lnTo>
                          <a:pt x="4" y="159"/>
                        </a:lnTo>
                        <a:lnTo>
                          <a:pt x="2" y="121"/>
                        </a:lnTo>
                        <a:lnTo>
                          <a:pt x="1" y="77"/>
                        </a:lnTo>
                        <a:lnTo>
                          <a:pt x="0" y="26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31" name="Freeform 533"/>
                  <p:cNvSpPr>
                    <a:spLocks noChangeAspect="1"/>
                  </p:cNvSpPr>
                  <p:nvPr/>
                </p:nvSpPr>
                <p:spPr bwMode="auto">
                  <a:xfrm>
                    <a:off x="486" y="2524"/>
                    <a:ext cx="271" cy="278"/>
                  </a:xfrm>
                  <a:custGeom>
                    <a:avLst/>
                    <a:gdLst>
                      <a:gd name="T0" fmla="*/ 0 w 282"/>
                      <a:gd name="T1" fmla="*/ 3 h 320"/>
                      <a:gd name="T2" fmla="*/ 1 w 282"/>
                      <a:gd name="T3" fmla="*/ 3 h 320"/>
                      <a:gd name="T4" fmla="*/ 1 w 282"/>
                      <a:gd name="T5" fmla="*/ 3 h 320"/>
                      <a:gd name="T6" fmla="*/ 1 w 282"/>
                      <a:gd name="T7" fmla="*/ 2 h 320"/>
                      <a:gd name="T8" fmla="*/ 4 w 282"/>
                      <a:gd name="T9" fmla="*/ 0 h 320"/>
                      <a:gd name="T10" fmla="*/ 6 w 282"/>
                      <a:gd name="T11" fmla="*/ 0 h 320"/>
                      <a:gd name="T12" fmla="*/ 12 w 282"/>
                      <a:gd name="T13" fmla="*/ 0 h 320"/>
                      <a:gd name="T14" fmla="*/ 12 w 282"/>
                      <a:gd name="T15" fmla="*/ 0 h 320"/>
                      <a:gd name="T16" fmla="*/ 12 w 282"/>
                      <a:gd name="T17" fmla="*/ 0 h 320"/>
                      <a:gd name="T18" fmla="*/ 12 w 282"/>
                      <a:gd name="T19" fmla="*/ 0 h 320"/>
                      <a:gd name="T20" fmla="*/ 19 w 282"/>
                      <a:gd name="T21" fmla="*/ 0 h 320"/>
                      <a:gd name="T22" fmla="*/ 25 w 282"/>
                      <a:gd name="T23" fmla="*/ 0 h 320"/>
                      <a:gd name="T24" fmla="*/ 30 w 282"/>
                      <a:gd name="T25" fmla="*/ 0 h 320"/>
                      <a:gd name="T26" fmla="*/ 34 w 282"/>
                      <a:gd name="T27" fmla="*/ 0 h 320"/>
                      <a:gd name="T28" fmla="*/ 39 w 282"/>
                      <a:gd name="T29" fmla="*/ 0 h 320"/>
                      <a:gd name="T30" fmla="*/ 44 w 282"/>
                      <a:gd name="T31" fmla="*/ 0 h 320"/>
                      <a:gd name="T32" fmla="*/ 49 w 282"/>
                      <a:gd name="T33" fmla="*/ 0 h 320"/>
                      <a:gd name="T34" fmla="*/ 53 w 282"/>
                      <a:gd name="T35" fmla="*/ 0 h 320"/>
                      <a:gd name="T36" fmla="*/ 56 w 282"/>
                      <a:gd name="T37" fmla="*/ 0 h 320"/>
                      <a:gd name="T38" fmla="*/ 58 w 282"/>
                      <a:gd name="T39" fmla="*/ 0 h 320"/>
                      <a:gd name="T40" fmla="*/ 59 w 282"/>
                      <a:gd name="T41" fmla="*/ 0 h 320"/>
                      <a:gd name="T42" fmla="*/ 59 w 282"/>
                      <a:gd name="T43" fmla="*/ 3 h 320"/>
                      <a:gd name="T44" fmla="*/ 59 w 282"/>
                      <a:gd name="T45" fmla="*/ 3 h 320"/>
                      <a:gd name="T46" fmla="*/ 59 w 282"/>
                      <a:gd name="T47" fmla="*/ 3 h 320"/>
                      <a:gd name="T48" fmla="*/ 59 w 282"/>
                      <a:gd name="T49" fmla="*/ 3 h 320"/>
                      <a:gd name="T50" fmla="*/ 59 w 282"/>
                      <a:gd name="T51" fmla="*/ 3 h 320"/>
                      <a:gd name="T52" fmla="*/ 59 w 282"/>
                      <a:gd name="T53" fmla="*/ 3 h 320"/>
                      <a:gd name="T54" fmla="*/ 59 w 282"/>
                      <a:gd name="T55" fmla="*/ 3 h 320"/>
                      <a:gd name="T56" fmla="*/ 59 w 282"/>
                      <a:gd name="T57" fmla="*/ 3 h 320"/>
                      <a:gd name="T58" fmla="*/ 60 w 282"/>
                      <a:gd name="T59" fmla="*/ 3 h 320"/>
                      <a:gd name="T60" fmla="*/ 61 w 282"/>
                      <a:gd name="T61" fmla="*/ 3 h 320"/>
                      <a:gd name="T62" fmla="*/ 62 w 282"/>
                      <a:gd name="T63" fmla="*/ 3 h 320"/>
                      <a:gd name="T64" fmla="*/ 63 w 282"/>
                      <a:gd name="T65" fmla="*/ 3 h 320"/>
                      <a:gd name="T66" fmla="*/ 67 w 282"/>
                      <a:gd name="T67" fmla="*/ 3 h 320"/>
                      <a:gd name="T68" fmla="*/ 71 w 282"/>
                      <a:gd name="T69" fmla="*/ 3 h 320"/>
                      <a:gd name="T70" fmla="*/ 75 w 282"/>
                      <a:gd name="T71" fmla="*/ 3 h 320"/>
                      <a:gd name="T72" fmla="*/ 78 w 282"/>
                      <a:gd name="T73" fmla="*/ 3 h 320"/>
                      <a:gd name="T74" fmla="*/ 78 w 282"/>
                      <a:gd name="T75" fmla="*/ 3 h 320"/>
                      <a:gd name="T76" fmla="*/ 68 w 282"/>
                      <a:gd name="T77" fmla="*/ 3 h 320"/>
                      <a:gd name="T78" fmla="*/ 57 w 282"/>
                      <a:gd name="T79" fmla="*/ 3 h 320"/>
                      <a:gd name="T80" fmla="*/ 48 w 282"/>
                      <a:gd name="T81" fmla="*/ 3 h 320"/>
                      <a:gd name="T82" fmla="*/ 38 w 282"/>
                      <a:gd name="T83" fmla="*/ 3 h 320"/>
                      <a:gd name="T84" fmla="*/ 33 w 282"/>
                      <a:gd name="T85" fmla="*/ 3 h 320"/>
                      <a:gd name="T86" fmla="*/ 27 w 282"/>
                      <a:gd name="T87" fmla="*/ 3 h 320"/>
                      <a:gd name="T88" fmla="*/ 21 w 282"/>
                      <a:gd name="T89" fmla="*/ 3 h 320"/>
                      <a:gd name="T90" fmla="*/ 14 w 282"/>
                      <a:gd name="T91" fmla="*/ 3 h 320"/>
                      <a:gd name="T92" fmla="*/ 12 w 282"/>
                      <a:gd name="T93" fmla="*/ 3 h 320"/>
                      <a:gd name="T94" fmla="*/ 12 w 282"/>
                      <a:gd name="T95" fmla="*/ 3 h 320"/>
                      <a:gd name="T96" fmla="*/ 12 w 282"/>
                      <a:gd name="T97" fmla="*/ 3 h 320"/>
                      <a:gd name="T98" fmla="*/ 12 w 282"/>
                      <a:gd name="T99" fmla="*/ 3 h 320"/>
                      <a:gd name="T100" fmla="*/ 6 w 282"/>
                      <a:gd name="T101" fmla="*/ 3 h 320"/>
                      <a:gd name="T102" fmla="*/ 4 w 282"/>
                      <a:gd name="T103" fmla="*/ 3 h 320"/>
                      <a:gd name="T104" fmla="*/ 2 w 282"/>
                      <a:gd name="T105" fmla="*/ 3 h 320"/>
                      <a:gd name="T106" fmla="*/ 1 w 282"/>
                      <a:gd name="T107" fmla="*/ 3 h 320"/>
                      <a:gd name="T108" fmla="*/ 0 w 282"/>
                      <a:gd name="T109" fmla="*/ 3 h 32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82"/>
                      <a:gd name="T166" fmla="*/ 0 h 320"/>
                      <a:gd name="T167" fmla="*/ 282 w 282"/>
                      <a:gd name="T168" fmla="*/ 320 h 320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82" h="320">
                        <a:moveTo>
                          <a:pt x="0" y="26"/>
                        </a:moveTo>
                        <a:lnTo>
                          <a:pt x="1" y="15"/>
                        </a:lnTo>
                        <a:lnTo>
                          <a:pt x="1" y="6"/>
                        </a:lnTo>
                        <a:lnTo>
                          <a:pt x="1" y="2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13" y="0"/>
                        </a:lnTo>
                        <a:lnTo>
                          <a:pt x="22" y="0"/>
                        </a:lnTo>
                        <a:lnTo>
                          <a:pt x="34" y="0"/>
                        </a:lnTo>
                        <a:lnTo>
                          <a:pt x="50" y="0"/>
                        </a:lnTo>
                        <a:lnTo>
                          <a:pt x="66" y="0"/>
                        </a:lnTo>
                        <a:lnTo>
                          <a:pt x="84" y="0"/>
                        </a:lnTo>
                        <a:lnTo>
                          <a:pt x="102" y="0"/>
                        </a:lnTo>
                        <a:lnTo>
                          <a:pt x="121" y="0"/>
                        </a:lnTo>
                        <a:lnTo>
                          <a:pt x="140" y="0"/>
                        </a:lnTo>
                        <a:lnTo>
                          <a:pt x="157" y="0"/>
                        </a:lnTo>
                        <a:lnTo>
                          <a:pt x="172" y="0"/>
                        </a:lnTo>
                        <a:lnTo>
                          <a:pt x="186" y="0"/>
                        </a:lnTo>
                        <a:lnTo>
                          <a:pt x="197" y="0"/>
                        </a:lnTo>
                        <a:lnTo>
                          <a:pt x="206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09" y="19"/>
                        </a:lnTo>
                        <a:lnTo>
                          <a:pt x="209" y="18"/>
                        </a:lnTo>
                        <a:lnTo>
                          <a:pt x="209" y="15"/>
                        </a:lnTo>
                        <a:lnTo>
                          <a:pt x="209" y="11"/>
                        </a:lnTo>
                        <a:lnTo>
                          <a:pt x="209" y="10"/>
                        </a:lnTo>
                        <a:lnTo>
                          <a:pt x="209" y="15"/>
                        </a:lnTo>
                        <a:lnTo>
                          <a:pt x="210" y="28"/>
                        </a:lnTo>
                        <a:lnTo>
                          <a:pt x="213" y="44"/>
                        </a:lnTo>
                        <a:lnTo>
                          <a:pt x="217" y="57"/>
                        </a:lnTo>
                        <a:lnTo>
                          <a:pt x="223" y="68"/>
                        </a:lnTo>
                        <a:lnTo>
                          <a:pt x="230" y="75"/>
                        </a:lnTo>
                        <a:lnTo>
                          <a:pt x="240" y="82"/>
                        </a:lnTo>
                        <a:lnTo>
                          <a:pt x="251" y="87"/>
                        </a:lnTo>
                        <a:lnTo>
                          <a:pt x="265" y="90"/>
                        </a:lnTo>
                        <a:lnTo>
                          <a:pt x="280" y="92"/>
                        </a:lnTo>
                        <a:lnTo>
                          <a:pt x="281" y="319"/>
                        </a:lnTo>
                        <a:lnTo>
                          <a:pt x="241" y="319"/>
                        </a:lnTo>
                        <a:lnTo>
                          <a:pt x="202" y="318"/>
                        </a:lnTo>
                        <a:lnTo>
                          <a:pt x="169" y="318"/>
                        </a:lnTo>
                        <a:lnTo>
                          <a:pt x="139" y="316"/>
                        </a:lnTo>
                        <a:lnTo>
                          <a:pt x="113" y="313"/>
                        </a:lnTo>
                        <a:lnTo>
                          <a:pt x="89" y="308"/>
                        </a:lnTo>
                        <a:lnTo>
                          <a:pt x="70" y="301"/>
                        </a:lnTo>
                        <a:lnTo>
                          <a:pt x="54" y="293"/>
                        </a:lnTo>
                        <a:lnTo>
                          <a:pt x="39" y="281"/>
                        </a:lnTo>
                        <a:lnTo>
                          <a:pt x="28" y="265"/>
                        </a:lnTo>
                        <a:lnTo>
                          <a:pt x="19" y="246"/>
                        </a:lnTo>
                        <a:lnTo>
                          <a:pt x="13" y="222"/>
                        </a:lnTo>
                        <a:lnTo>
                          <a:pt x="6" y="193"/>
                        </a:lnTo>
                        <a:lnTo>
                          <a:pt x="4" y="159"/>
                        </a:lnTo>
                        <a:lnTo>
                          <a:pt x="2" y="121"/>
                        </a:lnTo>
                        <a:lnTo>
                          <a:pt x="1" y="77"/>
                        </a:lnTo>
                        <a:lnTo>
                          <a:pt x="0" y="26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32" name="Freeform 534"/>
                  <p:cNvSpPr>
                    <a:spLocks noChangeAspect="1"/>
                  </p:cNvSpPr>
                  <p:nvPr/>
                </p:nvSpPr>
                <p:spPr bwMode="auto">
                  <a:xfrm>
                    <a:off x="656" y="2542"/>
                    <a:ext cx="107" cy="86"/>
                  </a:xfrm>
                  <a:custGeom>
                    <a:avLst/>
                    <a:gdLst>
                      <a:gd name="T0" fmla="*/ 0 w 111"/>
                      <a:gd name="T1" fmla="*/ 1 h 100"/>
                      <a:gd name="T2" fmla="*/ 2 w 111"/>
                      <a:gd name="T3" fmla="*/ 3 h 100"/>
                      <a:gd name="T4" fmla="*/ 5 w 111"/>
                      <a:gd name="T5" fmla="*/ 3 h 100"/>
                      <a:gd name="T6" fmla="*/ 13 w 111"/>
                      <a:gd name="T7" fmla="*/ 3 h 100"/>
                      <a:gd name="T8" fmla="*/ 13 w 111"/>
                      <a:gd name="T9" fmla="*/ 3 h 100"/>
                      <a:gd name="T10" fmla="*/ 13 w 111"/>
                      <a:gd name="T11" fmla="*/ 3 h 100"/>
                      <a:gd name="T12" fmla="*/ 15 w 111"/>
                      <a:gd name="T13" fmla="*/ 3 h 100"/>
                      <a:gd name="T14" fmla="*/ 26 w 111"/>
                      <a:gd name="T15" fmla="*/ 3 h 100"/>
                      <a:gd name="T16" fmla="*/ 35 w 111"/>
                      <a:gd name="T17" fmla="*/ 3 h 100"/>
                      <a:gd name="T18" fmla="*/ 35 w 111"/>
                      <a:gd name="T19" fmla="*/ 3 h 100"/>
                      <a:gd name="T20" fmla="*/ 29 w 111"/>
                      <a:gd name="T21" fmla="*/ 3 h 100"/>
                      <a:gd name="T22" fmla="*/ 23 w 111"/>
                      <a:gd name="T23" fmla="*/ 3 h 100"/>
                      <a:gd name="T24" fmla="*/ 17 w 111"/>
                      <a:gd name="T25" fmla="*/ 3 h 100"/>
                      <a:gd name="T26" fmla="*/ 13 w 111"/>
                      <a:gd name="T27" fmla="*/ 3 h 100"/>
                      <a:gd name="T28" fmla="*/ 13 w 111"/>
                      <a:gd name="T29" fmla="*/ 3 h 100"/>
                      <a:gd name="T30" fmla="*/ 13 w 111"/>
                      <a:gd name="T31" fmla="*/ 3 h 100"/>
                      <a:gd name="T32" fmla="*/ 13 w 111"/>
                      <a:gd name="T33" fmla="*/ 3 h 100"/>
                      <a:gd name="T34" fmla="*/ 13 w 111"/>
                      <a:gd name="T35" fmla="*/ 0 h 100"/>
                      <a:gd name="T36" fmla="*/ 0 w 111"/>
                      <a:gd name="T37" fmla="*/ 1 h 10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1"/>
                      <a:gd name="T58" fmla="*/ 0 h 100"/>
                      <a:gd name="T59" fmla="*/ 111 w 111"/>
                      <a:gd name="T60" fmla="*/ 100 h 10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1" h="100">
                        <a:moveTo>
                          <a:pt x="0" y="1"/>
                        </a:moveTo>
                        <a:lnTo>
                          <a:pt x="2" y="26"/>
                        </a:lnTo>
                        <a:lnTo>
                          <a:pt x="5" y="47"/>
                        </a:lnTo>
                        <a:lnTo>
                          <a:pt x="13" y="63"/>
                        </a:lnTo>
                        <a:lnTo>
                          <a:pt x="23" y="77"/>
                        </a:lnTo>
                        <a:lnTo>
                          <a:pt x="36" y="85"/>
                        </a:lnTo>
                        <a:lnTo>
                          <a:pt x="54" y="91"/>
                        </a:lnTo>
                        <a:lnTo>
                          <a:pt x="78" y="97"/>
                        </a:lnTo>
                        <a:lnTo>
                          <a:pt x="109" y="99"/>
                        </a:lnTo>
                        <a:lnTo>
                          <a:pt x="110" y="74"/>
                        </a:lnTo>
                        <a:lnTo>
                          <a:pt x="88" y="73"/>
                        </a:lnTo>
                        <a:lnTo>
                          <a:pt x="71" y="69"/>
                        </a:lnTo>
                        <a:lnTo>
                          <a:pt x="58" y="64"/>
                        </a:lnTo>
                        <a:lnTo>
                          <a:pt x="47" y="56"/>
                        </a:lnTo>
                        <a:lnTo>
                          <a:pt x="40" y="48"/>
                        </a:lnTo>
                        <a:lnTo>
                          <a:pt x="33" y="35"/>
                        </a:lnTo>
                        <a:lnTo>
                          <a:pt x="30" y="18"/>
                        </a:lnTo>
                        <a:lnTo>
                          <a:pt x="29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33" name="Freeform 535"/>
                  <p:cNvSpPr>
                    <a:spLocks noChangeAspect="1"/>
                  </p:cNvSpPr>
                  <p:nvPr/>
                </p:nvSpPr>
                <p:spPr bwMode="auto">
                  <a:xfrm>
                    <a:off x="695" y="2570"/>
                    <a:ext cx="1" cy="25"/>
                  </a:xfrm>
                  <a:custGeom>
                    <a:avLst/>
                    <a:gdLst>
                      <a:gd name="T0" fmla="*/ 0 w 1"/>
                      <a:gd name="T1" fmla="*/ 0 h 28"/>
                      <a:gd name="T2" fmla="*/ 0 w 1"/>
                      <a:gd name="T3" fmla="*/ 4 h 28"/>
                      <a:gd name="T4" fmla="*/ 0 w 1"/>
                      <a:gd name="T5" fmla="*/ 0 h 2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8"/>
                      <a:gd name="T11" fmla="*/ 1 w 1"/>
                      <a:gd name="T12" fmla="*/ 28 h 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8">
                        <a:moveTo>
                          <a:pt x="0" y="0"/>
                        </a:move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34" name="Freeform 536"/>
                  <p:cNvSpPr>
                    <a:spLocks noChangeAspect="1"/>
                  </p:cNvSpPr>
                  <p:nvPr/>
                </p:nvSpPr>
                <p:spPr bwMode="auto">
                  <a:xfrm>
                    <a:off x="511" y="2580"/>
                    <a:ext cx="192" cy="198"/>
                  </a:xfrm>
                  <a:custGeom>
                    <a:avLst/>
                    <a:gdLst>
                      <a:gd name="T0" fmla="*/ 0 w 200"/>
                      <a:gd name="T1" fmla="*/ 3 h 229"/>
                      <a:gd name="T2" fmla="*/ 0 w 200"/>
                      <a:gd name="T3" fmla="*/ 1 h 229"/>
                      <a:gd name="T4" fmla="*/ 44 w 200"/>
                      <a:gd name="T5" fmla="*/ 0 h 229"/>
                      <a:gd name="T6" fmla="*/ 44 w 200"/>
                      <a:gd name="T7" fmla="*/ 3 h 229"/>
                      <a:gd name="T8" fmla="*/ 44 w 200"/>
                      <a:gd name="T9" fmla="*/ 3 h 229"/>
                      <a:gd name="T10" fmla="*/ 44 w 200"/>
                      <a:gd name="T11" fmla="*/ 3 h 229"/>
                      <a:gd name="T12" fmla="*/ 44 w 200"/>
                      <a:gd name="T13" fmla="*/ 3 h 229"/>
                      <a:gd name="T14" fmla="*/ 46 w 200"/>
                      <a:gd name="T15" fmla="*/ 3 h 229"/>
                      <a:gd name="T16" fmla="*/ 48 w 200"/>
                      <a:gd name="T17" fmla="*/ 3 h 229"/>
                      <a:gd name="T18" fmla="*/ 50 w 200"/>
                      <a:gd name="T19" fmla="*/ 3 h 229"/>
                      <a:gd name="T20" fmla="*/ 54 w 200"/>
                      <a:gd name="T21" fmla="*/ 3 h 229"/>
                      <a:gd name="T22" fmla="*/ 54 w 200"/>
                      <a:gd name="T23" fmla="*/ 3 h 229"/>
                      <a:gd name="T24" fmla="*/ 40 w 200"/>
                      <a:gd name="T25" fmla="*/ 3 h 229"/>
                      <a:gd name="T26" fmla="*/ 31 w 200"/>
                      <a:gd name="T27" fmla="*/ 3 h 229"/>
                      <a:gd name="T28" fmla="*/ 21 w 200"/>
                      <a:gd name="T29" fmla="*/ 3 h 229"/>
                      <a:gd name="T30" fmla="*/ 12 w 200"/>
                      <a:gd name="T31" fmla="*/ 3 h 229"/>
                      <a:gd name="T32" fmla="*/ 12 w 200"/>
                      <a:gd name="T33" fmla="*/ 3 h 229"/>
                      <a:gd name="T34" fmla="*/ 12 w 200"/>
                      <a:gd name="T35" fmla="*/ 3 h 229"/>
                      <a:gd name="T36" fmla="*/ 5 w 200"/>
                      <a:gd name="T37" fmla="*/ 3 h 229"/>
                      <a:gd name="T38" fmla="*/ 1 w 200"/>
                      <a:gd name="T39" fmla="*/ 3 h 229"/>
                      <a:gd name="T40" fmla="*/ 0 w 200"/>
                      <a:gd name="T41" fmla="*/ 3 h 22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00"/>
                      <a:gd name="T64" fmla="*/ 0 h 229"/>
                      <a:gd name="T65" fmla="*/ 200 w 200"/>
                      <a:gd name="T66" fmla="*/ 229 h 22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00" h="229">
                        <a:moveTo>
                          <a:pt x="0" y="64"/>
                        </a:moveTo>
                        <a:lnTo>
                          <a:pt x="0" y="1"/>
                        </a:lnTo>
                        <a:lnTo>
                          <a:pt x="160" y="0"/>
                        </a:lnTo>
                        <a:lnTo>
                          <a:pt x="160" y="21"/>
                        </a:lnTo>
                        <a:lnTo>
                          <a:pt x="160" y="35"/>
                        </a:lnTo>
                        <a:lnTo>
                          <a:pt x="160" y="46"/>
                        </a:lnTo>
                        <a:lnTo>
                          <a:pt x="162" y="52"/>
                        </a:lnTo>
                        <a:lnTo>
                          <a:pt x="168" y="56"/>
                        </a:lnTo>
                        <a:lnTo>
                          <a:pt x="174" y="58"/>
                        </a:lnTo>
                        <a:lnTo>
                          <a:pt x="185" y="58"/>
                        </a:lnTo>
                        <a:lnTo>
                          <a:pt x="199" y="56"/>
                        </a:lnTo>
                        <a:lnTo>
                          <a:pt x="197" y="228"/>
                        </a:lnTo>
                        <a:lnTo>
                          <a:pt x="149" y="228"/>
                        </a:lnTo>
                        <a:lnTo>
                          <a:pt x="109" y="225"/>
                        </a:lnTo>
                        <a:lnTo>
                          <a:pt x="75" y="218"/>
                        </a:lnTo>
                        <a:lnTo>
                          <a:pt x="49" y="208"/>
                        </a:lnTo>
                        <a:lnTo>
                          <a:pt x="30" y="194"/>
                        </a:lnTo>
                        <a:lnTo>
                          <a:pt x="15" y="171"/>
                        </a:lnTo>
                        <a:lnTo>
                          <a:pt x="5" y="143"/>
                        </a:lnTo>
                        <a:lnTo>
                          <a:pt x="1" y="108"/>
                        </a:lnTo>
                        <a:lnTo>
                          <a:pt x="0" y="64"/>
                        </a:lnTo>
                      </a:path>
                    </a:pathLst>
                  </a:custGeom>
                  <a:solidFill>
                    <a:srgbClr val="BFBFB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35" name="Freeform 537"/>
                  <p:cNvSpPr>
                    <a:spLocks noChangeAspect="1"/>
                  </p:cNvSpPr>
                  <p:nvPr/>
                </p:nvSpPr>
                <p:spPr bwMode="auto">
                  <a:xfrm>
                    <a:off x="526" y="2550"/>
                    <a:ext cx="228" cy="214"/>
                  </a:xfrm>
                  <a:custGeom>
                    <a:avLst/>
                    <a:gdLst>
                      <a:gd name="T0" fmla="*/ 0 w 236"/>
                      <a:gd name="T1" fmla="*/ 3 h 246"/>
                      <a:gd name="T2" fmla="*/ 0 w 236"/>
                      <a:gd name="T3" fmla="*/ 0 h 246"/>
                      <a:gd name="T4" fmla="*/ 42 w 236"/>
                      <a:gd name="T5" fmla="*/ 0 h 246"/>
                      <a:gd name="T6" fmla="*/ 42 w 236"/>
                      <a:gd name="T7" fmla="*/ 3 h 246"/>
                      <a:gd name="T8" fmla="*/ 42 w 236"/>
                      <a:gd name="T9" fmla="*/ 3 h 246"/>
                      <a:gd name="T10" fmla="*/ 43 w 236"/>
                      <a:gd name="T11" fmla="*/ 3 h 246"/>
                      <a:gd name="T12" fmla="*/ 45 w 236"/>
                      <a:gd name="T13" fmla="*/ 3 h 246"/>
                      <a:gd name="T14" fmla="*/ 47 w 236"/>
                      <a:gd name="T15" fmla="*/ 3 h 246"/>
                      <a:gd name="T16" fmla="*/ 51 w 236"/>
                      <a:gd name="T17" fmla="*/ 3 h 246"/>
                      <a:gd name="T18" fmla="*/ 53 w 236"/>
                      <a:gd name="T19" fmla="*/ 3 h 246"/>
                      <a:gd name="T20" fmla="*/ 57 w 236"/>
                      <a:gd name="T21" fmla="*/ 3 h 246"/>
                      <a:gd name="T22" fmla="*/ 59 w 236"/>
                      <a:gd name="T23" fmla="*/ 3 h 246"/>
                      <a:gd name="T24" fmla="*/ 78 w 236"/>
                      <a:gd name="T25" fmla="*/ 3 h 246"/>
                      <a:gd name="T26" fmla="*/ 79 w 236"/>
                      <a:gd name="T27" fmla="*/ 3 h 246"/>
                      <a:gd name="T28" fmla="*/ 59 w 236"/>
                      <a:gd name="T29" fmla="*/ 3 h 246"/>
                      <a:gd name="T30" fmla="*/ 51 w 236"/>
                      <a:gd name="T31" fmla="*/ 3 h 246"/>
                      <a:gd name="T32" fmla="*/ 43 w 236"/>
                      <a:gd name="T33" fmla="*/ 3 h 246"/>
                      <a:gd name="T34" fmla="*/ 38 w 236"/>
                      <a:gd name="T35" fmla="*/ 3 h 246"/>
                      <a:gd name="T36" fmla="*/ 33 w 236"/>
                      <a:gd name="T37" fmla="*/ 3 h 246"/>
                      <a:gd name="T38" fmla="*/ 27 w 236"/>
                      <a:gd name="T39" fmla="*/ 3 h 246"/>
                      <a:gd name="T40" fmla="*/ 21 w 236"/>
                      <a:gd name="T41" fmla="*/ 3 h 246"/>
                      <a:gd name="T42" fmla="*/ 15 w 236"/>
                      <a:gd name="T43" fmla="*/ 3 h 246"/>
                      <a:gd name="T44" fmla="*/ 14 w 236"/>
                      <a:gd name="T45" fmla="*/ 3 h 246"/>
                      <a:gd name="T46" fmla="*/ 14 w 236"/>
                      <a:gd name="T47" fmla="*/ 3 h 246"/>
                      <a:gd name="T48" fmla="*/ 14 w 236"/>
                      <a:gd name="T49" fmla="*/ 3 h 246"/>
                      <a:gd name="T50" fmla="*/ 13 w 236"/>
                      <a:gd name="T51" fmla="*/ 3 h 246"/>
                      <a:gd name="T52" fmla="*/ 8 w 236"/>
                      <a:gd name="T53" fmla="*/ 3 h 246"/>
                      <a:gd name="T54" fmla="*/ 4 w 236"/>
                      <a:gd name="T55" fmla="*/ 3 h 246"/>
                      <a:gd name="T56" fmla="*/ 2 w 236"/>
                      <a:gd name="T57" fmla="*/ 3 h 246"/>
                      <a:gd name="T58" fmla="*/ 0 w 236"/>
                      <a:gd name="T59" fmla="*/ 3 h 246"/>
                      <a:gd name="T60" fmla="*/ 0 w 236"/>
                      <a:gd name="T61" fmla="*/ 3 h 24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36"/>
                      <a:gd name="T94" fmla="*/ 0 h 246"/>
                      <a:gd name="T95" fmla="*/ 236 w 236"/>
                      <a:gd name="T96" fmla="*/ 246 h 24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36" h="246">
                        <a:moveTo>
                          <a:pt x="0" y="49"/>
                        </a:moveTo>
                        <a:lnTo>
                          <a:pt x="0" y="0"/>
                        </a:lnTo>
                        <a:lnTo>
                          <a:pt x="127" y="0"/>
                        </a:lnTo>
                        <a:lnTo>
                          <a:pt x="127" y="66"/>
                        </a:lnTo>
                        <a:lnTo>
                          <a:pt x="129" y="81"/>
                        </a:lnTo>
                        <a:lnTo>
                          <a:pt x="133" y="92"/>
                        </a:lnTo>
                        <a:lnTo>
                          <a:pt x="137" y="99"/>
                        </a:lnTo>
                        <a:lnTo>
                          <a:pt x="143" y="103"/>
                        </a:lnTo>
                        <a:lnTo>
                          <a:pt x="152" y="104"/>
                        </a:lnTo>
                        <a:lnTo>
                          <a:pt x="159" y="105"/>
                        </a:lnTo>
                        <a:lnTo>
                          <a:pt x="168" y="105"/>
                        </a:lnTo>
                        <a:lnTo>
                          <a:pt x="177" y="105"/>
                        </a:lnTo>
                        <a:lnTo>
                          <a:pt x="234" y="105"/>
                        </a:lnTo>
                        <a:lnTo>
                          <a:pt x="235" y="245"/>
                        </a:lnTo>
                        <a:lnTo>
                          <a:pt x="177" y="245"/>
                        </a:lnTo>
                        <a:lnTo>
                          <a:pt x="153" y="245"/>
                        </a:lnTo>
                        <a:lnTo>
                          <a:pt x="131" y="245"/>
                        </a:lnTo>
                        <a:lnTo>
                          <a:pt x="111" y="243"/>
                        </a:lnTo>
                        <a:lnTo>
                          <a:pt x="93" y="240"/>
                        </a:lnTo>
                        <a:lnTo>
                          <a:pt x="77" y="235"/>
                        </a:lnTo>
                        <a:lnTo>
                          <a:pt x="63" y="230"/>
                        </a:lnTo>
                        <a:lnTo>
                          <a:pt x="50" y="223"/>
                        </a:lnTo>
                        <a:lnTo>
                          <a:pt x="39" y="214"/>
                        </a:lnTo>
                        <a:lnTo>
                          <a:pt x="29" y="202"/>
                        </a:lnTo>
                        <a:lnTo>
                          <a:pt x="20" y="188"/>
                        </a:lnTo>
                        <a:lnTo>
                          <a:pt x="13" y="171"/>
                        </a:lnTo>
                        <a:lnTo>
                          <a:pt x="8" y="153"/>
                        </a:lnTo>
                        <a:lnTo>
                          <a:pt x="4" y="132"/>
                        </a:lnTo>
                        <a:lnTo>
                          <a:pt x="2" y="108"/>
                        </a:lnTo>
                        <a:lnTo>
                          <a:pt x="0" y="80"/>
                        </a:lnTo>
                        <a:lnTo>
                          <a:pt x="0" y="49"/>
                        </a:lnTo>
                      </a:path>
                    </a:pathLst>
                  </a:custGeom>
                  <a:solidFill>
                    <a:srgbClr val="CCCCCC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36" name="Rectangle 5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" y="2534"/>
                    <a:ext cx="258" cy="28"/>
                  </a:xfrm>
                  <a:prstGeom prst="rect">
                    <a:avLst/>
                  </a:prstGeom>
                  <a:solidFill>
                    <a:srgbClr val="A6A6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537" name="Rectangle 5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2" y="2538"/>
                    <a:ext cx="250" cy="20"/>
                  </a:xfrm>
                  <a:prstGeom prst="rect">
                    <a:avLst/>
                  </a:prstGeom>
                  <a:noFill/>
                  <a:ln w="12699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538" name="Rectangle 5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3" y="2537"/>
                    <a:ext cx="191" cy="24"/>
                  </a:xfrm>
                  <a:prstGeom prst="rect">
                    <a:avLst/>
                  </a:prstGeom>
                  <a:solidFill>
                    <a:srgbClr val="D9D9D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539" name="Freeform 541"/>
                  <p:cNvSpPr>
                    <a:spLocks noChangeAspect="1"/>
                  </p:cNvSpPr>
                  <p:nvPr/>
                </p:nvSpPr>
                <p:spPr bwMode="auto">
                  <a:xfrm>
                    <a:off x="512" y="2537"/>
                    <a:ext cx="155" cy="25"/>
                  </a:xfrm>
                  <a:custGeom>
                    <a:avLst/>
                    <a:gdLst>
                      <a:gd name="T0" fmla="*/ 48 w 161"/>
                      <a:gd name="T1" fmla="*/ 4 h 28"/>
                      <a:gd name="T2" fmla="*/ 48 w 161"/>
                      <a:gd name="T3" fmla="*/ 0 h 28"/>
                      <a:gd name="T4" fmla="*/ 0 w 161"/>
                      <a:gd name="T5" fmla="*/ 0 h 28"/>
                      <a:gd name="T6" fmla="*/ 0 w 161"/>
                      <a:gd name="T7" fmla="*/ 4 h 28"/>
                      <a:gd name="T8" fmla="*/ 48 w 161"/>
                      <a:gd name="T9" fmla="*/ 4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28"/>
                      <a:gd name="T17" fmla="*/ 161 w 161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28">
                        <a:moveTo>
                          <a:pt x="160" y="27"/>
                        </a:moveTo>
                        <a:lnTo>
                          <a:pt x="159" y="0"/>
                        </a:lnTo>
                        <a:lnTo>
                          <a:pt x="0" y="0"/>
                        </a:lnTo>
                        <a:lnTo>
                          <a:pt x="0" y="27"/>
                        </a:lnTo>
                        <a:lnTo>
                          <a:pt x="160" y="27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40" name="Freeform 542"/>
                  <p:cNvSpPr>
                    <a:spLocks noChangeAspect="1"/>
                  </p:cNvSpPr>
                  <p:nvPr/>
                </p:nvSpPr>
                <p:spPr bwMode="auto">
                  <a:xfrm>
                    <a:off x="526" y="2537"/>
                    <a:ext cx="125" cy="25"/>
                  </a:xfrm>
                  <a:custGeom>
                    <a:avLst/>
                    <a:gdLst>
                      <a:gd name="T0" fmla="*/ 46 w 129"/>
                      <a:gd name="T1" fmla="*/ 4 h 28"/>
                      <a:gd name="T2" fmla="*/ 46 w 129"/>
                      <a:gd name="T3" fmla="*/ 0 h 28"/>
                      <a:gd name="T4" fmla="*/ 0 w 129"/>
                      <a:gd name="T5" fmla="*/ 0 h 28"/>
                      <a:gd name="T6" fmla="*/ 0 w 129"/>
                      <a:gd name="T7" fmla="*/ 4 h 28"/>
                      <a:gd name="T8" fmla="*/ 46 w 129"/>
                      <a:gd name="T9" fmla="*/ 4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28"/>
                      <a:gd name="T17" fmla="*/ 129 w 129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28">
                        <a:moveTo>
                          <a:pt x="128" y="27"/>
                        </a:moveTo>
                        <a:lnTo>
                          <a:pt x="127" y="0"/>
                        </a:lnTo>
                        <a:lnTo>
                          <a:pt x="0" y="0"/>
                        </a:lnTo>
                        <a:lnTo>
                          <a:pt x="0" y="27"/>
                        </a:lnTo>
                        <a:lnTo>
                          <a:pt x="128" y="27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41" name="Rectangle 5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9" y="2537"/>
                    <a:ext cx="98" cy="24"/>
                  </a:xfrm>
                  <a:prstGeom prst="rect">
                    <a:avLst/>
                  </a:prstGeom>
                  <a:solidFill>
                    <a:srgbClr val="F7F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542" name="Freeform 544"/>
                  <p:cNvSpPr>
                    <a:spLocks noChangeAspect="1"/>
                  </p:cNvSpPr>
                  <p:nvPr/>
                </p:nvSpPr>
                <p:spPr bwMode="auto">
                  <a:xfrm>
                    <a:off x="548" y="2537"/>
                    <a:ext cx="81" cy="25"/>
                  </a:xfrm>
                  <a:custGeom>
                    <a:avLst/>
                    <a:gdLst>
                      <a:gd name="T0" fmla="*/ 28 w 84"/>
                      <a:gd name="T1" fmla="*/ 4 h 28"/>
                      <a:gd name="T2" fmla="*/ 28 w 84"/>
                      <a:gd name="T3" fmla="*/ 0 h 28"/>
                      <a:gd name="T4" fmla="*/ 1 w 84"/>
                      <a:gd name="T5" fmla="*/ 0 h 28"/>
                      <a:gd name="T6" fmla="*/ 0 w 84"/>
                      <a:gd name="T7" fmla="*/ 4 h 28"/>
                      <a:gd name="T8" fmla="*/ 28 w 84"/>
                      <a:gd name="T9" fmla="*/ 4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"/>
                      <a:gd name="T16" fmla="*/ 0 h 28"/>
                      <a:gd name="T17" fmla="*/ 84 w 84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" h="28">
                        <a:moveTo>
                          <a:pt x="83" y="27"/>
                        </a:moveTo>
                        <a:lnTo>
                          <a:pt x="83" y="0"/>
                        </a:lnTo>
                        <a:lnTo>
                          <a:pt x="1" y="0"/>
                        </a:lnTo>
                        <a:lnTo>
                          <a:pt x="0" y="27"/>
                        </a:lnTo>
                        <a:lnTo>
                          <a:pt x="83" y="27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43" name="Rectangle 5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8" y="2572"/>
                    <a:ext cx="29" cy="253"/>
                  </a:xfrm>
                  <a:prstGeom prst="rect">
                    <a:avLst/>
                  </a:prstGeom>
                  <a:solidFill>
                    <a:srgbClr val="A6A6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544" name="Rectangle 5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2" y="2576"/>
                    <a:ext cx="21" cy="246"/>
                  </a:xfrm>
                  <a:prstGeom prst="rect">
                    <a:avLst/>
                  </a:prstGeom>
                  <a:noFill/>
                  <a:ln w="12699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545" name="Freeform 547"/>
                  <p:cNvSpPr>
                    <a:spLocks noChangeAspect="1"/>
                  </p:cNvSpPr>
                  <p:nvPr/>
                </p:nvSpPr>
                <p:spPr bwMode="auto">
                  <a:xfrm>
                    <a:off x="562" y="2569"/>
                    <a:ext cx="57" cy="26"/>
                  </a:xfrm>
                  <a:custGeom>
                    <a:avLst/>
                    <a:gdLst>
                      <a:gd name="T0" fmla="*/ 0 w 59"/>
                      <a:gd name="T1" fmla="*/ 3 h 30"/>
                      <a:gd name="T2" fmla="*/ 19 w 59"/>
                      <a:gd name="T3" fmla="*/ 3 h 30"/>
                      <a:gd name="T4" fmla="*/ 19 w 59"/>
                      <a:gd name="T5" fmla="*/ 1 h 30"/>
                      <a:gd name="T6" fmla="*/ 0 w 59"/>
                      <a:gd name="T7" fmla="*/ 0 h 30"/>
                      <a:gd name="T8" fmla="*/ 0 w 59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30"/>
                      <a:gd name="T17" fmla="*/ 59 w 59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30">
                        <a:moveTo>
                          <a:pt x="0" y="29"/>
                        </a:moveTo>
                        <a:lnTo>
                          <a:pt x="58" y="29"/>
                        </a:lnTo>
                        <a:lnTo>
                          <a:pt x="58" y="1"/>
                        </a:lnTo>
                        <a:lnTo>
                          <a:pt x="0" y="0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46" name="Freeform 548"/>
                  <p:cNvSpPr>
                    <a:spLocks noChangeAspect="1"/>
                  </p:cNvSpPr>
                  <p:nvPr/>
                </p:nvSpPr>
                <p:spPr bwMode="auto">
                  <a:xfrm>
                    <a:off x="562" y="2569"/>
                    <a:ext cx="57" cy="26"/>
                  </a:xfrm>
                  <a:custGeom>
                    <a:avLst/>
                    <a:gdLst>
                      <a:gd name="T0" fmla="*/ 0 w 59"/>
                      <a:gd name="T1" fmla="*/ 3 h 30"/>
                      <a:gd name="T2" fmla="*/ 19 w 59"/>
                      <a:gd name="T3" fmla="*/ 3 h 30"/>
                      <a:gd name="T4" fmla="*/ 19 w 59"/>
                      <a:gd name="T5" fmla="*/ 1 h 30"/>
                      <a:gd name="T6" fmla="*/ 0 w 59"/>
                      <a:gd name="T7" fmla="*/ 0 h 30"/>
                      <a:gd name="T8" fmla="*/ 0 w 59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30"/>
                      <a:gd name="T17" fmla="*/ 59 w 59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30">
                        <a:moveTo>
                          <a:pt x="0" y="29"/>
                        </a:moveTo>
                        <a:lnTo>
                          <a:pt x="58" y="29"/>
                        </a:lnTo>
                        <a:lnTo>
                          <a:pt x="58" y="1"/>
                        </a:lnTo>
                        <a:lnTo>
                          <a:pt x="0" y="0"/>
                        </a:lnTo>
                        <a:lnTo>
                          <a:pt x="0" y="29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47" name="Freeform 549"/>
                  <p:cNvSpPr>
                    <a:spLocks noChangeAspect="1"/>
                  </p:cNvSpPr>
                  <p:nvPr/>
                </p:nvSpPr>
                <p:spPr bwMode="auto">
                  <a:xfrm>
                    <a:off x="607" y="2570"/>
                    <a:ext cx="1" cy="25"/>
                  </a:xfrm>
                  <a:custGeom>
                    <a:avLst/>
                    <a:gdLst>
                      <a:gd name="T0" fmla="*/ 0 w 1"/>
                      <a:gd name="T1" fmla="*/ 0 h 28"/>
                      <a:gd name="T2" fmla="*/ 0 w 1"/>
                      <a:gd name="T3" fmla="*/ 4 h 28"/>
                      <a:gd name="T4" fmla="*/ 0 w 1"/>
                      <a:gd name="T5" fmla="*/ 0 h 2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8"/>
                      <a:gd name="T11" fmla="*/ 1 w 1"/>
                      <a:gd name="T12" fmla="*/ 28 h 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8">
                        <a:moveTo>
                          <a:pt x="0" y="0"/>
                        </a:move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48" name="Line 5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7" y="2572"/>
                    <a:ext cx="1" cy="22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49" name="Freeform 551"/>
                  <p:cNvSpPr>
                    <a:spLocks noChangeAspect="1"/>
                  </p:cNvSpPr>
                  <p:nvPr/>
                </p:nvSpPr>
                <p:spPr bwMode="auto">
                  <a:xfrm>
                    <a:off x="647" y="2569"/>
                    <a:ext cx="58" cy="26"/>
                  </a:xfrm>
                  <a:custGeom>
                    <a:avLst/>
                    <a:gdLst>
                      <a:gd name="T0" fmla="*/ 0 w 61"/>
                      <a:gd name="T1" fmla="*/ 3 h 30"/>
                      <a:gd name="T2" fmla="*/ 11 w 61"/>
                      <a:gd name="T3" fmla="*/ 3 h 30"/>
                      <a:gd name="T4" fmla="*/ 11 w 61"/>
                      <a:gd name="T5" fmla="*/ 1 h 30"/>
                      <a:gd name="T6" fmla="*/ 0 w 61"/>
                      <a:gd name="T7" fmla="*/ 0 h 30"/>
                      <a:gd name="T8" fmla="*/ 0 w 61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30"/>
                      <a:gd name="T17" fmla="*/ 61 w 61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30">
                        <a:moveTo>
                          <a:pt x="0" y="29"/>
                        </a:moveTo>
                        <a:lnTo>
                          <a:pt x="60" y="29"/>
                        </a:lnTo>
                        <a:lnTo>
                          <a:pt x="60" y="1"/>
                        </a:lnTo>
                        <a:lnTo>
                          <a:pt x="0" y="0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50" name="Freeform 552"/>
                  <p:cNvSpPr>
                    <a:spLocks noChangeAspect="1"/>
                  </p:cNvSpPr>
                  <p:nvPr/>
                </p:nvSpPr>
                <p:spPr bwMode="auto">
                  <a:xfrm>
                    <a:off x="647" y="2569"/>
                    <a:ext cx="58" cy="26"/>
                  </a:xfrm>
                  <a:custGeom>
                    <a:avLst/>
                    <a:gdLst>
                      <a:gd name="T0" fmla="*/ 0 w 61"/>
                      <a:gd name="T1" fmla="*/ 3 h 30"/>
                      <a:gd name="T2" fmla="*/ 11 w 61"/>
                      <a:gd name="T3" fmla="*/ 3 h 30"/>
                      <a:gd name="T4" fmla="*/ 11 w 61"/>
                      <a:gd name="T5" fmla="*/ 1 h 30"/>
                      <a:gd name="T6" fmla="*/ 0 w 61"/>
                      <a:gd name="T7" fmla="*/ 0 h 30"/>
                      <a:gd name="T8" fmla="*/ 0 w 61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30"/>
                      <a:gd name="T17" fmla="*/ 61 w 61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30">
                        <a:moveTo>
                          <a:pt x="0" y="29"/>
                        </a:moveTo>
                        <a:lnTo>
                          <a:pt x="60" y="29"/>
                        </a:lnTo>
                        <a:lnTo>
                          <a:pt x="60" y="1"/>
                        </a:lnTo>
                        <a:lnTo>
                          <a:pt x="0" y="0"/>
                        </a:lnTo>
                        <a:lnTo>
                          <a:pt x="0" y="29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51" name="Freeform 553"/>
                  <p:cNvSpPr>
                    <a:spLocks noChangeAspect="1"/>
                  </p:cNvSpPr>
                  <p:nvPr/>
                </p:nvSpPr>
                <p:spPr bwMode="auto">
                  <a:xfrm>
                    <a:off x="473" y="2569"/>
                    <a:ext cx="58" cy="26"/>
                  </a:xfrm>
                  <a:custGeom>
                    <a:avLst/>
                    <a:gdLst>
                      <a:gd name="T0" fmla="*/ 0 w 60"/>
                      <a:gd name="T1" fmla="*/ 3 h 30"/>
                      <a:gd name="T2" fmla="*/ 20 w 60"/>
                      <a:gd name="T3" fmla="*/ 3 h 30"/>
                      <a:gd name="T4" fmla="*/ 20 w 60"/>
                      <a:gd name="T5" fmla="*/ 1 h 30"/>
                      <a:gd name="T6" fmla="*/ 1 w 60"/>
                      <a:gd name="T7" fmla="*/ 0 h 30"/>
                      <a:gd name="T8" fmla="*/ 0 w 60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30"/>
                      <a:gd name="T17" fmla="*/ 60 w 60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30">
                        <a:moveTo>
                          <a:pt x="0" y="29"/>
                        </a:moveTo>
                        <a:lnTo>
                          <a:pt x="59" y="29"/>
                        </a:lnTo>
                        <a:lnTo>
                          <a:pt x="59" y="1"/>
                        </a:lnTo>
                        <a:lnTo>
                          <a:pt x="1" y="0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52" name="Freeform 554"/>
                  <p:cNvSpPr>
                    <a:spLocks noChangeAspect="1"/>
                  </p:cNvSpPr>
                  <p:nvPr/>
                </p:nvSpPr>
                <p:spPr bwMode="auto">
                  <a:xfrm>
                    <a:off x="473" y="2569"/>
                    <a:ext cx="58" cy="26"/>
                  </a:xfrm>
                  <a:custGeom>
                    <a:avLst/>
                    <a:gdLst>
                      <a:gd name="T0" fmla="*/ 0 w 60"/>
                      <a:gd name="T1" fmla="*/ 3 h 30"/>
                      <a:gd name="T2" fmla="*/ 20 w 60"/>
                      <a:gd name="T3" fmla="*/ 3 h 30"/>
                      <a:gd name="T4" fmla="*/ 20 w 60"/>
                      <a:gd name="T5" fmla="*/ 1 h 30"/>
                      <a:gd name="T6" fmla="*/ 1 w 60"/>
                      <a:gd name="T7" fmla="*/ 0 h 30"/>
                      <a:gd name="T8" fmla="*/ 0 w 60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30"/>
                      <a:gd name="T17" fmla="*/ 60 w 60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30">
                        <a:moveTo>
                          <a:pt x="0" y="29"/>
                        </a:moveTo>
                        <a:lnTo>
                          <a:pt x="59" y="29"/>
                        </a:lnTo>
                        <a:lnTo>
                          <a:pt x="59" y="1"/>
                        </a:lnTo>
                        <a:lnTo>
                          <a:pt x="1" y="0"/>
                        </a:lnTo>
                        <a:lnTo>
                          <a:pt x="0" y="29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53" name="Freeform 555"/>
                  <p:cNvSpPr>
                    <a:spLocks noChangeAspect="1"/>
                  </p:cNvSpPr>
                  <p:nvPr/>
                </p:nvSpPr>
                <p:spPr bwMode="auto">
                  <a:xfrm>
                    <a:off x="521" y="2570"/>
                    <a:ext cx="1" cy="25"/>
                  </a:xfrm>
                  <a:custGeom>
                    <a:avLst/>
                    <a:gdLst>
                      <a:gd name="T0" fmla="*/ 0 w 1"/>
                      <a:gd name="T1" fmla="*/ 0 h 28"/>
                      <a:gd name="T2" fmla="*/ 0 w 1"/>
                      <a:gd name="T3" fmla="*/ 4 h 28"/>
                      <a:gd name="T4" fmla="*/ 0 w 1"/>
                      <a:gd name="T5" fmla="*/ 0 h 2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8"/>
                      <a:gd name="T11" fmla="*/ 1 w 1"/>
                      <a:gd name="T12" fmla="*/ 28 h 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8">
                        <a:moveTo>
                          <a:pt x="0" y="0"/>
                        </a:move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54" name="Line 5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1" y="2572"/>
                    <a:ext cx="1" cy="22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5" name="Freeform 557"/>
                  <p:cNvSpPr>
                    <a:spLocks noChangeAspect="1"/>
                  </p:cNvSpPr>
                  <p:nvPr/>
                </p:nvSpPr>
                <p:spPr bwMode="auto">
                  <a:xfrm>
                    <a:off x="708" y="2669"/>
                    <a:ext cx="26" cy="58"/>
                  </a:xfrm>
                  <a:custGeom>
                    <a:avLst/>
                    <a:gdLst>
                      <a:gd name="T0" fmla="*/ 0 w 27"/>
                      <a:gd name="T1" fmla="*/ 0 h 67"/>
                      <a:gd name="T2" fmla="*/ 1 w 27"/>
                      <a:gd name="T3" fmla="*/ 3 h 67"/>
                      <a:gd name="T4" fmla="*/ 13 w 27"/>
                      <a:gd name="T5" fmla="*/ 3 h 67"/>
                      <a:gd name="T6" fmla="*/ 13 w 27"/>
                      <a:gd name="T7" fmla="*/ 0 h 67"/>
                      <a:gd name="T8" fmla="*/ 0 w 27"/>
                      <a:gd name="T9" fmla="*/ 0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7"/>
                      <a:gd name="T17" fmla="*/ 27 w 27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7">
                        <a:moveTo>
                          <a:pt x="0" y="0"/>
                        </a:moveTo>
                        <a:lnTo>
                          <a:pt x="1" y="65"/>
                        </a:lnTo>
                        <a:lnTo>
                          <a:pt x="26" y="66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56" name="Freeform 558"/>
                  <p:cNvSpPr>
                    <a:spLocks noChangeAspect="1"/>
                  </p:cNvSpPr>
                  <p:nvPr/>
                </p:nvSpPr>
                <p:spPr bwMode="auto">
                  <a:xfrm>
                    <a:off x="708" y="2669"/>
                    <a:ext cx="26" cy="58"/>
                  </a:xfrm>
                  <a:custGeom>
                    <a:avLst/>
                    <a:gdLst>
                      <a:gd name="T0" fmla="*/ 0 w 27"/>
                      <a:gd name="T1" fmla="*/ 0 h 67"/>
                      <a:gd name="T2" fmla="*/ 1 w 27"/>
                      <a:gd name="T3" fmla="*/ 3 h 67"/>
                      <a:gd name="T4" fmla="*/ 13 w 27"/>
                      <a:gd name="T5" fmla="*/ 3 h 67"/>
                      <a:gd name="T6" fmla="*/ 13 w 27"/>
                      <a:gd name="T7" fmla="*/ 0 h 67"/>
                      <a:gd name="T8" fmla="*/ 0 w 27"/>
                      <a:gd name="T9" fmla="*/ 0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7"/>
                      <a:gd name="T17" fmla="*/ 27 w 27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7">
                        <a:moveTo>
                          <a:pt x="0" y="0"/>
                        </a:moveTo>
                        <a:lnTo>
                          <a:pt x="1" y="65"/>
                        </a:lnTo>
                        <a:lnTo>
                          <a:pt x="26" y="66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57" name="Freeform 559"/>
                  <p:cNvSpPr>
                    <a:spLocks noChangeAspect="1"/>
                  </p:cNvSpPr>
                  <p:nvPr/>
                </p:nvSpPr>
                <p:spPr bwMode="auto">
                  <a:xfrm>
                    <a:off x="709" y="2715"/>
                    <a:ext cx="25" cy="2"/>
                  </a:xfrm>
                  <a:custGeom>
                    <a:avLst/>
                    <a:gdLst>
                      <a:gd name="T0" fmla="*/ 13 w 26"/>
                      <a:gd name="T1" fmla="*/ 1 h 2"/>
                      <a:gd name="T2" fmla="*/ 0 w 26"/>
                      <a:gd name="T3" fmla="*/ 0 h 2"/>
                      <a:gd name="T4" fmla="*/ 13 w 26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6"/>
                      <a:gd name="T10" fmla="*/ 0 h 2"/>
                      <a:gd name="T11" fmla="*/ 26 w 26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" h="2">
                        <a:moveTo>
                          <a:pt x="25" y="1"/>
                        </a:moveTo>
                        <a:lnTo>
                          <a:pt x="0" y="0"/>
                        </a:lnTo>
                        <a:lnTo>
                          <a:pt x="25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58" name="Line 56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710" y="2715"/>
                    <a:ext cx="21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9" name="Freeform 561"/>
                  <p:cNvSpPr>
                    <a:spLocks noChangeAspect="1"/>
                  </p:cNvSpPr>
                  <p:nvPr/>
                </p:nvSpPr>
                <p:spPr bwMode="auto">
                  <a:xfrm>
                    <a:off x="708" y="2756"/>
                    <a:ext cx="24" cy="56"/>
                  </a:xfrm>
                  <a:custGeom>
                    <a:avLst/>
                    <a:gdLst>
                      <a:gd name="T0" fmla="*/ 0 w 25"/>
                      <a:gd name="T1" fmla="*/ 0 h 65"/>
                      <a:gd name="T2" fmla="*/ 0 w 25"/>
                      <a:gd name="T3" fmla="*/ 3 h 65"/>
                      <a:gd name="T4" fmla="*/ 12 w 25"/>
                      <a:gd name="T5" fmla="*/ 3 h 65"/>
                      <a:gd name="T6" fmla="*/ 12 w 25"/>
                      <a:gd name="T7" fmla="*/ 1 h 65"/>
                      <a:gd name="T8" fmla="*/ 0 w 25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65"/>
                      <a:gd name="T17" fmla="*/ 25 w 25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65">
                        <a:moveTo>
                          <a:pt x="0" y="0"/>
                        </a:moveTo>
                        <a:lnTo>
                          <a:pt x="0" y="64"/>
                        </a:lnTo>
                        <a:lnTo>
                          <a:pt x="24" y="64"/>
                        </a:lnTo>
                        <a:lnTo>
                          <a:pt x="24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60" name="Freeform 562"/>
                  <p:cNvSpPr>
                    <a:spLocks noChangeAspect="1"/>
                  </p:cNvSpPr>
                  <p:nvPr/>
                </p:nvSpPr>
                <p:spPr bwMode="auto">
                  <a:xfrm>
                    <a:off x="708" y="2756"/>
                    <a:ext cx="24" cy="56"/>
                  </a:xfrm>
                  <a:custGeom>
                    <a:avLst/>
                    <a:gdLst>
                      <a:gd name="T0" fmla="*/ 0 w 25"/>
                      <a:gd name="T1" fmla="*/ 0 h 65"/>
                      <a:gd name="T2" fmla="*/ 0 w 25"/>
                      <a:gd name="T3" fmla="*/ 3 h 65"/>
                      <a:gd name="T4" fmla="*/ 12 w 25"/>
                      <a:gd name="T5" fmla="*/ 3 h 65"/>
                      <a:gd name="T6" fmla="*/ 12 w 25"/>
                      <a:gd name="T7" fmla="*/ 1 h 65"/>
                      <a:gd name="T8" fmla="*/ 0 w 25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65"/>
                      <a:gd name="T17" fmla="*/ 25 w 25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65">
                        <a:moveTo>
                          <a:pt x="0" y="0"/>
                        </a:moveTo>
                        <a:lnTo>
                          <a:pt x="0" y="64"/>
                        </a:lnTo>
                        <a:lnTo>
                          <a:pt x="24" y="64"/>
                        </a:lnTo>
                        <a:lnTo>
                          <a:pt x="24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61" name="Freeform 563"/>
                  <p:cNvSpPr>
                    <a:spLocks noChangeAspect="1"/>
                  </p:cNvSpPr>
                  <p:nvPr/>
                </p:nvSpPr>
                <p:spPr bwMode="auto">
                  <a:xfrm>
                    <a:off x="708" y="2801"/>
                    <a:ext cx="23" cy="1"/>
                  </a:xfrm>
                  <a:custGeom>
                    <a:avLst/>
                    <a:gdLst>
                      <a:gd name="T0" fmla="*/ 12 w 24"/>
                      <a:gd name="T1" fmla="*/ 1 h 2"/>
                      <a:gd name="T2" fmla="*/ 0 w 24"/>
                      <a:gd name="T3" fmla="*/ 0 h 2"/>
                      <a:gd name="T4" fmla="*/ 12 w 24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2"/>
                      <a:gd name="T11" fmla="*/ 24 w 24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2">
                        <a:moveTo>
                          <a:pt x="23" y="1"/>
                        </a:moveTo>
                        <a:lnTo>
                          <a:pt x="0" y="0"/>
                        </a:lnTo>
                        <a:lnTo>
                          <a:pt x="23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62" name="Line 56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710" y="2801"/>
                    <a:ext cx="20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3" name="Freeform 565"/>
                  <p:cNvSpPr>
                    <a:spLocks noChangeAspect="1"/>
                  </p:cNvSpPr>
                  <p:nvPr/>
                </p:nvSpPr>
                <p:spPr bwMode="auto">
                  <a:xfrm>
                    <a:off x="710" y="2586"/>
                    <a:ext cx="26" cy="56"/>
                  </a:xfrm>
                  <a:custGeom>
                    <a:avLst/>
                    <a:gdLst>
                      <a:gd name="T0" fmla="*/ 0 w 27"/>
                      <a:gd name="T1" fmla="*/ 0 h 65"/>
                      <a:gd name="T2" fmla="*/ 0 w 27"/>
                      <a:gd name="T3" fmla="*/ 3 h 65"/>
                      <a:gd name="T4" fmla="*/ 13 w 27"/>
                      <a:gd name="T5" fmla="*/ 3 h 65"/>
                      <a:gd name="T6" fmla="*/ 13 w 27"/>
                      <a:gd name="T7" fmla="*/ 1 h 65"/>
                      <a:gd name="T8" fmla="*/ 0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0" y="0"/>
                        </a:moveTo>
                        <a:lnTo>
                          <a:pt x="0" y="64"/>
                        </a:lnTo>
                        <a:lnTo>
                          <a:pt x="26" y="64"/>
                        </a:lnTo>
                        <a:lnTo>
                          <a:pt x="2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64" name="Freeform 566"/>
                  <p:cNvSpPr>
                    <a:spLocks noChangeAspect="1"/>
                  </p:cNvSpPr>
                  <p:nvPr/>
                </p:nvSpPr>
                <p:spPr bwMode="auto">
                  <a:xfrm>
                    <a:off x="710" y="2586"/>
                    <a:ext cx="26" cy="56"/>
                  </a:xfrm>
                  <a:custGeom>
                    <a:avLst/>
                    <a:gdLst>
                      <a:gd name="T0" fmla="*/ 0 w 27"/>
                      <a:gd name="T1" fmla="*/ 0 h 65"/>
                      <a:gd name="T2" fmla="*/ 0 w 27"/>
                      <a:gd name="T3" fmla="*/ 3 h 65"/>
                      <a:gd name="T4" fmla="*/ 13 w 27"/>
                      <a:gd name="T5" fmla="*/ 3 h 65"/>
                      <a:gd name="T6" fmla="*/ 13 w 27"/>
                      <a:gd name="T7" fmla="*/ 1 h 65"/>
                      <a:gd name="T8" fmla="*/ 0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0" y="0"/>
                        </a:moveTo>
                        <a:lnTo>
                          <a:pt x="0" y="64"/>
                        </a:lnTo>
                        <a:lnTo>
                          <a:pt x="26" y="64"/>
                        </a:lnTo>
                        <a:lnTo>
                          <a:pt x="26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65" name="Freeform 567"/>
                  <p:cNvSpPr>
                    <a:spLocks noChangeAspect="1"/>
                  </p:cNvSpPr>
                  <p:nvPr/>
                </p:nvSpPr>
                <p:spPr bwMode="auto">
                  <a:xfrm>
                    <a:off x="710" y="2631"/>
                    <a:ext cx="25" cy="2"/>
                  </a:xfrm>
                  <a:custGeom>
                    <a:avLst/>
                    <a:gdLst>
                      <a:gd name="T0" fmla="*/ 13 w 26"/>
                      <a:gd name="T1" fmla="*/ 1 h 2"/>
                      <a:gd name="T2" fmla="*/ 0 w 26"/>
                      <a:gd name="T3" fmla="*/ 0 h 2"/>
                      <a:gd name="T4" fmla="*/ 13 w 26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6"/>
                      <a:gd name="T10" fmla="*/ 0 h 2"/>
                      <a:gd name="T11" fmla="*/ 26 w 26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" h="2">
                        <a:moveTo>
                          <a:pt x="25" y="1"/>
                        </a:moveTo>
                        <a:lnTo>
                          <a:pt x="0" y="0"/>
                        </a:lnTo>
                        <a:lnTo>
                          <a:pt x="25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66" name="Line 56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711" y="2631"/>
                    <a:ext cx="21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7" name="Rectangle 5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0" y="2607"/>
                    <a:ext cx="24" cy="187"/>
                  </a:xfrm>
                  <a:prstGeom prst="rect">
                    <a:avLst/>
                  </a:prstGeom>
                  <a:solidFill>
                    <a:srgbClr val="D9D9D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568" name="Rectangle 5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0" y="2624"/>
                    <a:ext cx="24" cy="151"/>
                  </a:xfrm>
                  <a:prstGeom prst="rect">
                    <a:avLst/>
                  </a:prstGeom>
                  <a:solidFill>
                    <a:srgbClr val="E5E5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569" name="Freeform 571"/>
                  <p:cNvSpPr>
                    <a:spLocks noChangeAspect="1"/>
                  </p:cNvSpPr>
                  <p:nvPr/>
                </p:nvSpPr>
                <p:spPr bwMode="auto">
                  <a:xfrm>
                    <a:off x="740" y="2640"/>
                    <a:ext cx="25" cy="121"/>
                  </a:xfrm>
                  <a:custGeom>
                    <a:avLst/>
                    <a:gdLst>
                      <a:gd name="T0" fmla="*/ 13 w 26"/>
                      <a:gd name="T1" fmla="*/ 0 h 140"/>
                      <a:gd name="T2" fmla="*/ 0 w 26"/>
                      <a:gd name="T3" fmla="*/ 0 h 140"/>
                      <a:gd name="T4" fmla="*/ 0 w 26"/>
                      <a:gd name="T5" fmla="*/ 3 h 140"/>
                      <a:gd name="T6" fmla="*/ 13 w 26"/>
                      <a:gd name="T7" fmla="*/ 3 h 140"/>
                      <a:gd name="T8" fmla="*/ 13 w 26"/>
                      <a:gd name="T9" fmla="*/ 0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0"/>
                      <a:gd name="T17" fmla="*/ 26 w 26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0">
                        <a:moveTo>
                          <a:pt x="25" y="0"/>
                        </a:moveTo>
                        <a:lnTo>
                          <a:pt x="0" y="0"/>
                        </a:lnTo>
                        <a:lnTo>
                          <a:pt x="0" y="138"/>
                        </a:lnTo>
                        <a:lnTo>
                          <a:pt x="25" y="139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70" name="Rectangle 5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0" y="2651"/>
                    <a:ext cx="24" cy="97"/>
                  </a:xfrm>
                  <a:prstGeom prst="rect">
                    <a:avLst/>
                  </a:prstGeom>
                  <a:solidFill>
                    <a:srgbClr val="F7F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571" name="Rectangle 5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0" y="2660"/>
                    <a:ext cx="24" cy="7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572" name="Freeform 574"/>
                  <p:cNvSpPr>
                    <a:spLocks noChangeAspect="1"/>
                  </p:cNvSpPr>
                  <p:nvPr/>
                </p:nvSpPr>
                <p:spPr bwMode="auto">
                  <a:xfrm>
                    <a:off x="493" y="1982"/>
                    <a:ext cx="199" cy="543"/>
                  </a:xfrm>
                  <a:custGeom>
                    <a:avLst/>
                    <a:gdLst>
                      <a:gd name="T0" fmla="*/ 1 w 207"/>
                      <a:gd name="T1" fmla="*/ 3 h 627"/>
                      <a:gd name="T2" fmla="*/ 0 w 207"/>
                      <a:gd name="T3" fmla="*/ 7 h 627"/>
                      <a:gd name="T4" fmla="*/ 58 w 207"/>
                      <a:gd name="T5" fmla="*/ 7 h 627"/>
                      <a:gd name="T6" fmla="*/ 58 w 207"/>
                      <a:gd name="T7" fmla="*/ 0 h 627"/>
                      <a:gd name="T8" fmla="*/ 1 w 207"/>
                      <a:gd name="T9" fmla="*/ 3 h 6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7"/>
                      <a:gd name="T16" fmla="*/ 0 h 627"/>
                      <a:gd name="T17" fmla="*/ 207 w 207"/>
                      <a:gd name="T18" fmla="*/ 627 h 6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7" h="627">
                        <a:moveTo>
                          <a:pt x="1" y="4"/>
                        </a:moveTo>
                        <a:lnTo>
                          <a:pt x="0" y="620"/>
                        </a:lnTo>
                        <a:lnTo>
                          <a:pt x="202" y="626"/>
                        </a:lnTo>
                        <a:lnTo>
                          <a:pt x="206" y="0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73" name="Freeform 575"/>
                  <p:cNvSpPr>
                    <a:spLocks noChangeAspect="1"/>
                  </p:cNvSpPr>
                  <p:nvPr/>
                </p:nvSpPr>
                <p:spPr bwMode="auto">
                  <a:xfrm>
                    <a:off x="493" y="1982"/>
                    <a:ext cx="199" cy="543"/>
                  </a:xfrm>
                  <a:custGeom>
                    <a:avLst/>
                    <a:gdLst>
                      <a:gd name="T0" fmla="*/ 1 w 207"/>
                      <a:gd name="T1" fmla="*/ 3 h 627"/>
                      <a:gd name="T2" fmla="*/ 0 w 207"/>
                      <a:gd name="T3" fmla="*/ 7 h 627"/>
                      <a:gd name="T4" fmla="*/ 58 w 207"/>
                      <a:gd name="T5" fmla="*/ 7 h 627"/>
                      <a:gd name="T6" fmla="*/ 58 w 207"/>
                      <a:gd name="T7" fmla="*/ 0 h 627"/>
                      <a:gd name="T8" fmla="*/ 1 w 207"/>
                      <a:gd name="T9" fmla="*/ 3 h 6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7"/>
                      <a:gd name="T16" fmla="*/ 0 h 627"/>
                      <a:gd name="T17" fmla="*/ 207 w 207"/>
                      <a:gd name="T18" fmla="*/ 627 h 6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7" h="627">
                        <a:moveTo>
                          <a:pt x="1" y="4"/>
                        </a:moveTo>
                        <a:lnTo>
                          <a:pt x="0" y="620"/>
                        </a:lnTo>
                        <a:lnTo>
                          <a:pt x="202" y="626"/>
                        </a:lnTo>
                        <a:lnTo>
                          <a:pt x="206" y="0"/>
                        </a:lnTo>
                        <a:lnTo>
                          <a:pt x="1" y="4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74" name="Freeform 576"/>
                  <p:cNvSpPr>
                    <a:spLocks noChangeAspect="1"/>
                  </p:cNvSpPr>
                  <p:nvPr/>
                </p:nvSpPr>
                <p:spPr bwMode="auto">
                  <a:xfrm>
                    <a:off x="665" y="1984"/>
                    <a:ext cx="22" cy="541"/>
                  </a:xfrm>
                  <a:custGeom>
                    <a:avLst/>
                    <a:gdLst>
                      <a:gd name="T0" fmla="*/ 5 w 23"/>
                      <a:gd name="T1" fmla="*/ 0 h 625"/>
                      <a:gd name="T2" fmla="*/ 11 w 23"/>
                      <a:gd name="T3" fmla="*/ 2 h 625"/>
                      <a:gd name="T4" fmla="*/ 11 w 23"/>
                      <a:gd name="T5" fmla="*/ 7 h 625"/>
                      <a:gd name="T6" fmla="*/ 0 w 23"/>
                      <a:gd name="T7" fmla="*/ 7 h 625"/>
                      <a:gd name="T8" fmla="*/ 5 w 23"/>
                      <a:gd name="T9" fmla="*/ 0 h 6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625"/>
                      <a:gd name="T17" fmla="*/ 23 w 23"/>
                      <a:gd name="T18" fmla="*/ 625 h 6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625">
                        <a:moveTo>
                          <a:pt x="5" y="0"/>
                        </a:moveTo>
                        <a:lnTo>
                          <a:pt x="22" y="2"/>
                        </a:lnTo>
                        <a:lnTo>
                          <a:pt x="19" y="624"/>
                        </a:lnTo>
                        <a:lnTo>
                          <a:pt x="0" y="62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75" name="Freeform 577"/>
                  <p:cNvSpPr>
                    <a:spLocks noChangeAspect="1"/>
                  </p:cNvSpPr>
                  <p:nvPr/>
                </p:nvSpPr>
                <p:spPr bwMode="auto">
                  <a:xfrm>
                    <a:off x="493" y="1988"/>
                    <a:ext cx="20" cy="539"/>
                  </a:xfrm>
                  <a:custGeom>
                    <a:avLst/>
                    <a:gdLst>
                      <a:gd name="T0" fmla="*/ 3 w 21"/>
                      <a:gd name="T1" fmla="*/ 3 h 622"/>
                      <a:gd name="T2" fmla="*/ 10 w 21"/>
                      <a:gd name="T3" fmla="*/ 0 h 622"/>
                      <a:gd name="T4" fmla="*/ 10 w 21"/>
                      <a:gd name="T5" fmla="*/ 6 h 622"/>
                      <a:gd name="T6" fmla="*/ 10 w 21"/>
                      <a:gd name="T7" fmla="*/ 7 h 622"/>
                      <a:gd name="T8" fmla="*/ 0 w 21"/>
                      <a:gd name="T9" fmla="*/ 7 h 622"/>
                      <a:gd name="T10" fmla="*/ 1 w 21"/>
                      <a:gd name="T11" fmla="*/ 6 h 622"/>
                      <a:gd name="T12" fmla="*/ 3 w 21"/>
                      <a:gd name="T13" fmla="*/ 3 h 6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"/>
                      <a:gd name="T22" fmla="*/ 0 h 622"/>
                      <a:gd name="T23" fmla="*/ 21 w 21"/>
                      <a:gd name="T24" fmla="*/ 622 h 62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" h="622">
                        <a:moveTo>
                          <a:pt x="3" y="3"/>
                        </a:moveTo>
                        <a:lnTo>
                          <a:pt x="20" y="0"/>
                        </a:lnTo>
                        <a:lnTo>
                          <a:pt x="17" y="550"/>
                        </a:lnTo>
                        <a:lnTo>
                          <a:pt x="17" y="621"/>
                        </a:lnTo>
                        <a:lnTo>
                          <a:pt x="0" y="621"/>
                        </a:lnTo>
                        <a:lnTo>
                          <a:pt x="1" y="558"/>
                        </a:lnTo>
                        <a:lnTo>
                          <a:pt x="3" y="3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76" name="Freeform 578"/>
                  <p:cNvSpPr>
                    <a:spLocks noChangeAspect="1"/>
                  </p:cNvSpPr>
                  <p:nvPr/>
                </p:nvSpPr>
                <p:spPr bwMode="auto">
                  <a:xfrm>
                    <a:off x="527" y="1990"/>
                    <a:ext cx="127" cy="534"/>
                  </a:xfrm>
                  <a:custGeom>
                    <a:avLst/>
                    <a:gdLst>
                      <a:gd name="T0" fmla="*/ 3 w 132"/>
                      <a:gd name="T1" fmla="*/ 0 h 626"/>
                      <a:gd name="T2" fmla="*/ 0 w 132"/>
                      <a:gd name="T3" fmla="*/ 4 h 626"/>
                      <a:gd name="T4" fmla="*/ 19 w 132"/>
                      <a:gd name="T5" fmla="*/ 4 h 626"/>
                      <a:gd name="T6" fmla="*/ 37 w 132"/>
                      <a:gd name="T7" fmla="*/ 4 h 626"/>
                      <a:gd name="T8" fmla="*/ 38 w 132"/>
                      <a:gd name="T9" fmla="*/ 3 h 626"/>
                      <a:gd name="T10" fmla="*/ 3 w 132"/>
                      <a:gd name="T11" fmla="*/ 0 h 62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2"/>
                      <a:gd name="T19" fmla="*/ 0 h 626"/>
                      <a:gd name="T20" fmla="*/ 132 w 132"/>
                      <a:gd name="T21" fmla="*/ 626 h 62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2" h="626">
                        <a:moveTo>
                          <a:pt x="3" y="0"/>
                        </a:moveTo>
                        <a:lnTo>
                          <a:pt x="0" y="617"/>
                        </a:lnTo>
                        <a:lnTo>
                          <a:pt x="64" y="613"/>
                        </a:lnTo>
                        <a:lnTo>
                          <a:pt x="128" y="625"/>
                        </a:lnTo>
                        <a:lnTo>
                          <a:pt x="131" y="4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CCCCCC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77" name="Freeform 579"/>
                  <p:cNvSpPr>
                    <a:spLocks noChangeAspect="1"/>
                  </p:cNvSpPr>
                  <p:nvPr/>
                </p:nvSpPr>
                <p:spPr bwMode="auto">
                  <a:xfrm>
                    <a:off x="458" y="2508"/>
                    <a:ext cx="259" cy="29"/>
                  </a:xfrm>
                  <a:custGeom>
                    <a:avLst/>
                    <a:gdLst>
                      <a:gd name="T0" fmla="*/ 0 w 269"/>
                      <a:gd name="T1" fmla="*/ 0 h 34"/>
                      <a:gd name="T2" fmla="*/ 0 w 269"/>
                      <a:gd name="T3" fmla="*/ 3 h 34"/>
                      <a:gd name="T4" fmla="*/ 80 w 269"/>
                      <a:gd name="T5" fmla="*/ 3 h 34"/>
                      <a:gd name="T6" fmla="*/ 80 w 269"/>
                      <a:gd name="T7" fmla="*/ 1 h 34"/>
                      <a:gd name="T8" fmla="*/ 0 w 269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9"/>
                      <a:gd name="T16" fmla="*/ 0 h 34"/>
                      <a:gd name="T17" fmla="*/ 269 w 269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9" h="34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268" y="33"/>
                        </a:lnTo>
                        <a:lnTo>
                          <a:pt x="268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78" name="Freeform 580"/>
                  <p:cNvSpPr>
                    <a:spLocks noChangeAspect="1"/>
                  </p:cNvSpPr>
                  <p:nvPr/>
                </p:nvSpPr>
                <p:spPr bwMode="auto">
                  <a:xfrm>
                    <a:off x="458" y="2508"/>
                    <a:ext cx="259" cy="29"/>
                  </a:xfrm>
                  <a:custGeom>
                    <a:avLst/>
                    <a:gdLst>
                      <a:gd name="T0" fmla="*/ 0 w 269"/>
                      <a:gd name="T1" fmla="*/ 0 h 34"/>
                      <a:gd name="T2" fmla="*/ 0 w 269"/>
                      <a:gd name="T3" fmla="*/ 3 h 34"/>
                      <a:gd name="T4" fmla="*/ 80 w 269"/>
                      <a:gd name="T5" fmla="*/ 3 h 34"/>
                      <a:gd name="T6" fmla="*/ 80 w 269"/>
                      <a:gd name="T7" fmla="*/ 1 h 34"/>
                      <a:gd name="T8" fmla="*/ 0 w 269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9"/>
                      <a:gd name="T16" fmla="*/ 0 h 34"/>
                      <a:gd name="T17" fmla="*/ 269 w 269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9" h="34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268" y="33"/>
                        </a:lnTo>
                        <a:lnTo>
                          <a:pt x="268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79" name="Freeform 581"/>
                  <p:cNvSpPr>
                    <a:spLocks noChangeAspect="1"/>
                  </p:cNvSpPr>
                  <p:nvPr/>
                </p:nvSpPr>
                <p:spPr bwMode="auto">
                  <a:xfrm>
                    <a:off x="493" y="2509"/>
                    <a:ext cx="192" cy="28"/>
                  </a:xfrm>
                  <a:custGeom>
                    <a:avLst/>
                    <a:gdLst>
                      <a:gd name="T0" fmla="*/ 54 w 200"/>
                      <a:gd name="T1" fmla="*/ 4 h 32"/>
                      <a:gd name="T2" fmla="*/ 54 w 200"/>
                      <a:gd name="T3" fmla="*/ 1 h 32"/>
                      <a:gd name="T4" fmla="*/ 0 w 200"/>
                      <a:gd name="T5" fmla="*/ 0 h 32"/>
                      <a:gd name="T6" fmla="*/ 0 w 200"/>
                      <a:gd name="T7" fmla="*/ 4 h 32"/>
                      <a:gd name="T8" fmla="*/ 54 w 200"/>
                      <a:gd name="T9" fmla="*/ 4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"/>
                      <a:gd name="T16" fmla="*/ 0 h 32"/>
                      <a:gd name="T17" fmla="*/ 200 w 200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" h="32">
                        <a:moveTo>
                          <a:pt x="199" y="31"/>
                        </a:moveTo>
                        <a:lnTo>
                          <a:pt x="199" y="1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199" y="31"/>
                        </a:lnTo>
                      </a:path>
                    </a:pathLst>
                  </a:custGeom>
                  <a:solidFill>
                    <a:srgbClr val="D9D9D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80" name="Freeform 582"/>
                  <p:cNvSpPr>
                    <a:spLocks noChangeAspect="1"/>
                  </p:cNvSpPr>
                  <p:nvPr/>
                </p:nvSpPr>
                <p:spPr bwMode="auto">
                  <a:xfrm>
                    <a:off x="512" y="2509"/>
                    <a:ext cx="155" cy="26"/>
                  </a:xfrm>
                  <a:custGeom>
                    <a:avLst/>
                    <a:gdLst>
                      <a:gd name="T0" fmla="*/ 48 w 161"/>
                      <a:gd name="T1" fmla="*/ 3 h 30"/>
                      <a:gd name="T2" fmla="*/ 48 w 161"/>
                      <a:gd name="T3" fmla="*/ 1 h 30"/>
                      <a:gd name="T4" fmla="*/ 0 w 161"/>
                      <a:gd name="T5" fmla="*/ 0 h 30"/>
                      <a:gd name="T6" fmla="*/ 0 w 161"/>
                      <a:gd name="T7" fmla="*/ 3 h 30"/>
                      <a:gd name="T8" fmla="*/ 48 w 161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30"/>
                      <a:gd name="T17" fmla="*/ 161 w 161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30">
                        <a:moveTo>
                          <a:pt x="160" y="29"/>
                        </a:moveTo>
                        <a:lnTo>
                          <a:pt x="159" y="1"/>
                        </a:ln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60" y="29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81" name="Freeform 583"/>
                  <p:cNvSpPr>
                    <a:spLocks noChangeAspect="1"/>
                  </p:cNvSpPr>
                  <p:nvPr/>
                </p:nvSpPr>
                <p:spPr bwMode="auto">
                  <a:xfrm>
                    <a:off x="526" y="2509"/>
                    <a:ext cx="125" cy="26"/>
                  </a:xfrm>
                  <a:custGeom>
                    <a:avLst/>
                    <a:gdLst>
                      <a:gd name="T0" fmla="*/ 46 w 129"/>
                      <a:gd name="T1" fmla="*/ 3 h 30"/>
                      <a:gd name="T2" fmla="*/ 46 w 129"/>
                      <a:gd name="T3" fmla="*/ 1 h 30"/>
                      <a:gd name="T4" fmla="*/ 1 w 129"/>
                      <a:gd name="T5" fmla="*/ 0 h 30"/>
                      <a:gd name="T6" fmla="*/ 0 w 129"/>
                      <a:gd name="T7" fmla="*/ 3 h 30"/>
                      <a:gd name="T8" fmla="*/ 46 w 129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30"/>
                      <a:gd name="T17" fmla="*/ 129 w 129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30">
                        <a:moveTo>
                          <a:pt x="128" y="29"/>
                        </a:moveTo>
                        <a:lnTo>
                          <a:pt x="128" y="1"/>
                        </a:lnTo>
                        <a:lnTo>
                          <a:pt x="1" y="0"/>
                        </a:lnTo>
                        <a:lnTo>
                          <a:pt x="0" y="29"/>
                        </a:lnTo>
                        <a:lnTo>
                          <a:pt x="128" y="29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82" name="Freeform 584"/>
                  <p:cNvSpPr>
                    <a:spLocks noChangeAspect="1"/>
                  </p:cNvSpPr>
                  <p:nvPr/>
                </p:nvSpPr>
                <p:spPr bwMode="auto">
                  <a:xfrm>
                    <a:off x="539" y="2509"/>
                    <a:ext cx="99" cy="26"/>
                  </a:xfrm>
                  <a:custGeom>
                    <a:avLst/>
                    <a:gdLst>
                      <a:gd name="T0" fmla="*/ 30 w 103"/>
                      <a:gd name="T1" fmla="*/ 3 h 30"/>
                      <a:gd name="T2" fmla="*/ 30 w 103"/>
                      <a:gd name="T3" fmla="*/ 1 h 30"/>
                      <a:gd name="T4" fmla="*/ 0 w 103"/>
                      <a:gd name="T5" fmla="*/ 0 h 30"/>
                      <a:gd name="T6" fmla="*/ 0 w 103"/>
                      <a:gd name="T7" fmla="*/ 3 h 30"/>
                      <a:gd name="T8" fmla="*/ 30 w 103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3"/>
                      <a:gd name="T16" fmla="*/ 0 h 30"/>
                      <a:gd name="T17" fmla="*/ 103 w 103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3" h="30">
                        <a:moveTo>
                          <a:pt x="102" y="29"/>
                        </a:moveTo>
                        <a:lnTo>
                          <a:pt x="102" y="1"/>
                        </a:ln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02" y="29"/>
                        </a:lnTo>
                      </a:path>
                    </a:pathLst>
                  </a:custGeom>
                  <a:solidFill>
                    <a:srgbClr val="F7F7F7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83" name="Freeform 585"/>
                  <p:cNvSpPr>
                    <a:spLocks noChangeAspect="1"/>
                  </p:cNvSpPr>
                  <p:nvPr/>
                </p:nvSpPr>
                <p:spPr bwMode="auto">
                  <a:xfrm>
                    <a:off x="548" y="2509"/>
                    <a:ext cx="81" cy="26"/>
                  </a:xfrm>
                  <a:custGeom>
                    <a:avLst/>
                    <a:gdLst>
                      <a:gd name="T0" fmla="*/ 28 w 84"/>
                      <a:gd name="T1" fmla="*/ 3 h 30"/>
                      <a:gd name="T2" fmla="*/ 28 w 84"/>
                      <a:gd name="T3" fmla="*/ 1 h 30"/>
                      <a:gd name="T4" fmla="*/ 1 w 84"/>
                      <a:gd name="T5" fmla="*/ 0 h 30"/>
                      <a:gd name="T6" fmla="*/ 0 w 84"/>
                      <a:gd name="T7" fmla="*/ 3 h 30"/>
                      <a:gd name="T8" fmla="*/ 28 w 84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"/>
                      <a:gd name="T16" fmla="*/ 0 h 30"/>
                      <a:gd name="T17" fmla="*/ 84 w 84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" h="30">
                        <a:moveTo>
                          <a:pt x="83" y="29"/>
                        </a:moveTo>
                        <a:lnTo>
                          <a:pt x="83" y="1"/>
                        </a:lnTo>
                        <a:lnTo>
                          <a:pt x="1" y="0"/>
                        </a:lnTo>
                        <a:lnTo>
                          <a:pt x="0" y="29"/>
                        </a:lnTo>
                        <a:lnTo>
                          <a:pt x="83" y="2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84" name="Freeform 586"/>
                  <p:cNvSpPr>
                    <a:spLocks noChangeAspect="1"/>
                  </p:cNvSpPr>
                  <p:nvPr/>
                </p:nvSpPr>
                <p:spPr bwMode="auto">
                  <a:xfrm>
                    <a:off x="604" y="2000"/>
                    <a:ext cx="1" cy="23"/>
                  </a:xfrm>
                  <a:custGeom>
                    <a:avLst/>
                    <a:gdLst>
                      <a:gd name="T0" fmla="*/ 0 w 1"/>
                      <a:gd name="T1" fmla="*/ 0 h 26"/>
                      <a:gd name="T2" fmla="*/ 0 w 1"/>
                      <a:gd name="T3" fmla="*/ 4 h 26"/>
                      <a:gd name="T4" fmla="*/ 0 w 1"/>
                      <a:gd name="T5" fmla="*/ 0 h 26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6"/>
                      <a:gd name="T11" fmla="*/ 1 w 1"/>
                      <a:gd name="T12" fmla="*/ 26 h 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6">
                        <a:moveTo>
                          <a:pt x="0" y="0"/>
                        </a:move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85" name="Freeform 587"/>
                  <p:cNvSpPr>
                    <a:spLocks noChangeAspect="1"/>
                  </p:cNvSpPr>
                  <p:nvPr/>
                </p:nvSpPr>
                <p:spPr bwMode="auto">
                  <a:xfrm>
                    <a:off x="517" y="1999"/>
                    <a:ext cx="2" cy="23"/>
                  </a:xfrm>
                  <a:custGeom>
                    <a:avLst/>
                    <a:gdLst>
                      <a:gd name="T0" fmla="*/ 1 w 2"/>
                      <a:gd name="T1" fmla="*/ 0 h 27"/>
                      <a:gd name="T2" fmla="*/ 0 w 2"/>
                      <a:gd name="T3" fmla="*/ 3 h 27"/>
                      <a:gd name="T4" fmla="*/ 1 w 2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27"/>
                      <a:gd name="T11" fmla="*/ 2 w 2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27">
                        <a:moveTo>
                          <a:pt x="1" y="0"/>
                        </a:moveTo>
                        <a:lnTo>
                          <a:pt x="0" y="26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86" name="Freeform 588"/>
                  <p:cNvSpPr>
                    <a:spLocks noChangeAspect="1"/>
                  </p:cNvSpPr>
                  <p:nvPr/>
                </p:nvSpPr>
                <p:spPr bwMode="auto">
                  <a:xfrm>
                    <a:off x="490" y="2487"/>
                    <a:ext cx="198" cy="22"/>
                  </a:xfrm>
                  <a:custGeom>
                    <a:avLst/>
                    <a:gdLst>
                      <a:gd name="T0" fmla="*/ 58 w 206"/>
                      <a:gd name="T1" fmla="*/ 4 h 25"/>
                      <a:gd name="T2" fmla="*/ 58 w 206"/>
                      <a:gd name="T3" fmla="*/ 1 h 25"/>
                      <a:gd name="T4" fmla="*/ 0 w 206"/>
                      <a:gd name="T5" fmla="*/ 0 h 25"/>
                      <a:gd name="T6" fmla="*/ 0 w 206"/>
                      <a:gd name="T7" fmla="*/ 4 h 25"/>
                      <a:gd name="T8" fmla="*/ 58 w 206"/>
                      <a:gd name="T9" fmla="*/ 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6"/>
                      <a:gd name="T16" fmla="*/ 0 h 25"/>
                      <a:gd name="T17" fmla="*/ 206 w 206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6" h="25">
                        <a:moveTo>
                          <a:pt x="205" y="24"/>
                        </a:moveTo>
                        <a:lnTo>
                          <a:pt x="205" y="1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  <a:lnTo>
                          <a:pt x="205" y="24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87" name="Freeform 589"/>
                  <p:cNvSpPr>
                    <a:spLocks noChangeAspect="1"/>
                  </p:cNvSpPr>
                  <p:nvPr/>
                </p:nvSpPr>
                <p:spPr bwMode="auto">
                  <a:xfrm>
                    <a:off x="554" y="2480"/>
                    <a:ext cx="60" cy="25"/>
                  </a:xfrm>
                  <a:custGeom>
                    <a:avLst/>
                    <a:gdLst>
                      <a:gd name="T0" fmla="*/ 0 w 62"/>
                      <a:gd name="T1" fmla="*/ 4 h 28"/>
                      <a:gd name="T2" fmla="*/ 21 w 62"/>
                      <a:gd name="T3" fmla="*/ 4 h 28"/>
                      <a:gd name="T4" fmla="*/ 21 w 62"/>
                      <a:gd name="T5" fmla="*/ 0 h 28"/>
                      <a:gd name="T6" fmla="*/ 1 w 62"/>
                      <a:gd name="T7" fmla="*/ 0 h 28"/>
                      <a:gd name="T8" fmla="*/ 0 w 62"/>
                      <a:gd name="T9" fmla="*/ 4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28"/>
                      <a:gd name="T17" fmla="*/ 62 w 62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28">
                        <a:moveTo>
                          <a:pt x="0" y="27"/>
                        </a:moveTo>
                        <a:lnTo>
                          <a:pt x="61" y="27"/>
                        </a:lnTo>
                        <a:lnTo>
                          <a:pt x="61" y="0"/>
                        </a:lnTo>
                        <a:lnTo>
                          <a:pt x="1" y="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88" name="Freeform 590"/>
                  <p:cNvSpPr>
                    <a:spLocks noChangeAspect="1"/>
                  </p:cNvSpPr>
                  <p:nvPr/>
                </p:nvSpPr>
                <p:spPr bwMode="auto">
                  <a:xfrm>
                    <a:off x="554" y="2480"/>
                    <a:ext cx="60" cy="25"/>
                  </a:xfrm>
                  <a:custGeom>
                    <a:avLst/>
                    <a:gdLst>
                      <a:gd name="T0" fmla="*/ 0 w 62"/>
                      <a:gd name="T1" fmla="*/ 4 h 28"/>
                      <a:gd name="T2" fmla="*/ 21 w 62"/>
                      <a:gd name="T3" fmla="*/ 4 h 28"/>
                      <a:gd name="T4" fmla="*/ 21 w 62"/>
                      <a:gd name="T5" fmla="*/ 0 h 28"/>
                      <a:gd name="T6" fmla="*/ 1 w 62"/>
                      <a:gd name="T7" fmla="*/ 0 h 28"/>
                      <a:gd name="T8" fmla="*/ 0 w 62"/>
                      <a:gd name="T9" fmla="*/ 4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28"/>
                      <a:gd name="T17" fmla="*/ 62 w 62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28">
                        <a:moveTo>
                          <a:pt x="0" y="27"/>
                        </a:moveTo>
                        <a:lnTo>
                          <a:pt x="61" y="27"/>
                        </a:lnTo>
                        <a:lnTo>
                          <a:pt x="61" y="0"/>
                        </a:lnTo>
                        <a:lnTo>
                          <a:pt x="1" y="0"/>
                        </a:lnTo>
                        <a:lnTo>
                          <a:pt x="0" y="27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89" name="Freeform 591"/>
                  <p:cNvSpPr>
                    <a:spLocks noChangeAspect="1"/>
                  </p:cNvSpPr>
                  <p:nvPr/>
                </p:nvSpPr>
                <p:spPr bwMode="auto">
                  <a:xfrm>
                    <a:off x="602" y="2481"/>
                    <a:ext cx="1" cy="24"/>
                  </a:xfrm>
                  <a:custGeom>
                    <a:avLst/>
                    <a:gdLst>
                      <a:gd name="T0" fmla="*/ 0 w 1"/>
                      <a:gd name="T1" fmla="*/ 0 h 27"/>
                      <a:gd name="T2" fmla="*/ 0 w 1"/>
                      <a:gd name="T3" fmla="*/ 4 h 27"/>
                      <a:gd name="T4" fmla="*/ 0 w 1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7"/>
                      <a:gd name="T11" fmla="*/ 1 w 1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7">
                        <a:moveTo>
                          <a:pt x="0" y="0"/>
                        </a:moveTo>
                        <a:lnTo>
                          <a:pt x="0" y="2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90" name="Line 5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2" y="2483"/>
                    <a:ext cx="1" cy="2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1" name="Freeform 593"/>
                  <p:cNvSpPr>
                    <a:spLocks noChangeAspect="1"/>
                  </p:cNvSpPr>
                  <p:nvPr/>
                </p:nvSpPr>
                <p:spPr bwMode="auto">
                  <a:xfrm>
                    <a:off x="642" y="2480"/>
                    <a:ext cx="58" cy="25"/>
                  </a:xfrm>
                  <a:custGeom>
                    <a:avLst/>
                    <a:gdLst>
                      <a:gd name="T0" fmla="*/ 0 w 60"/>
                      <a:gd name="T1" fmla="*/ 3 h 29"/>
                      <a:gd name="T2" fmla="*/ 20 w 60"/>
                      <a:gd name="T3" fmla="*/ 3 h 29"/>
                      <a:gd name="T4" fmla="*/ 20 w 60"/>
                      <a:gd name="T5" fmla="*/ 1 h 29"/>
                      <a:gd name="T6" fmla="*/ 1 w 60"/>
                      <a:gd name="T7" fmla="*/ 0 h 29"/>
                      <a:gd name="T8" fmla="*/ 0 w 60"/>
                      <a:gd name="T9" fmla="*/ 3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29"/>
                      <a:gd name="T17" fmla="*/ 60 w 60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29">
                        <a:moveTo>
                          <a:pt x="0" y="27"/>
                        </a:moveTo>
                        <a:lnTo>
                          <a:pt x="59" y="28"/>
                        </a:lnTo>
                        <a:lnTo>
                          <a:pt x="59" y="1"/>
                        </a:lnTo>
                        <a:lnTo>
                          <a:pt x="1" y="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92" name="Freeform 594"/>
                  <p:cNvSpPr>
                    <a:spLocks noChangeAspect="1"/>
                  </p:cNvSpPr>
                  <p:nvPr/>
                </p:nvSpPr>
                <p:spPr bwMode="auto">
                  <a:xfrm>
                    <a:off x="642" y="2480"/>
                    <a:ext cx="58" cy="25"/>
                  </a:xfrm>
                  <a:custGeom>
                    <a:avLst/>
                    <a:gdLst>
                      <a:gd name="T0" fmla="*/ 0 w 60"/>
                      <a:gd name="T1" fmla="*/ 3 h 29"/>
                      <a:gd name="T2" fmla="*/ 20 w 60"/>
                      <a:gd name="T3" fmla="*/ 3 h 29"/>
                      <a:gd name="T4" fmla="*/ 20 w 60"/>
                      <a:gd name="T5" fmla="*/ 1 h 29"/>
                      <a:gd name="T6" fmla="*/ 1 w 60"/>
                      <a:gd name="T7" fmla="*/ 0 h 29"/>
                      <a:gd name="T8" fmla="*/ 0 w 60"/>
                      <a:gd name="T9" fmla="*/ 3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29"/>
                      <a:gd name="T17" fmla="*/ 60 w 60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29">
                        <a:moveTo>
                          <a:pt x="0" y="27"/>
                        </a:moveTo>
                        <a:lnTo>
                          <a:pt x="59" y="28"/>
                        </a:lnTo>
                        <a:lnTo>
                          <a:pt x="59" y="1"/>
                        </a:lnTo>
                        <a:lnTo>
                          <a:pt x="1" y="0"/>
                        </a:lnTo>
                        <a:lnTo>
                          <a:pt x="0" y="27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93" name="Freeform 595"/>
                  <p:cNvSpPr>
                    <a:spLocks noChangeAspect="1"/>
                  </p:cNvSpPr>
                  <p:nvPr/>
                </p:nvSpPr>
                <p:spPr bwMode="auto">
                  <a:xfrm>
                    <a:off x="688" y="2482"/>
                    <a:ext cx="1" cy="23"/>
                  </a:xfrm>
                  <a:custGeom>
                    <a:avLst/>
                    <a:gdLst>
                      <a:gd name="T0" fmla="*/ 0 w 1"/>
                      <a:gd name="T1" fmla="*/ 0 h 27"/>
                      <a:gd name="T2" fmla="*/ 0 w 1"/>
                      <a:gd name="T3" fmla="*/ 3 h 27"/>
                      <a:gd name="T4" fmla="*/ 0 w 1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7"/>
                      <a:gd name="T11" fmla="*/ 1 w 1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7">
                        <a:moveTo>
                          <a:pt x="0" y="0"/>
                        </a:moveTo>
                        <a:lnTo>
                          <a:pt x="0" y="2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94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88" y="2484"/>
                    <a:ext cx="1" cy="2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5" name="Freeform 597"/>
                  <p:cNvSpPr>
                    <a:spLocks noChangeAspect="1"/>
                  </p:cNvSpPr>
                  <p:nvPr/>
                </p:nvSpPr>
                <p:spPr bwMode="auto">
                  <a:xfrm>
                    <a:off x="469" y="2479"/>
                    <a:ext cx="57" cy="26"/>
                  </a:xfrm>
                  <a:custGeom>
                    <a:avLst/>
                    <a:gdLst>
                      <a:gd name="T0" fmla="*/ 0 w 60"/>
                      <a:gd name="T1" fmla="*/ 3 h 30"/>
                      <a:gd name="T2" fmla="*/ 10 w 60"/>
                      <a:gd name="T3" fmla="*/ 3 h 30"/>
                      <a:gd name="T4" fmla="*/ 11 w 60"/>
                      <a:gd name="T5" fmla="*/ 1 h 30"/>
                      <a:gd name="T6" fmla="*/ 0 w 60"/>
                      <a:gd name="T7" fmla="*/ 0 h 30"/>
                      <a:gd name="T8" fmla="*/ 0 w 60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30"/>
                      <a:gd name="T17" fmla="*/ 60 w 60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30">
                        <a:moveTo>
                          <a:pt x="0" y="28"/>
                        </a:moveTo>
                        <a:lnTo>
                          <a:pt x="58" y="29"/>
                        </a:lnTo>
                        <a:lnTo>
                          <a:pt x="59" y="1"/>
                        </a:lnTo>
                        <a:lnTo>
                          <a:pt x="0" y="0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96" name="Freeform 598"/>
                  <p:cNvSpPr>
                    <a:spLocks noChangeAspect="1"/>
                  </p:cNvSpPr>
                  <p:nvPr/>
                </p:nvSpPr>
                <p:spPr bwMode="auto">
                  <a:xfrm>
                    <a:off x="469" y="2479"/>
                    <a:ext cx="57" cy="26"/>
                  </a:xfrm>
                  <a:custGeom>
                    <a:avLst/>
                    <a:gdLst>
                      <a:gd name="T0" fmla="*/ 0 w 60"/>
                      <a:gd name="T1" fmla="*/ 3 h 30"/>
                      <a:gd name="T2" fmla="*/ 10 w 60"/>
                      <a:gd name="T3" fmla="*/ 3 h 30"/>
                      <a:gd name="T4" fmla="*/ 11 w 60"/>
                      <a:gd name="T5" fmla="*/ 1 h 30"/>
                      <a:gd name="T6" fmla="*/ 0 w 60"/>
                      <a:gd name="T7" fmla="*/ 0 h 30"/>
                      <a:gd name="T8" fmla="*/ 0 w 60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30"/>
                      <a:gd name="T17" fmla="*/ 60 w 60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30">
                        <a:moveTo>
                          <a:pt x="0" y="28"/>
                        </a:moveTo>
                        <a:lnTo>
                          <a:pt x="58" y="29"/>
                        </a:lnTo>
                        <a:lnTo>
                          <a:pt x="59" y="1"/>
                        </a:lnTo>
                        <a:lnTo>
                          <a:pt x="0" y="0"/>
                        </a:lnTo>
                        <a:lnTo>
                          <a:pt x="0" y="28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97" name="Freeform 599"/>
                  <p:cNvSpPr>
                    <a:spLocks noChangeAspect="1"/>
                  </p:cNvSpPr>
                  <p:nvPr/>
                </p:nvSpPr>
                <p:spPr bwMode="auto">
                  <a:xfrm>
                    <a:off x="514" y="2481"/>
                    <a:ext cx="2" cy="24"/>
                  </a:xfrm>
                  <a:custGeom>
                    <a:avLst/>
                    <a:gdLst>
                      <a:gd name="T0" fmla="*/ 1 w 2"/>
                      <a:gd name="T1" fmla="*/ 0 h 27"/>
                      <a:gd name="T2" fmla="*/ 0 w 2"/>
                      <a:gd name="T3" fmla="*/ 4 h 27"/>
                      <a:gd name="T4" fmla="*/ 1 w 2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27"/>
                      <a:gd name="T11" fmla="*/ 2 w 2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27">
                        <a:moveTo>
                          <a:pt x="1" y="0"/>
                        </a:moveTo>
                        <a:lnTo>
                          <a:pt x="0" y="26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598" name="Line 60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14" y="2483"/>
                    <a:ext cx="1" cy="2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9" name="Freeform 601"/>
                  <p:cNvSpPr>
                    <a:spLocks noChangeAspect="1"/>
                  </p:cNvSpPr>
                  <p:nvPr/>
                </p:nvSpPr>
                <p:spPr bwMode="auto">
                  <a:xfrm>
                    <a:off x="776" y="2608"/>
                    <a:ext cx="554" cy="194"/>
                  </a:xfrm>
                  <a:custGeom>
                    <a:avLst/>
                    <a:gdLst>
                      <a:gd name="T0" fmla="*/ 173 w 575"/>
                      <a:gd name="T1" fmla="*/ 0 h 224"/>
                      <a:gd name="T2" fmla="*/ 5 w 575"/>
                      <a:gd name="T3" fmla="*/ 0 h 224"/>
                      <a:gd name="T4" fmla="*/ 0 w 575"/>
                      <a:gd name="T5" fmla="*/ 3 h 224"/>
                      <a:gd name="T6" fmla="*/ 175 w 575"/>
                      <a:gd name="T7" fmla="*/ 3 h 224"/>
                      <a:gd name="T8" fmla="*/ 173 w 575"/>
                      <a:gd name="T9" fmla="*/ 0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5"/>
                      <a:gd name="T16" fmla="*/ 0 h 224"/>
                      <a:gd name="T17" fmla="*/ 575 w 575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5" h="224">
                        <a:moveTo>
                          <a:pt x="571" y="0"/>
                        </a:moveTo>
                        <a:lnTo>
                          <a:pt x="5" y="0"/>
                        </a:lnTo>
                        <a:lnTo>
                          <a:pt x="0" y="217"/>
                        </a:lnTo>
                        <a:lnTo>
                          <a:pt x="574" y="223"/>
                        </a:lnTo>
                        <a:lnTo>
                          <a:pt x="571" y="0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00" name="Freeform 602"/>
                  <p:cNvSpPr>
                    <a:spLocks noChangeAspect="1"/>
                  </p:cNvSpPr>
                  <p:nvPr/>
                </p:nvSpPr>
                <p:spPr bwMode="auto">
                  <a:xfrm>
                    <a:off x="776" y="2608"/>
                    <a:ext cx="554" cy="194"/>
                  </a:xfrm>
                  <a:custGeom>
                    <a:avLst/>
                    <a:gdLst>
                      <a:gd name="T0" fmla="*/ 173 w 575"/>
                      <a:gd name="T1" fmla="*/ 0 h 224"/>
                      <a:gd name="T2" fmla="*/ 5 w 575"/>
                      <a:gd name="T3" fmla="*/ 0 h 224"/>
                      <a:gd name="T4" fmla="*/ 0 w 575"/>
                      <a:gd name="T5" fmla="*/ 3 h 224"/>
                      <a:gd name="T6" fmla="*/ 175 w 575"/>
                      <a:gd name="T7" fmla="*/ 3 h 224"/>
                      <a:gd name="T8" fmla="*/ 173 w 575"/>
                      <a:gd name="T9" fmla="*/ 0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5"/>
                      <a:gd name="T16" fmla="*/ 0 h 224"/>
                      <a:gd name="T17" fmla="*/ 575 w 575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5" h="224">
                        <a:moveTo>
                          <a:pt x="571" y="0"/>
                        </a:moveTo>
                        <a:lnTo>
                          <a:pt x="5" y="0"/>
                        </a:lnTo>
                        <a:lnTo>
                          <a:pt x="0" y="217"/>
                        </a:lnTo>
                        <a:lnTo>
                          <a:pt x="574" y="223"/>
                        </a:lnTo>
                        <a:lnTo>
                          <a:pt x="57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01" name="Freeform 603"/>
                  <p:cNvSpPr>
                    <a:spLocks noChangeAspect="1"/>
                  </p:cNvSpPr>
                  <p:nvPr/>
                </p:nvSpPr>
                <p:spPr bwMode="auto">
                  <a:xfrm>
                    <a:off x="776" y="2775"/>
                    <a:ext cx="553" cy="22"/>
                  </a:xfrm>
                  <a:custGeom>
                    <a:avLst/>
                    <a:gdLst>
                      <a:gd name="T0" fmla="*/ 174 w 574"/>
                      <a:gd name="T1" fmla="*/ 4 h 25"/>
                      <a:gd name="T2" fmla="*/ 172 w 574"/>
                      <a:gd name="T3" fmla="*/ 4 h 25"/>
                      <a:gd name="T4" fmla="*/ 0 w 574"/>
                      <a:gd name="T5" fmla="*/ 4 h 25"/>
                      <a:gd name="T6" fmla="*/ 3 w 574"/>
                      <a:gd name="T7" fmla="*/ 0 h 25"/>
                      <a:gd name="T8" fmla="*/ 174 w 574"/>
                      <a:gd name="T9" fmla="*/ 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4"/>
                      <a:gd name="T16" fmla="*/ 0 h 25"/>
                      <a:gd name="T17" fmla="*/ 574 w 574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4" h="25">
                        <a:moveTo>
                          <a:pt x="573" y="5"/>
                        </a:moveTo>
                        <a:lnTo>
                          <a:pt x="571" y="24"/>
                        </a:lnTo>
                        <a:lnTo>
                          <a:pt x="0" y="21"/>
                        </a:lnTo>
                        <a:lnTo>
                          <a:pt x="3" y="0"/>
                        </a:lnTo>
                        <a:lnTo>
                          <a:pt x="573" y="5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02" name="Freeform 604"/>
                  <p:cNvSpPr>
                    <a:spLocks noChangeAspect="1"/>
                  </p:cNvSpPr>
                  <p:nvPr/>
                </p:nvSpPr>
                <p:spPr bwMode="auto">
                  <a:xfrm>
                    <a:off x="782" y="2608"/>
                    <a:ext cx="551" cy="18"/>
                  </a:xfrm>
                  <a:custGeom>
                    <a:avLst/>
                    <a:gdLst>
                      <a:gd name="T0" fmla="*/ 171 w 572"/>
                      <a:gd name="T1" fmla="*/ 3 h 21"/>
                      <a:gd name="T2" fmla="*/ 172 w 572"/>
                      <a:gd name="T3" fmla="*/ 3 h 21"/>
                      <a:gd name="T4" fmla="*/ 21 w 572"/>
                      <a:gd name="T5" fmla="*/ 3 h 21"/>
                      <a:gd name="T6" fmla="*/ 0 w 572"/>
                      <a:gd name="T7" fmla="*/ 3 h 21"/>
                      <a:gd name="T8" fmla="*/ 0 w 572"/>
                      <a:gd name="T9" fmla="*/ 0 h 21"/>
                      <a:gd name="T10" fmla="*/ 16 w 572"/>
                      <a:gd name="T11" fmla="*/ 0 h 21"/>
                      <a:gd name="T12" fmla="*/ 171 w 572"/>
                      <a:gd name="T13" fmla="*/ 3 h 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72"/>
                      <a:gd name="T22" fmla="*/ 0 h 21"/>
                      <a:gd name="T23" fmla="*/ 572 w 572"/>
                      <a:gd name="T24" fmla="*/ 21 h 2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72" h="21">
                        <a:moveTo>
                          <a:pt x="568" y="3"/>
                        </a:moveTo>
                        <a:lnTo>
                          <a:pt x="571" y="20"/>
                        </a:lnTo>
                        <a:lnTo>
                          <a:pt x="66" y="17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57" y="0"/>
                        </a:lnTo>
                        <a:lnTo>
                          <a:pt x="568" y="3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03" name="Freeform 605"/>
                  <p:cNvSpPr>
                    <a:spLocks noChangeAspect="1"/>
                  </p:cNvSpPr>
                  <p:nvPr/>
                </p:nvSpPr>
                <p:spPr bwMode="auto">
                  <a:xfrm>
                    <a:off x="778" y="2640"/>
                    <a:ext cx="554" cy="124"/>
                  </a:xfrm>
                  <a:custGeom>
                    <a:avLst/>
                    <a:gdLst>
                      <a:gd name="T0" fmla="*/ 175 w 575"/>
                      <a:gd name="T1" fmla="*/ 3 h 143"/>
                      <a:gd name="T2" fmla="*/ 6 w 575"/>
                      <a:gd name="T3" fmla="*/ 0 h 143"/>
                      <a:gd name="T4" fmla="*/ 10 w 575"/>
                      <a:gd name="T5" fmla="*/ 3 h 143"/>
                      <a:gd name="T6" fmla="*/ 0 w 575"/>
                      <a:gd name="T7" fmla="*/ 3 h 143"/>
                      <a:gd name="T8" fmla="*/ 172 w 575"/>
                      <a:gd name="T9" fmla="*/ 3 h 143"/>
                      <a:gd name="T10" fmla="*/ 175 w 575"/>
                      <a:gd name="T11" fmla="*/ 3 h 14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5"/>
                      <a:gd name="T19" fmla="*/ 0 h 143"/>
                      <a:gd name="T20" fmla="*/ 575 w 575"/>
                      <a:gd name="T21" fmla="*/ 143 h 14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5" h="143">
                        <a:moveTo>
                          <a:pt x="574" y="3"/>
                        </a:moveTo>
                        <a:lnTo>
                          <a:pt x="6" y="0"/>
                        </a:lnTo>
                        <a:lnTo>
                          <a:pt x="10" y="69"/>
                        </a:lnTo>
                        <a:lnTo>
                          <a:pt x="0" y="140"/>
                        </a:lnTo>
                        <a:lnTo>
                          <a:pt x="570" y="142"/>
                        </a:lnTo>
                        <a:lnTo>
                          <a:pt x="574" y="3"/>
                        </a:lnTo>
                      </a:path>
                    </a:pathLst>
                  </a:custGeom>
                  <a:solidFill>
                    <a:srgbClr val="CCCCCC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04" name="Freeform 606"/>
                  <p:cNvSpPr>
                    <a:spLocks noChangeAspect="1"/>
                  </p:cNvSpPr>
                  <p:nvPr/>
                </p:nvSpPr>
                <p:spPr bwMode="auto">
                  <a:xfrm>
                    <a:off x="764" y="2572"/>
                    <a:ext cx="31" cy="254"/>
                  </a:xfrm>
                  <a:custGeom>
                    <a:avLst/>
                    <a:gdLst>
                      <a:gd name="T0" fmla="*/ 16 w 32"/>
                      <a:gd name="T1" fmla="*/ 0 h 293"/>
                      <a:gd name="T2" fmla="*/ 1 w 32"/>
                      <a:gd name="T3" fmla="*/ 0 h 293"/>
                      <a:gd name="T4" fmla="*/ 0 w 32"/>
                      <a:gd name="T5" fmla="*/ 3 h 293"/>
                      <a:gd name="T6" fmla="*/ 16 w 32"/>
                      <a:gd name="T7" fmla="*/ 3 h 293"/>
                      <a:gd name="T8" fmla="*/ 16 w 32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293"/>
                      <a:gd name="T17" fmla="*/ 32 w 32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293">
                        <a:moveTo>
                          <a:pt x="31" y="0"/>
                        </a:moveTo>
                        <a:lnTo>
                          <a:pt x="1" y="0"/>
                        </a:lnTo>
                        <a:lnTo>
                          <a:pt x="0" y="292"/>
                        </a:lnTo>
                        <a:lnTo>
                          <a:pt x="30" y="292"/>
                        </a:lnTo>
                        <a:lnTo>
                          <a:pt x="31" y="0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05" name="Freeform 607"/>
                  <p:cNvSpPr>
                    <a:spLocks noChangeAspect="1"/>
                  </p:cNvSpPr>
                  <p:nvPr/>
                </p:nvSpPr>
                <p:spPr bwMode="auto">
                  <a:xfrm>
                    <a:off x="764" y="2572"/>
                    <a:ext cx="31" cy="254"/>
                  </a:xfrm>
                  <a:custGeom>
                    <a:avLst/>
                    <a:gdLst>
                      <a:gd name="T0" fmla="*/ 16 w 32"/>
                      <a:gd name="T1" fmla="*/ 0 h 293"/>
                      <a:gd name="T2" fmla="*/ 1 w 32"/>
                      <a:gd name="T3" fmla="*/ 0 h 293"/>
                      <a:gd name="T4" fmla="*/ 0 w 32"/>
                      <a:gd name="T5" fmla="*/ 3 h 293"/>
                      <a:gd name="T6" fmla="*/ 16 w 32"/>
                      <a:gd name="T7" fmla="*/ 3 h 293"/>
                      <a:gd name="T8" fmla="*/ 16 w 32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293"/>
                      <a:gd name="T17" fmla="*/ 32 w 32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293">
                        <a:moveTo>
                          <a:pt x="31" y="0"/>
                        </a:moveTo>
                        <a:lnTo>
                          <a:pt x="1" y="0"/>
                        </a:lnTo>
                        <a:lnTo>
                          <a:pt x="0" y="292"/>
                        </a:lnTo>
                        <a:lnTo>
                          <a:pt x="30" y="292"/>
                        </a:lnTo>
                        <a:lnTo>
                          <a:pt x="3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06" name="Freeform 608"/>
                  <p:cNvSpPr>
                    <a:spLocks noChangeAspect="1"/>
                  </p:cNvSpPr>
                  <p:nvPr/>
                </p:nvSpPr>
                <p:spPr bwMode="auto">
                  <a:xfrm>
                    <a:off x="764" y="2606"/>
                    <a:ext cx="28" cy="189"/>
                  </a:xfrm>
                  <a:custGeom>
                    <a:avLst/>
                    <a:gdLst>
                      <a:gd name="T0" fmla="*/ 0 w 29"/>
                      <a:gd name="T1" fmla="*/ 3 h 218"/>
                      <a:gd name="T2" fmla="*/ 14 w 29"/>
                      <a:gd name="T3" fmla="*/ 3 h 218"/>
                      <a:gd name="T4" fmla="*/ 14 w 29"/>
                      <a:gd name="T5" fmla="*/ 0 h 218"/>
                      <a:gd name="T6" fmla="*/ 1 w 29"/>
                      <a:gd name="T7" fmla="*/ 0 h 218"/>
                      <a:gd name="T8" fmla="*/ 0 w 29"/>
                      <a:gd name="T9" fmla="*/ 3 h 2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218"/>
                      <a:gd name="T17" fmla="*/ 29 w 29"/>
                      <a:gd name="T18" fmla="*/ 218 h 2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218">
                        <a:moveTo>
                          <a:pt x="0" y="217"/>
                        </a:moveTo>
                        <a:lnTo>
                          <a:pt x="27" y="217"/>
                        </a:lnTo>
                        <a:lnTo>
                          <a:pt x="28" y="0"/>
                        </a:lnTo>
                        <a:lnTo>
                          <a:pt x="1" y="0"/>
                        </a:lnTo>
                        <a:lnTo>
                          <a:pt x="0" y="217"/>
                        </a:lnTo>
                      </a:path>
                    </a:pathLst>
                  </a:custGeom>
                  <a:solidFill>
                    <a:srgbClr val="D9D9D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07" name="Freeform 609"/>
                  <p:cNvSpPr>
                    <a:spLocks noChangeAspect="1"/>
                  </p:cNvSpPr>
                  <p:nvPr/>
                </p:nvSpPr>
                <p:spPr bwMode="auto">
                  <a:xfrm>
                    <a:off x="764" y="2624"/>
                    <a:ext cx="28" cy="152"/>
                  </a:xfrm>
                  <a:custGeom>
                    <a:avLst/>
                    <a:gdLst>
                      <a:gd name="T0" fmla="*/ 0 w 29"/>
                      <a:gd name="T1" fmla="*/ 3 h 175"/>
                      <a:gd name="T2" fmla="*/ 14 w 29"/>
                      <a:gd name="T3" fmla="*/ 3 h 175"/>
                      <a:gd name="T4" fmla="*/ 14 w 29"/>
                      <a:gd name="T5" fmla="*/ 0 h 175"/>
                      <a:gd name="T6" fmla="*/ 1 w 29"/>
                      <a:gd name="T7" fmla="*/ 0 h 175"/>
                      <a:gd name="T8" fmla="*/ 0 w 29"/>
                      <a:gd name="T9" fmla="*/ 3 h 1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175"/>
                      <a:gd name="T17" fmla="*/ 29 w 29"/>
                      <a:gd name="T18" fmla="*/ 175 h 1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175">
                        <a:moveTo>
                          <a:pt x="0" y="174"/>
                        </a:moveTo>
                        <a:lnTo>
                          <a:pt x="27" y="174"/>
                        </a:lnTo>
                        <a:lnTo>
                          <a:pt x="28" y="0"/>
                        </a:lnTo>
                        <a:lnTo>
                          <a:pt x="1" y="0"/>
                        </a:lnTo>
                        <a:lnTo>
                          <a:pt x="0" y="174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08" name="Freeform 610"/>
                  <p:cNvSpPr>
                    <a:spLocks noChangeAspect="1"/>
                  </p:cNvSpPr>
                  <p:nvPr/>
                </p:nvSpPr>
                <p:spPr bwMode="auto">
                  <a:xfrm>
                    <a:off x="766" y="2640"/>
                    <a:ext cx="26" cy="120"/>
                  </a:xfrm>
                  <a:custGeom>
                    <a:avLst/>
                    <a:gdLst>
                      <a:gd name="T0" fmla="*/ 0 w 27"/>
                      <a:gd name="T1" fmla="*/ 3 h 139"/>
                      <a:gd name="T2" fmla="*/ 13 w 27"/>
                      <a:gd name="T3" fmla="*/ 3 h 139"/>
                      <a:gd name="T4" fmla="*/ 13 w 27"/>
                      <a:gd name="T5" fmla="*/ 0 h 139"/>
                      <a:gd name="T6" fmla="*/ 0 w 27"/>
                      <a:gd name="T7" fmla="*/ 0 h 139"/>
                      <a:gd name="T8" fmla="*/ 0 w 27"/>
                      <a:gd name="T9" fmla="*/ 3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39"/>
                      <a:gd name="T17" fmla="*/ 27 w 27"/>
                      <a:gd name="T18" fmla="*/ 139 h 1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39">
                        <a:moveTo>
                          <a:pt x="0" y="138"/>
                        </a:moveTo>
                        <a:lnTo>
                          <a:pt x="25" y="138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lnTo>
                          <a:pt x="0" y="138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09" name="Freeform 611"/>
                  <p:cNvSpPr>
                    <a:spLocks noChangeAspect="1"/>
                  </p:cNvSpPr>
                  <p:nvPr/>
                </p:nvSpPr>
                <p:spPr bwMode="auto">
                  <a:xfrm>
                    <a:off x="766" y="2651"/>
                    <a:ext cx="26" cy="98"/>
                  </a:xfrm>
                  <a:custGeom>
                    <a:avLst/>
                    <a:gdLst>
                      <a:gd name="T0" fmla="*/ 0 w 27"/>
                      <a:gd name="T1" fmla="*/ 3 h 113"/>
                      <a:gd name="T2" fmla="*/ 13 w 27"/>
                      <a:gd name="T3" fmla="*/ 3 h 113"/>
                      <a:gd name="T4" fmla="*/ 13 w 27"/>
                      <a:gd name="T5" fmla="*/ 0 h 113"/>
                      <a:gd name="T6" fmla="*/ 0 w 27"/>
                      <a:gd name="T7" fmla="*/ 0 h 113"/>
                      <a:gd name="T8" fmla="*/ 0 w 27"/>
                      <a:gd name="T9" fmla="*/ 3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13"/>
                      <a:gd name="T17" fmla="*/ 27 w 27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13">
                        <a:moveTo>
                          <a:pt x="0" y="112"/>
                        </a:moveTo>
                        <a:lnTo>
                          <a:pt x="25" y="112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lnTo>
                          <a:pt x="0" y="112"/>
                        </a:lnTo>
                      </a:path>
                    </a:pathLst>
                  </a:custGeom>
                  <a:solidFill>
                    <a:srgbClr val="F7F7F7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10" name="Freeform 612"/>
                  <p:cNvSpPr>
                    <a:spLocks noChangeAspect="1"/>
                  </p:cNvSpPr>
                  <p:nvPr/>
                </p:nvSpPr>
                <p:spPr bwMode="auto">
                  <a:xfrm>
                    <a:off x="766" y="2661"/>
                    <a:ext cx="26" cy="78"/>
                  </a:xfrm>
                  <a:custGeom>
                    <a:avLst/>
                    <a:gdLst>
                      <a:gd name="T0" fmla="*/ 0 w 27"/>
                      <a:gd name="T1" fmla="*/ 3 h 90"/>
                      <a:gd name="T2" fmla="*/ 13 w 27"/>
                      <a:gd name="T3" fmla="*/ 3 h 90"/>
                      <a:gd name="T4" fmla="*/ 13 w 27"/>
                      <a:gd name="T5" fmla="*/ 0 h 90"/>
                      <a:gd name="T6" fmla="*/ 0 w 27"/>
                      <a:gd name="T7" fmla="*/ 0 h 90"/>
                      <a:gd name="T8" fmla="*/ 0 w 27"/>
                      <a:gd name="T9" fmla="*/ 3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90"/>
                      <a:gd name="T17" fmla="*/ 27 w 27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90">
                        <a:moveTo>
                          <a:pt x="0" y="89"/>
                        </a:moveTo>
                        <a:lnTo>
                          <a:pt x="25" y="89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11" name="Freeform 613"/>
                  <p:cNvSpPr>
                    <a:spLocks noChangeAspect="1"/>
                  </p:cNvSpPr>
                  <p:nvPr/>
                </p:nvSpPr>
                <p:spPr bwMode="auto">
                  <a:xfrm>
                    <a:off x="1290" y="2670"/>
                    <a:ext cx="26" cy="55"/>
                  </a:xfrm>
                  <a:custGeom>
                    <a:avLst/>
                    <a:gdLst>
                      <a:gd name="T0" fmla="*/ 1 w 27"/>
                      <a:gd name="T1" fmla="*/ 0 h 64"/>
                      <a:gd name="T2" fmla="*/ 0 w 27"/>
                      <a:gd name="T3" fmla="*/ 3 h 64"/>
                      <a:gd name="T4" fmla="*/ 13 w 27"/>
                      <a:gd name="T5" fmla="*/ 3 h 64"/>
                      <a:gd name="T6" fmla="*/ 13 w 27"/>
                      <a:gd name="T7" fmla="*/ 1 h 64"/>
                      <a:gd name="T8" fmla="*/ 1 w 27"/>
                      <a:gd name="T9" fmla="*/ 0 h 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4"/>
                      <a:gd name="T17" fmla="*/ 27 w 27"/>
                      <a:gd name="T18" fmla="*/ 64 h 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4">
                        <a:moveTo>
                          <a:pt x="1" y="0"/>
                        </a:moveTo>
                        <a:lnTo>
                          <a:pt x="0" y="63"/>
                        </a:lnTo>
                        <a:lnTo>
                          <a:pt x="25" y="63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12" name="Freeform 614"/>
                  <p:cNvSpPr>
                    <a:spLocks noChangeAspect="1"/>
                  </p:cNvSpPr>
                  <p:nvPr/>
                </p:nvSpPr>
                <p:spPr bwMode="auto">
                  <a:xfrm>
                    <a:off x="1290" y="2670"/>
                    <a:ext cx="26" cy="55"/>
                  </a:xfrm>
                  <a:custGeom>
                    <a:avLst/>
                    <a:gdLst>
                      <a:gd name="T0" fmla="*/ 1 w 27"/>
                      <a:gd name="T1" fmla="*/ 0 h 64"/>
                      <a:gd name="T2" fmla="*/ 0 w 27"/>
                      <a:gd name="T3" fmla="*/ 3 h 64"/>
                      <a:gd name="T4" fmla="*/ 13 w 27"/>
                      <a:gd name="T5" fmla="*/ 3 h 64"/>
                      <a:gd name="T6" fmla="*/ 13 w 27"/>
                      <a:gd name="T7" fmla="*/ 1 h 64"/>
                      <a:gd name="T8" fmla="*/ 1 w 27"/>
                      <a:gd name="T9" fmla="*/ 0 h 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4"/>
                      <a:gd name="T17" fmla="*/ 27 w 27"/>
                      <a:gd name="T18" fmla="*/ 64 h 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4">
                        <a:moveTo>
                          <a:pt x="1" y="0"/>
                        </a:moveTo>
                        <a:lnTo>
                          <a:pt x="0" y="63"/>
                        </a:lnTo>
                        <a:lnTo>
                          <a:pt x="25" y="63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13" name="Freeform 615"/>
                  <p:cNvSpPr>
                    <a:spLocks noChangeAspect="1"/>
                  </p:cNvSpPr>
                  <p:nvPr/>
                </p:nvSpPr>
                <p:spPr bwMode="auto">
                  <a:xfrm>
                    <a:off x="1290" y="2714"/>
                    <a:ext cx="24" cy="1"/>
                  </a:xfrm>
                  <a:custGeom>
                    <a:avLst/>
                    <a:gdLst>
                      <a:gd name="T0" fmla="*/ 12 w 25"/>
                      <a:gd name="T1" fmla="*/ 0 h 1"/>
                      <a:gd name="T2" fmla="*/ 0 w 25"/>
                      <a:gd name="T3" fmla="*/ 0 h 1"/>
                      <a:gd name="T4" fmla="*/ 12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14" name="Line 61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292" y="2714"/>
                    <a:ext cx="21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15" name="Freeform 617"/>
                  <p:cNvSpPr>
                    <a:spLocks noChangeAspect="1"/>
                  </p:cNvSpPr>
                  <p:nvPr/>
                </p:nvSpPr>
                <p:spPr bwMode="auto">
                  <a:xfrm>
                    <a:off x="1290" y="2755"/>
                    <a:ext cx="26" cy="56"/>
                  </a:xfrm>
                  <a:custGeom>
                    <a:avLst/>
                    <a:gdLst>
                      <a:gd name="T0" fmla="*/ 0 w 27"/>
                      <a:gd name="T1" fmla="*/ 0 h 65"/>
                      <a:gd name="T2" fmla="*/ 0 w 27"/>
                      <a:gd name="T3" fmla="*/ 3 h 65"/>
                      <a:gd name="T4" fmla="*/ 13 w 27"/>
                      <a:gd name="T5" fmla="*/ 3 h 65"/>
                      <a:gd name="T6" fmla="*/ 13 w 27"/>
                      <a:gd name="T7" fmla="*/ 0 h 65"/>
                      <a:gd name="T8" fmla="*/ 0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0" y="0"/>
                        </a:moveTo>
                        <a:lnTo>
                          <a:pt x="0" y="64"/>
                        </a:lnTo>
                        <a:lnTo>
                          <a:pt x="25" y="64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16" name="Freeform 618"/>
                  <p:cNvSpPr>
                    <a:spLocks noChangeAspect="1"/>
                  </p:cNvSpPr>
                  <p:nvPr/>
                </p:nvSpPr>
                <p:spPr bwMode="auto">
                  <a:xfrm>
                    <a:off x="1290" y="2755"/>
                    <a:ext cx="26" cy="56"/>
                  </a:xfrm>
                  <a:custGeom>
                    <a:avLst/>
                    <a:gdLst>
                      <a:gd name="T0" fmla="*/ 0 w 27"/>
                      <a:gd name="T1" fmla="*/ 0 h 65"/>
                      <a:gd name="T2" fmla="*/ 0 w 27"/>
                      <a:gd name="T3" fmla="*/ 3 h 65"/>
                      <a:gd name="T4" fmla="*/ 13 w 27"/>
                      <a:gd name="T5" fmla="*/ 3 h 65"/>
                      <a:gd name="T6" fmla="*/ 13 w 27"/>
                      <a:gd name="T7" fmla="*/ 0 h 65"/>
                      <a:gd name="T8" fmla="*/ 0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0" y="0"/>
                        </a:moveTo>
                        <a:lnTo>
                          <a:pt x="0" y="64"/>
                        </a:lnTo>
                        <a:lnTo>
                          <a:pt x="25" y="64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17" name="Freeform 619"/>
                  <p:cNvSpPr>
                    <a:spLocks noChangeAspect="1"/>
                  </p:cNvSpPr>
                  <p:nvPr/>
                </p:nvSpPr>
                <p:spPr bwMode="auto">
                  <a:xfrm>
                    <a:off x="1290" y="2800"/>
                    <a:ext cx="24" cy="1"/>
                  </a:xfrm>
                  <a:custGeom>
                    <a:avLst/>
                    <a:gdLst>
                      <a:gd name="T0" fmla="*/ 12 w 25"/>
                      <a:gd name="T1" fmla="*/ 0 h 1"/>
                      <a:gd name="T2" fmla="*/ 0 w 25"/>
                      <a:gd name="T3" fmla="*/ 0 h 1"/>
                      <a:gd name="T4" fmla="*/ 12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18" name="Line 6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292" y="2800"/>
                    <a:ext cx="21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19" name="Freeform 621"/>
                  <p:cNvSpPr>
                    <a:spLocks noChangeAspect="1"/>
                  </p:cNvSpPr>
                  <p:nvPr/>
                </p:nvSpPr>
                <p:spPr bwMode="auto">
                  <a:xfrm>
                    <a:off x="1291" y="2585"/>
                    <a:ext cx="26" cy="57"/>
                  </a:xfrm>
                  <a:custGeom>
                    <a:avLst/>
                    <a:gdLst>
                      <a:gd name="T0" fmla="*/ 0 w 27"/>
                      <a:gd name="T1" fmla="*/ 0 h 66"/>
                      <a:gd name="T2" fmla="*/ 0 w 27"/>
                      <a:gd name="T3" fmla="*/ 3 h 66"/>
                      <a:gd name="T4" fmla="*/ 13 w 27"/>
                      <a:gd name="T5" fmla="*/ 3 h 66"/>
                      <a:gd name="T6" fmla="*/ 13 w 27"/>
                      <a:gd name="T7" fmla="*/ 0 h 66"/>
                      <a:gd name="T8" fmla="*/ 0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25" y="65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20" name="Freeform 622"/>
                  <p:cNvSpPr>
                    <a:spLocks noChangeAspect="1"/>
                  </p:cNvSpPr>
                  <p:nvPr/>
                </p:nvSpPr>
                <p:spPr bwMode="auto">
                  <a:xfrm>
                    <a:off x="1291" y="2585"/>
                    <a:ext cx="26" cy="57"/>
                  </a:xfrm>
                  <a:custGeom>
                    <a:avLst/>
                    <a:gdLst>
                      <a:gd name="T0" fmla="*/ 0 w 27"/>
                      <a:gd name="T1" fmla="*/ 0 h 66"/>
                      <a:gd name="T2" fmla="*/ 0 w 27"/>
                      <a:gd name="T3" fmla="*/ 3 h 66"/>
                      <a:gd name="T4" fmla="*/ 13 w 27"/>
                      <a:gd name="T5" fmla="*/ 3 h 66"/>
                      <a:gd name="T6" fmla="*/ 13 w 27"/>
                      <a:gd name="T7" fmla="*/ 0 h 66"/>
                      <a:gd name="T8" fmla="*/ 0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25" y="65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21" name="Freeform 623"/>
                  <p:cNvSpPr>
                    <a:spLocks noChangeAspect="1"/>
                  </p:cNvSpPr>
                  <p:nvPr/>
                </p:nvSpPr>
                <p:spPr bwMode="auto">
                  <a:xfrm>
                    <a:off x="1291" y="2630"/>
                    <a:ext cx="24" cy="2"/>
                  </a:xfrm>
                  <a:custGeom>
                    <a:avLst/>
                    <a:gdLst>
                      <a:gd name="T0" fmla="*/ 12 w 25"/>
                      <a:gd name="T1" fmla="*/ 1 h 2"/>
                      <a:gd name="T2" fmla="*/ 0 w 25"/>
                      <a:gd name="T3" fmla="*/ 0 h 2"/>
                      <a:gd name="T4" fmla="*/ 12 w 25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2"/>
                      <a:gd name="T11" fmla="*/ 25 w 2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2">
                        <a:moveTo>
                          <a:pt x="24" y="1"/>
                        </a:moveTo>
                        <a:lnTo>
                          <a:pt x="0" y="0"/>
                        </a:lnTo>
                        <a:lnTo>
                          <a:pt x="24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22" name="Line 6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293" y="2630"/>
                    <a:ext cx="21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23" name="Freeform 625"/>
                  <p:cNvSpPr>
                    <a:spLocks noChangeAspect="1"/>
                  </p:cNvSpPr>
                  <p:nvPr/>
                </p:nvSpPr>
                <p:spPr bwMode="auto">
                  <a:xfrm>
                    <a:off x="792" y="2604"/>
                    <a:ext cx="24" cy="193"/>
                  </a:xfrm>
                  <a:custGeom>
                    <a:avLst/>
                    <a:gdLst>
                      <a:gd name="T0" fmla="*/ 0 w 24"/>
                      <a:gd name="T1" fmla="*/ 3 h 223"/>
                      <a:gd name="T2" fmla="*/ 22 w 24"/>
                      <a:gd name="T3" fmla="*/ 3 h 223"/>
                      <a:gd name="T4" fmla="*/ 23 w 24"/>
                      <a:gd name="T5" fmla="*/ 1 h 223"/>
                      <a:gd name="T6" fmla="*/ 1 w 24"/>
                      <a:gd name="T7" fmla="*/ 0 h 223"/>
                      <a:gd name="T8" fmla="*/ 0 w 24"/>
                      <a:gd name="T9" fmla="*/ 3 h 2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223"/>
                      <a:gd name="T17" fmla="*/ 24 w 24"/>
                      <a:gd name="T18" fmla="*/ 223 h 2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223">
                        <a:moveTo>
                          <a:pt x="0" y="222"/>
                        </a:moveTo>
                        <a:lnTo>
                          <a:pt x="22" y="222"/>
                        </a:lnTo>
                        <a:lnTo>
                          <a:pt x="23" y="1"/>
                        </a:lnTo>
                        <a:lnTo>
                          <a:pt x="1" y="0"/>
                        </a:lnTo>
                        <a:lnTo>
                          <a:pt x="0" y="222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24" name="Freeform 626"/>
                  <p:cNvSpPr>
                    <a:spLocks noChangeAspect="1"/>
                  </p:cNvSpPr>
                  <p:nvPr/>
                </p:nvSpPr>
                <p:spPr bwMode="auto">
                  <a:xfrm>
                    <a:off x="797" y="2667"/>
                    <a:ext cx="26" cy="56"/>
                  </a:xfrm>
                  <a:custGeom>
                    <a:avLst/>
                    <a:gdLst>
                      <a:gd name="T0" fmla="*/ 1 w 27"/>
                      <a:gd name="T1" fmla="*/ 0 h 64"/>
                      <a:gd name="T2" fmla="*/ 0 w 27"/>
                      <a:gd name="T3" fmla="*/ 4 h 64"/>
                      <a:gd name="T4" fmla="*/ 13 w 27"/>
                      <a:gd name="T5" fmla="*/ 4 h 64"/>
                      <a:gd name="T6" fmla="*/ 13 w 27"/>
                      <a:gd name="T7" fmla="*/ 0 h 64"/>
                      <a:gd name="T8" fmla="*/ 1 w 27"/>
                      <a:gd name="T9" fmla="*/ 0 h 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4"/>
                      <a:gd name="T17" fmla="*/ 27 w 27"/>
                      <a:gd name="T18" fmla="*/ 64 h 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4">
                        <a:moveTo>
                          <a:pt x="1" y="0"/>
                        </a:moveTo>
                        <a:lnTo>
                          <a:pt x="0" y="63"/>
                        </a:lnTo>
                        <a:lnTo>
                          <a:pt x="26" y="63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25" name="Freeform 627"/>
                  <p:cNvSpPr>
                    <a:spLocks noChangeAspect="1"/>
                  </p:cNvSpPr>
                  <p:nvPr/>
                </p:nvSpPr>
                <p:spPr bwMode="auto">
                  <a:xfrm>
                    <a:off x="797" y="2667"/>
                    <a:ext cx="26" cy="56"/>
                  </a:xfrm>
                  <a:custGeom>
                    <a:avLst/>
                    <a:gdLst>
                      <a:gd name="T0" fmla="*/ 1 w 27"/>
                      <a:gd name="T1" fmla="*/ 0 h 64"/>
                      <a:gd name="T2" fmla="*/ 0 w 27"/>
                      <a:gd name="T3" fmla="*/ 4 h 64"/>
                      <a:gd name="T4" fmla="*/ 13 w 27"/>
                      <a:gd name="T5" fmla="*/ 4 h 64"/>
                      <a:gd name="T6" fmla="*/ 13 w 27"/>
                      <a:gd name="T7" fmla="*/ 0 h 64"/>
                      <a:gd name="T8" fmla="*/ 1 w 27"/>
                      <a:gd name="T9" fmla="*/ 0 h 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4"/>
                      <a:gd name="T17" fmla="*/ 27 w 27"/>
                      <a:gd name="T18" fmla="*/ 64 h 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4">
                        <a:moveTo>
                          <a:pt x="1" y="0"/>
                        </a:moveTo>
                        <a:lnTo>
                          <a:pt x="0" y="63"/>
                        </a:lnTo>
                        <a:lnTo>
                          <a:pt x="26" y="63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26" name="Freeform 628"/>
                  <p:cNvSpPr>
                    <a:spLocks noChangeAspect="1"/>
                  </p:cNvSpPr>
                  <p:nvPr/>
                </p:nvSpPr>
                <p:spPr bwMode="auto">
                  <a:xfrm>
                    <a:off x="798" y="2712"/>
                    <a:ext cx="24" cy="1"/>
                  </a:xfrm>
                  <a:custGeom>
                    <a:avLst/>
                    <a:gdLst>
                      <a:gd name="T0" fmla="*/ 12 w 25"/>
                      <a:gd name="T1" fmla="*/ 0 h 1"/>
                      <a:gd name="T2" fmla="*/ 0 w 25"/>
                      <a:gd name="T3" fmla="*/ 0 h 1"/>
                      <a:gd name="T4" fmla="*/ 12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27" name="Line 6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800" y="2712"/>
                    <a:ext cx="21" cy="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28" name="Freeform 630"/>
                  <p:cNvSpPr>
                    <a:spLocks noChangeAspect="1"/>
                  </p:cNvSpPr>
                  <p:nvPr/>
                </p:nvSpPr>
                <p:spPr bwMode="auto">
                  <a:xfrm>
                    <a:off x="797" y="2752"/>
                    <a:ext cx="26" cy="58"/>
                  </a:xfrm>
                  <a:custGeom>
                    <a:avLst/>
                    <a:gdLst>
                      <a:gd name="T0" fmla="*/ 1 w 27"/>
                      <a:gd name="T1" fmla="*/ 0 h 66"/>
                      <a:gd name="T2" fmla="*/ 0 w 27"/>
                      <a:gd name="T3" fmla="*/ 4 h 66"/>
                      <a:gd name="T4" fmla="*/ 13 w 27"/>
                      <a:gd name="T5" fmla="*/ 4 h 66"/>
                      <a:gd name="T6" fmla="*/ 13 w 27"/>
                      <a:gd name="T7" fmla="*/ 0 h 66"/>
                      <a:gd name="T8" fmla="*/ 1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5" y="65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29" name="Freeform 631"/>
                  <p:cNvSpPr>
                    <a:spLocks noChangeAspect="1"/>
                  </p:cNvSpPr>
                  <p:nvPr/>
                </p:nvSpPr>
                <p:spPr bwMode="auto">
                  <a:xfrm>
                    <a:off x="797" y="2752"/>
                    <a:ext cx="26" cy="58"/>
                  </a:xfrm>
                  <a:custGeom>
                    <a:avLst/>
                    <a:gdLst>
                      <a:gd name="T0" fmla="*/ 1 w 27"/>
                      <a:gd name="T1" fmla="*/ 0 h 66"/>
                      <a:gd name="T2" fmla="*/ 0 w 27"/>
                      <a:gd name="T3" fmla="*/ 4 h 66"/>
                      <a:gd name="T4" fmla="*/ 13 w 27"/>
                      <a:gd name="T5" fmla="*/ 4 h 66"/>
                      <a:gd name="T6" fmla="*/ 13 w 27"/>
                      <a:gd name="T7" fmla="*/ 0 h 66"/>
                      <a:gd name="T8" fmla="*/ 1 w 27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6"/>
                      <a:gd name="T17" fmla="*/ 27 w 27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6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5" y="65"/>
                        </a:lnTo>
                        <a:lnTo>
                          <a:pt x="26" y="0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30" name="Freeform 632"/>
                  <p:cNvSpPr>
                    <a:spLocks noChangeAspect="1"/>
                  </p:cNvSpPr>
                  <p:nvPr/>
                </p:nvSpPr>
                <p:spPr bwMode="auto">
                  <a:xfrm>
                    <a:off x="797" y="2797"/>
                    <a:ext cx="24" cy="2"/>
                  </a:xfrm>
                  <a:custGeom>
                    <a:avLst/>
                    <a:gdLst>
                      <a:gd name="T0" fmla="*/ 12 w 25"/>
                      <a:gd name="T1" fmla="*/ 1 h 2"/>
                      <a:gd name="T2" fmla="*/ 0 w 25"/>
                      <a:gd name="T3" fmla="*/ 0 h 2"/>
                      <a:gd name="T4" fmla="*/ 12 w 25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2"/>
                      <a:gd name="T11" fmla="*/ 25 w 2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2">
                        <a:moveTo>
                          <a:pt x="24" y="1"/>
                        </a:moveTo>
                        <a:lnTo>
                          <a:pt x="0" y="0"/>
                        </a:lnTo>
                        <a:lnTo>
                          <a:pt x="24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31" name="Line 63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799" y="2797"/>
                    <a:ext cx="20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32" name="Freeform 634"/>
                  <p:cNvSpPr>
                    <a:spLocks noChangeAspect="1"/>
                  </p:cNvSpPr>
                  <p:nvPr/>
                </p:nvSpPr>
                <p:spPr bwMode="auto">
                  <a:xfrm>
                    <a:off x="798" y="2583"/>
                    <a:ext cx="26" cy="56"/>
                  </a:xfrm>
                  <a:custGeom>
                    <a:avLst/>
                    <a:gdLst>
                      <a:gd name="T0" fmla="*/ 1 w 27"/>
                      <a:gd name="T1" fmla="*/ 0 h 65"/>
                      <a:gd name="T2" fmla="*/ 0 w 27"/>
                      <a:gd name="T3" fmla="*/ 3 h 65"/>
                      <a:gd name="T4" fmla="*/ 13 w 27"/>
                      <a:gd name="T5" fmla="*/ 3 h 65"/>
                      <a:gd name="T6" fmla="*/ 13 w 27"/>
                      <a:gd name="T7" fmla="*/ 1 h 65"/>
                      <a:gd name="T8" fmla="*/ 1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5" y="64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33" name="Freeform 635"/>
                  <p:cNvSpPr>
                    <a:spLocks noChangeAspect="1"/>
                  </p:cNvSpPr>
                  <p:nvPr/>
                </p:nvSpPr>
                <p:spPr bwMode="auto">
                  <a:xfrm>
                    <a:off x="798" y="2583"/>
                    <a:ext cx="26" cy="56"/>
                  </a:xfrm>
                  <a:custGeom>
                    <a:avLst/>
                    <a:gdLst>
                      <a:gd name="T0" fmla="*/ 1 w 27"/>
                      <a:gd name="T1" fmla="*/ 0 h 65"/>
                      <a:gd name="T2" fmla="*/ 0 w 27"/>
                      <a:gd name="T3" fmla="*/ 3 h 65"/>
                      <a:gd name="T4" fmla="*/ 13 w 27"/>
                      <a:gd name="T5" fmla="*/ 3 h 65"/>
                      <a:gd name="T6" fmla="*/ 13 w 27"/>
                      <a:gd name="T7" fmla="*/ 1 h 65"/>
                      <a:gd name="T8" fmla="*/ 1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1" y="0"/>
                        </a:moveTo>
                        <a:lnTo>
                          <a:pt x="0" y="64"/>
                        </a:lnTo>
                        <a:lnTo>
                          <a:pt x="25" y="64"/>
                        </a:lnTo>
                        <a:lnTo>
                          <a:pt x="2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34" name="Freeform 636"/>
                  <p:cNvSpPr>
                    <a:spLocks noChangeAspect="1"/>
                  </p:cNvSpPr>
                  <p:nvPr/>
                </p:nvSpPr>
                <p:spPr bwMode="auto">
                  <a:xfrm>
                    <a:off x="798" y="2628"/>
                    <a:ext cx="24" cy="0"/>
                  </a:xfrm>
                  <a:custGeom>
                    <a:avLst/>
                    <a:gdLst>
                      <a:gd name="T0" fmla="*/ 12 w 25"/>
                      <a:gd name="T1" fmla="*/ 0 h 1"/>
                      <a:gd name="T2" fmla="*/ 0 w 25"/>
                      <a:gd name="T3" fmla="*/ 0 h 1"/>
                      <a:gd name="T4" fmla="*/ 12 w 25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1"/>
                      <a:gd name="T11" fmla="*/ 25 w 25"/>
                      <a:gd name="T12" fmla="*/ 0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35" name="Line 6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800" y="2628"/>
                    <a:ext cx="21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636" name="Group 6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14" y="2578"/>
                    <a:ext cx="597" cy="254"/>
                    <a:chOff x="1631" y="3855"/>
                    <a:chExt cx="620" cy="294"/>
                  </a:xfrm>
                </p:grpSpPr>
                <p:sp>
                  <p:nvSpPr>
                    <p:cNvPr id="11734" name="Rectangle 6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1" y="3855"/>
                      <a:ext cx="30" cy="293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735" name="Rectangle 6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5" y="3859"/>
                      <a:ext cx="22" cy="285"/>
                    </a:xfrm>
                    <a:prstGeom prst="rect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736" name="Rectangle 6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3" y="3894"/>
                      <a:ext cx="25" cy="218"/>
                    </a:xfrm>
                    <a:prstGeom prst="rect">
                      <a:avLst/>
                    </a:prstGeom>
                    <a:solidFill>
                      <a:srgbClr val="D9D9D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737" name="Freeform 6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33" y="3916"/>
                      <a:ext cx="26" cy="175"/>
                    </a:xfrm>
                    <a:custGeom>
                      <a:avLst/>
                      <a:gdLst>
                        <a:gd name="T0" fmla="*/ 0 w 26"/>
                        <a:gd name="T1" fmla="*/ 174 h 175"/>
                        <a:gd name="T2" fmla="*/ 25 w 26"/>
                        <a:gd name="T3" fmla="*/ 173 h 175"/>
                        <a:gd name="T4" fmla="*/ 25 w 26"/>
                        <a:gd name="T5" fmla="*/ 0 h 175"/>
                        <a:gd name="T6" fmla="*/ 0 w 26"/>
                        <a:gd name="T7" fmla="*/ 0 h 175"/>
                        <a:gd name="T8" fmla="*/ 0 w 26"/>
                        <a:gd name="T9" fmla="*/ 174 h 1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175"/>
                        <a:gd name="T17" fmla="*/ 26 w 26"/>
                        <a:gd name="T18" fmla="*/ 175 h 1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175">
                          <a:moveTo>
                            <a:pt x="0" y="174"/>
                          </a:moveTo>
                          <a:lnTo>
                            <a:pt x="25" y="173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174"/>
                          </a:lnTo>
                        </a:path>
                      </a:pathLst>
                    </a:custGeom>
                    <a:solidFill>
                      <a:srgbClr val="E5E5E5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8" name="Rectangle 6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3" y="3933"/>
                      <a:ext cx="25" cy="138"/>
                    </a:xfrm>
                    <a:prstGeom prst="rect">
                      <a:avLst/>
                    </a:prstGeom>
                    <a:solidFill>
                      <a:srgbClr val="F2F2F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739" name="Rectangle 6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3" y="3947"/>
                      <a:ext cx="25" cy="110"/>
                    </a:xfrm>
                    <a:prstGeom prst="rect">
                      <a:avLst/>
                    </a:prstGeom>
                    <a:solidFill>
                      <a:srgbClr val="F7F7F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740" name="Freeform 6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33" y="3957"/>
                      <a:ext cx="26" cy="91"/>
                    </a:xfrm>
                    <a:custGeom>
                      <a:avLst/>
                      <a:gdLst>
                        <a:gd name="T0" fmla="*/ 0 w 26"/>
                        <a:gd name="T1" fmla="*/ 90 h 91"/>
                        <a:gd name="T2" fmla="*/ 25 w 26"/>
                        <a:gd name="T3" fmla="*/ 90 h 91"/>
                        <a:gd name="T4" fmla="*/ 25 w 26"/>
                        <a:gd name="T5" fmla="*/ 1 h 91"/>
                        <a:gd name="T6" fmla="*/ 0 w 26"/>
                        <a:gd name="T7" fmla="*/ 0 h 91"/>
                        <a:gd name="T8" fmla="*/ 0 w 26"/>
                        <a:gd name="T9" fmla="*/ 9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91"/>
                        <a:gd name="T17" fmla="*/ 26 w 26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91">
                          <a:moveTo>
                            <a:pt x="0" y="90"/>
                          </a:moveTo>
                          <a:lnTo>
                            <a:pt x="25" y="90"/>
                          </a:lnTo>
                          <a:lnTo>
                            <a:pt x="25" y="1"/>
                          </a:lnTo>
                          <a:lnTo>
                            <a:pt x="0" y="0"/>
                          </a:lnTo>
                          <a:lnTo>
                            <a:pt x="0" y="9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1" name="Freeform 6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72" y="3895"/>
                      <a:ext cx="576" cy="226"/>
                    </a:xfrm>
                    <a:custGeom>
                      <a:avLst/>
                      <a:gdLst>
                        <a:gd name="T0" fmla="*/ 571 w 576"/>
                        <a:gd name="T1" fmla="*/ 1 h 226"/>
                        <a:gd name="T2" fmla="*/ 5 w 576"/>
                        <a:gd name="T3" fmla="*/ 0 h 226"/>
                        <a:gd name="T4" fmla="*/ 0 w 576"/>
                        <a:gd name="T5" fmla="*/ 219 h 226"/>
                        <a:gd name="T6" fmla="*/ 575 w 576"/>
                        <a:gd name="T7" fmla="*/ 225 h 226"/>
                        <a:gd name="T8" fmla="*/ 571 w 576"/>
                        <a:gd name="T9" fmla="*/ 1 h 2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6"/>
                        <a:gd name="T16" fmla="*/ 0 h 226"/>
                        <a:gd name="T17" fmla="*/ 576 w 576"/>
                        <a:gd name="T18" fmla="*/ 226 h 2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6" h="226">
                          <a:moveTo>
                            <a:pt x="571" y="1"/>
                          </a:moveTo>
                          <a:lnTo>
                            <a:pt x="5" y="0"/>
                          </a:lnTo>
                          <a:lnTo>
                            <a:pt x="0" y="219"/>
                          </a:lnTo>
                          <a:lnTo>
                            <a:pt x="575" y="225"/>
                          </a:lnTo>
                          <a:lnTo>
                            <a:pt x="571" y="1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2" name="Freeform 6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72" y="3895"/>
                      <a:ext cx="576" cy="226"/>
                    </a:xfrm>
                    <a:custGeom>
                      <a:avLst/>
                      <a:gdLst>
                        <a:gd name="T0" fmla="*/ 571 w 576"/>
                        <a:gd name="T1" fmla="*/ 1 h 226"/>
                        <a:gd name="T2" fmla="*/ 5 w 576"/>
                        <a:gd name="T3" fmla="*/ 0 h 226"/>
                        <a:gd name="T4" fmla="*/ 0 w 576"/>
                        <a:gd name="T5" fmla="*/ 219 h 226"/>
                        <a:gd name="T6" fmla="*/ 575 w 576"/>
                        <a:gd name="T7" fmla="*/ 225 h 226"/>
                        <a:gd name="T8" fmla="*/ 571 w 576"/>
                        <a:gd name="T9" fmla="*/ 1 h 2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6"/>
                        <a:gd name="T16" fmla="*/ 0 h 226"/>
                        <a:gd name="T17" fmla="*/ 576 w 576"/>
                        <a:gd name="T18" fmla="*/ 226 h 2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6" h="226">
                          <a:moveTo>
                            <a:pt x="571" y="1"/>
                          </a:moveTo>
                          <a:lnTo>
                            <a:pt x="5" y="0"/>
                          </a:lnTo>
                          <a:lnTo>
                            <a:pt x="0" y="219"/>
                          </a:lnTo>
                          <a:lnTo>
                            <a:pt x="575" y="225"/>
                          </a:lnTo>
                          <a:lnTo>
                            <a:pt x="571" y="1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3" name="Freeform 6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72" y="4091"/>
                      <a:ext cx="575" cy="24"/>
                    </a:xfrm>
                    <a:custGeom>
                      <a:avLst/>
                      <a:gdLst>
                        <a:gd name="T0" fmla="*/ 574 w 575"/>
                        <a:gd name="T1" fmla="*/ 5 h 24"/>
                        <a:gd name="T2" fmla="*/ 572 w 575"/>
                        <a:gd name="T3" fmla="*/ 23 h 24"/>
                        <a:gd name="T4" fmla="*/ 0 w 575"/>
                        <a:gd name="T5" fmla="*/ 20 h 24"/>
                        <a:gd name="T6" fmla="*/ 3 w 575"/>
                        <a:gd name="T7" fmla="*/ 0 h 24"/>
                        <a:gd name="T8" fmla="*/ 574 w 575"/>
                        <a:gd name="T9" fmla="*/ 5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5"/>
                        <a:gd name="T16" fmla="*/ 0 h 24"/>
                        <a:gd name="T17" fmla="*/ 575 w 575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5" h="24">
                          <a:moveTo>
                            <a:pt x="574" y="5"/>
                          </a:moveTo>
                          <a:lnTo>
                            <a:pt x="572" y="23"/>
                          </a:lnTo>
                          <a:lnTo>
                            <a:pt x="0" y="20"/>
                          </a:lnTo>
                          <a:lnTo>
                            <a:pt x="3" y="0"/>
                          </a:lnTo>
                          <a:lnTo>
                            <a:pt x="574" y="5"/>
                          </a:lnTo>
                        </a:path>
                      </a:pathLst>
                    </a:custGeom>
                    <a:solidFill>
                      <a:srgbClr val="59595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4" name="Freeform 6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78" y="3895"/>
                      <a:ext cx="573" cy="24"/>
                    </a:xfrm>
                    <a:custGeom>
                      <a:avLst/>
                      <a:gdLst>
                        <a:gd name="T0" fmla="*/ 568 w 573"/>
                        <a:gd name="T1" fmla="*/ 3 h 24"/>
                        <a:gd name="T2" fmla="*/ 572 w 573"/>
                        <a:gd name="T3" fmla="*/ 23 h 24"/>
                        <a:gd name="T4" fmla="*/ 66 w 573"/>
                        <a:gd name="T5" fmla="*/ 19 h 24"/>
                        <a:gd name="T6" fmla="*/ 0 w 573"/>
                        <a:gd name="T7" fmla="*/ 19 h 24"/>
                        <a:gd name="T8" fmla="*/ 0 w 573"/>
                        <a:gd name="T9" fmla="*/ 0 h 24"/>
                        <a:gd name="T10" fmla="*/ 57 w 573"/>
                        <a:gd name="T11" fmla="*/ 0 h 24"/>
                        <a:gd name="T12" fmla="*/ 568 w 573"/>
                        <a:gd name="T13" fmla="*/ 3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73"/>
                        <a:gd name="T22" fmla="*/ 0 h 24"/>
                        <a:gd name="T23" fmla="*/ 573 w 573"/>
                        <a:gd name="T24" fmla="*/ 24 h 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73" h="24">
                          <a:moveTo>
                            <a:pt x="568" y="3"/>
                          </a:moveTo>
                          <a:lnTo>
                            <a:pt x="572" y="23"/>
                          </a:lnTo>
                          <a:lnTo>
                            <a:pt x="66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  <a:lnTo>
                            <a:pt x="57" y="0"/>
                          </a:lnTo>
                          <a:lnTo>
                            <a:pt x="568" y="3"/>
                          </a:lnTo>
                        </a:path>
                      </a:pathLst>
                    </a:custGeom>
                    <a:solidFill>
                      <a:srgbClr val="59595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5" name="Freeform 6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74" y="3934"/>
                      <a:ext cx="575" cy="142"/>
                    </a:xfrm>
                    <a:custGeom>
                      <a:avLst/>
                      <a:gdLst>
                        <a:gd name="T0" fmla="*/ 574 w 575"/>
                        <a:gd name="T1" fmla="*/ 3 h 142"/>
                        <a:gd name="T2" fmla="*/ 6 w 575"/>
                        <a:gd name="T3" fmla="*/ 0 h 142"/>
                        <a:gd name="T4" fmla="*/ 11 w 575"/>
                        <a:gd name="T5" fmla="*/ 68 h 142"/>
                        <a:gd name="T6" fmla="*/ 0 w 575"/>
                        <a:gd name="T7" fmla="*/ 139 h 142"/>
                        <a:gd name="T8" fmla="*/ 570 w 575"/>
                        <a:gd name="T9" fmla="*/ 141 h 142"/>
                        <a:gd name="T10" fmla="*/ 574 w 575"/>
                        <a:gd name="T11" fmla="*/ 3 h 14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5"/>
                        <a:gd name="T19" fmla="*/ 0 h 142"/>
                        <a:gd name="T20" fmla="*/ 575 w 575"/>
                        <a:gd name="T21" fmla="*/ 142 h 14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5" h="142">
                          <a:moveTo>
                            <a:pt x="574" y="3"/>
                          </a:moveTo>
                          <a:lnTo>
                            <a:pt x="6" y="0"/>
                          </a:lnTo>
                          <a:lnTo>
                            <a:pt x="11" y="68"/>
                          </a:lnTo>
                          <a:lnTo>
                            <a:pt x="0" y="139"/>
                          </a:lnTo>
                          <a:lnTo>
                            <a:pt x="570" y="141"/>
                          </a:lnTo>
                          <a:lnTo>
                            <a:pt x="574" y="3"/>
                          </a:lnTo>
                        </a:path>
                      </a:pathLst>
                    </a:custGeom>
                    <a:solidFill>
                      <a:srgbClr val="CCCCCC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6" name="Freeform 6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60" y="3855"/>
                      <a:ext cx="31" cy="294"/>
                    </a:xfrm>
                    <a:custGeom>
                      <a:avLst/>
                      <a:gdLst>
                        <a:gd name="T0" fmla="*/ 30 w 31"/>
                        <a:gd name="T1" fmla="*/ 1 h 294"/>
                        <a:gd name="T2" fmla="*/ 1 w 31"/>
                        <a:gd name="T3" fmla="*/ 0 h 294"/>
                        <a:gd name="T4" fmla="*/ 0 w 31"/>
                        <a:gd name="T5" fmla="*/ 293 h 294"/>
                        <a:gd name="T6" fmla="*/ 29 w 31"/>
                        <a:gd name="T7" fmla="*/ 293 h 294"/>
                        <a:gd name="T8" fmla="*/ 30 w 31"/>
                        <a:gd name="T9" fmla="*/ 1 h 2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4"/>
                        <a:gd name="T17" fmla="*/ 31 w 31"/>
                        <a:gd name="T18" fmla="*/ 294 h 29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4">
                          <a:moveTo>
                            <a:pt x="30" y="1"/>
                          </a:moveTo>
                          <a:lnTo>
                            <a:pt x="1" y="0"/>
                          </a:lnTo>
                          <a:lnTo>
                            <a:pt x="0" y="293"/>
                          </a:lnTo>
                          <a:lnTo>
                            <a:pt x="29" y="293"/>
                          </a:lnTo>
                          <a:lnTo>
                            <a:pt x="30" y="1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7" name="Freeform 6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60" y="3855"/>
                      <a:ext cx="31" cy="294"/>
                    </a:xfrm>
                    <a:custGeom>
                      <a:avLst/>
                      <a:gdLst>
                        <a:gd name="T0" fmla="*/ 30 w 31"/>
                        <a:gd name="T1" fmla="*/ 1 h 294"/>
                        <a:gd name="T2" fmla="*/ 1 w 31"/>
                        <a:gd name="T3" fmla="*/ 0 h 294"/>
                        <a:gd name="T4" fmla="*/ 0 w 31"/>
                        <a:gd name="T5" fmla="*/ 293 h 294"/>
                        <a:gd name="T6" fmla="*/ 29 w 31"/>
                        <a:gd name="T7" fmla="*/ 293 h 294"/>
                        <a:gd name="T8" fmla="*/ 30 w 31"/>
                        <a:gd name="T9" fmla="*/ 1 h 2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4"/>
                        <a:gd name="T17" fmla="*/ 31 w 31"/>
                        <a:gd name="T18" fmla="*/ 294 h 29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4">
                          <a:moveTo>
                            <a:pt x="30" y="1"/>
                          </a:moveTo>
                          <a:lnTo>
                            <a:pt x="1" y="0"/>
                          </a:lnTo>
                          <a:lnTo>
                            <a:pt x="0" y="293"/>
                          </a:lnTo>
                          <a:lnTo>
                            <a:pt x="29" y="293"/>
                          </a:lnTo>
                          <a:lnTo>
                            <a:pt x="30" y="1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8" name="Freeform 6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61" y="3894"/>
                      <a:ext cx="28" cy="219"/>
                    </a:xfrm>
                    <a:custGeom>
                      <a:avLst/>
                      <a:gdLst>
                        <a:gd name="T0" fmla="*/ 0 w 28"/>
                        <a:gd name="T1" fmla="*/ 218 h 219"/>
                        <a:gd name="T2" fmla="*/ 26 w 28"/>
                        <a:gd name="T3" fmla="*/ 218 h 219"/>
                        <a:gd name="T4" fmla="*/ 27 w 28"/>
                        <a:gd name="T5" fmla="*/ 0 h 219"/>
                        <a:gd name="T6" fmla="*/ 2 w 28"/>
                        <a:gd name="T7" fmla="*/ 0 h 219"/>
                        <a:gd name="T8" fmla="*/ 0 w 28"/>
                        <a:gd name="T9" fmla="*/ 218 h 2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19"/>
                        <a:gd name="T17" fmla="*/ 28 w 28"/>
                        <a:gd name="T18" fmla="*/ 219 h 2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19">
                          <a:moveTo>
                            <a:pt x="0" y="218"/>
                          </a:moveTo>
                          <a:lnTo>
                            <a:pt x="26" y="218"/>
                          </a:lnTo>
                          <a:lnTo>
                            <a:pt x="27" y="0"/>
                          </a:lnTo>
                          <a:lnTo>
                            <a:pt x="2" y="0"/>
                          </a:lnTo>
                          <a:lnTo>
                            <a:pt x="0" y="218"/>
                          </a:lnTo>
                        </a:path>
                      </a:pathLst>
                    </a:custGeom>
                    <a:solidFill>
                      <a:srgbClr val="D9D9D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9" name="Freeform 6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61" y="3916"/>
                      <a:ext cx="28" cy="175"/>
                    </a:xfrm>
                    <a:custGeom>
                      <a:avLst/>
                      <a:gdLst>
                        <a:gd name="T0" fmla="*/ 0 w 28"/>
                        <a:gd name="T1" fmla="*/ 174 h 175"/>
                        <a:gd name="T2" fmla="*/ 26 w 28"/>
                        <a:gd name="T3" fmla="*/ 174 h 175"/>
                        <a:gd name="T4" fmla="*/ 27 w 28"/>
                        <a:gd name="T5" fmla="*/ 0 h 175"/>
                        <a:gd name="T6" fmla="*/ 0 w 28"/>
                        <a:gd name="T7" fmla="*/ 0 h 175"/>
                        <a:gd name="T8" fmla="*/ 0 w 28"/>
                        <a:gd name="T9" fmla="*/ 174 h 1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75"/>
                        <a:gd name="T17" fmla="*/ 28 w 28"/>
                        <a:gd name="T18" fmla="*/ 175 h 1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75">
                          <a:moveTo>
                            <a:pt x="0" y="174"/>
                          </a:moveTo>
                          <a:lnTo>
                            <a:pt x="26" y="174"/>
                          </a:ln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174"/>
                          </a:lnTo>
                        </a:path>
                      </a:pathLst>
                    </a:custGeom>
                    <a:solidFill>
                      <a:srgbClr val="E5E5E5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0" name="Freeform 6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61" y="3934"/>
                      <a:ext cx="28" cy="138"/>
                    </a:xfrm>
                    <a:custGeom>
                      <a:avLst/>
                      <a:gdLst>
                        <a:gd name="T0" fmla="*/ 0 w 28"/>
                        <a:gd name="T1" fmla="*/ 137 h 138"/>
                        <a:gd name="T2" fmla="*/ 26 w 28"/>
                        <a:gd name="T3" fmla="*/ 137 h 138"/>
                        <a:gd name="T4" fmla="*/ 27 w 28"/>
                        <a:gd name="T5" fmla="*/ 0 h 138"/>
                        <a:gd name="T6" fmla="*/ 0 w 28"/>
                        <a:gd name="T7" fmla="*/ 0 h 138"/>
                        <a:gd name="T8" fmla="*/ 0 w 28"/>
                        <a:gd name="T9" fmla="*/ 137 h 1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38"/>
                        <a:gd name="T17" fmla="*/ 28 w 28"/>
                        <a:gd name="T18" fmla="*/ 138 h 1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38">
                          <a:moveTo>
                            <a:pt x="0" y="137"/>
                          </a:moveTo>
                          <a:lnTo>
                            <a:pt x="26" y="137"/>
                          </a:ln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137"/>
                          </a:lnTo>
                        </a:path>
                      </a:pathLst>
                    </a:custGeom>
                    <a:solidFill>
                      <a:srgbClr val="F2F2F2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1" name="Freeform 6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61" y="3947"/>
                      <a:ext cx="28" cy="111"/>
                    </a:xfrm>
                    <a:custGeom>
                      <a:avLst/>
                      <a:gdLst>
                        <a:gd name="T0" fmla="*/ 0 w 28"/>
                        <a:gd name="T1" fmla="*/ 110 h 111"/>
                        <a:gd name="T2" fmla="*/ 26 w 28"/>
                        <a:gd name="T3" fmla="*/ 110 h 111"/>
                        <a:gd name="T4" fmla="*/ 27 w 28"/>
                        <a:gd name="T5" fmla="*/ 0 h 111"/>
                        <a:gd name="T6" fmla="*/ 0 w 28"/>
                        <a:gd name="T7" fmla="*/ 0 h 111"/>
                        <a:gd name="T8" fmla="*/ 0 w 28"/>
                        <a:gd name="T9" fmla="*/ 11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11"/>
                        <a:gd name="T17" fmla="*/ 28 w 28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11">
                          <a:moveTo>
                            <a:pt x="0" y="110"/>
                          </a:moveTo>
                          <a:lnTo>
                            <a:pt x="26" y="110"/>
                          </a:ln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110"/>
                          </a:lnTo>
                        </a:path>
                      </a:pathLst>
                    </a:custGeom>
                    <a:solidFill>
                      <a:srgbClr val="F7F7F7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2" name="Freeform 6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61" y="3958"/>
                      <a:ext cx="28" cy="91"/>
                    </a:xfrm>
                    <a:custGeom>
                      <a:avLst/>
                      <a:gdLst>
                        <a:gd name="T0" fmla="*/ 0 w 28"/>
                        <a:gd name="T1" fmla="*/ 89 h 91"/>
                        <a:gd name="T2" fmla="*/ 26 w 28"/>
                        <a:gd name="T3" fmla="*/ 90 h 91"/>
                        <a:gd name="T4" fmla="*/ 27 w 28"/>
                        <a:gd name="T5" fmla="*/ 0 h 91"/>
                        <a:gd name="T6" fmla="*/ 0 w 28"/>
                        <a:gd name="T7" fmla="*/ 0 h 91"/>
                        <a:gd name="T8" fmla="*/ 0 w 28"/>
                        <a:gd name="T9" fmla="*/ 89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91"/>
                        <a:gd name="T17" fmla="*/ 28 w 28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91">
                          <a:moveTo>
                            <a:pt x="0" y="89"/>
                          </a:moveTo>
                          <a:lnTo>
                            <a:pt x="26" y="90"/>
                          </a:ln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3" name="Freeform 6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05" y="3968"/>
                      <a:ext cx="27" cy="65"/>
                    </a:xfrm>
                    <a:custGeom>
                      <a:avLst/>
                      <a:gdLst>
                        <a:gd name="T0" fmla="*/ 1 w 27"/>
                        <a:gd name="T1" fmla="*/ 0 h 65"/>
                        <a:gd name="T2" fmla="*/ 0 w 27"/>
                        <a:gd name="T3" fmla="*/ 64 h 65"/>
                        <a:gd name="T4" fmla="*/ 25 w 27"/>
                        <a:gd name="T5" fmla="*/ 64 h 65"/>
                        <a:gd name="T6" fmla="*/ 26 w 27"/>
                        <a:gd name="T7" fmla="*/ 1 h 65"/>
                        <a:gd name="T8" fmla="*/ 1 w 27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5"/>
                        <a:gd name="T17" fmla="*/ 27 w 27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5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5" y="64"/>
                          </a:lnTo>
                          <a:lnTo>
                            <a:pt x="26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4" name="Freeform 6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05" y="3968"/>
                      <a:ext cx="27" cy="65"/>
                    </a:xfrm>
                    <a:custGeom>
                      <a:avLst/>
                      <a:gdLst>
                        <a:gd name="T0" fmla="*/ 1 w 27"/>
                        <a:gd name="T1" fmla="*/ 0 h 65"/>
                        <a:gd name="T2" fmla="*/ 0 w 27"/>
                        <a:gd name="T3" fmla="*/ 64 h 65"/>
                        <a:gd name="T4" fmla="*/ 25 w 27"/>
                        <a:gd name="T5" fmla="*/ 64 h 65"/>
                        <a:gd name="T6" fmla="*/ 26 w 27"/>
                        <a:gd name="T7" fmla="*/ 1 h 65"/>
                        <a:gd name="T8" fmla="*/ 1 w 27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5"/>
                        <a:gd name="T17" fmla="*/ 27 w 27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5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5" y="64"/>
                          </a:lnTo>
                          <a:lnTo>
                            <a:pt x="26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5" name="Freeform 6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05" y="4020"/>
                      <a:ext cx="24" cy="1"/>
                    </a:xfrm>
                    <a:custGeom>
                      <a:avLst/>
                      <a:gdLst>
                        <a:gd name="T0" fmla="*/ 23 w 24"/>
                        <a:gd name="T1" fmla="*/ 0 h 1"/>
                        <a:gd name="T2" fmla="*/ 0 w 24"/>
                        <a:gd name="T3" fmla="*/ 0 h 1"/>
                        <a:gd name="T4" fmla="*/ 23 w 24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4"/>
                        <a:gd name="T10" fmla="*/ 0 h 1"/>
                        <a:gd name="T11" fmla="*/ 24 w 24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" h="1">
                          <a:moveTo>
                            <a:pt x="23" y="0"/>
                          </a:moveTo>
                          <a:lnTo>
                            <a:pt x="0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6" name="Line 6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07" y="4020"/>
                      <a:ext cx="21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7" name="Freeform 6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05" y="4066"/>
                      <a:ext cx="27" cy="67"/>
                    </a:xfrm>
                    <a:custGeom>
                      <a:avLst/>
                      <a:gdLst>
                        <a:gd name="T0" fmla="*/ 0 w 27"/>
                        <a:gd name="T1" fmla="*/ 0 h 67"/>
                        <a:gd name="T2" fmla="*/ 0 w 27"/>
                        <a:gd name="T3" fmla="*/ 65 h 67"/>
                        <a:gd name="T4" fmla="*/ 25 w 27"/>
                        <a:gd name="T5" fmla="*/ 66 h 67"/>
                        <a:gd name="T6" fmla="*/ 26 w 27"/>
                        <a:gd name="T7" fmla="*/ 0 h 67"/>
                        <a:gd name="T8" fmla="*/ 0 w 27"/>
                        <a:gd name="T9" fmla="*/ 0 h 6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7"/>
                        <a:gd name="T17" fmla="*/ 27 w 27"/>
                        <a:gd name="T18" fmla="*/ 67 h 6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7">
                          <a:moveTo>
                            <a:pt x="0" y="0"/>
                          </a:moveTo>
                          <a:lnTo>
                            <a:pt x="0" y="65"/>
                          </a:lnTo>
                          <a:lnTo>
                            <a:pt x="25" y="66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8" name="Freeform 6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05" y="4066"/>
                      <a:ext cx="27" cy="67"/>
                    </a:xfrm>
                    <a:custGeom>
                      <a:avLst/>
                      <a:gdLst>
                        <a:gd name="T0" fmla="*/ 0 w 27"/>
                        <a:gd name="T1" fmla="*/ 0 h 67"/>
                        <a:gd name="T2" fmla="*/ 0 w 27"/>
                        <a:gd name="T3" fmla="*/ 65 h 67"/>
                        <a:gd name="T4" fmla="*/ 25 w 27"/>
                        <a:gd name="T5" fmla="*/ 66 h 67"/>
                        <a:gd name="T6" fmla="*/ 26 w 27"/>
                        <a:gd name="T7" fmla="*/ 0 h 67"/>
                        <a:gd name="T8" fmla="*/ 0 w 27"/>
                        <a:gd name="T9" fmla="*/ 0 h 6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7"/>
                        <a:gd name="T17" fmla="*/ 27 w 27"/>
                        <a:gd name="T18" fmla="*/ 67 h 6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7">
                          <a:moveTo>
                            <a:pt x="0" y="0"/>
                          </a:moveTo>
                          <a:lnTo>
                            <a:pt x="0" y="65"/>
                          </a:lnTo>
                          <a:lnTo>
                            <a:pt x="25" y="66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9" name="Freeform 6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05" y="4119"/>
                      <a:ext cx="24" cy="2"/>
                    </a:xfrm>
                    <a:custGeom>
                      <a:avLst/>
                      <a:gdLst>
                        <a:gd name="T0" fmla="*/ 23 w 24"/>
                        <a:gd name="T1" fmla="*/ 1 h 2"/>
                        <a:gd name="T2" fmla="*/ 0 w 24"/>
                        <a:gd name="T3" fmla="*/ 0 h 2"/>
                        <a:gd name="T4" fmla="*/ 23 w 24"/>
                        <a:gd name="T5" fmla="*/ 1 h 2"/>
                        <a:gd name="T6" fmla="*/ 0 60000 65536"/>
                        <a:gd name="T7" fmla="*/ 0 60000 65536"/>
                        <a:gd name="T8" fmla="*/ 0 60000 65536"/>
                        <a:gd name="T9" fmla="*/ 0 w 24"/>
                        <a:gd name="T10" fmla="*/ 0 h 2"/>
                        <a:gd name="T11" fmla="*/ 24 w 24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" h="2">
                          <a:moveTo>
                            <a:pt x="23" y="1"/>
                          </a:moveTo>
                          <a:lnTo>
                            <a:pt x="0" y="0"/>
                          </a:lnTo>
                          <a:lnTo>
                            <a:pt x="23" y="1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0" name="Line 6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07" y="4119"/>
                      <a:ext cx="21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1" name="Freeform 6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06" y="3869"/>
                      <a:ext cx="27" cy="67"/>
                    </a:xfrm>
                    <a:custGeom>
                      <a:avLst/>
                      <a:gdLst>
                        <a:gd name="T0" fmla="*/ 0 w 27"/>
                        <a:gd name="T1" fmla="*/ 0 h 67"/>
                        <a:gd name="T2" fmla="*/ 0 w 27"/>
                        <a:gd name="T3" fmla="*/ 66 h 67"/>
                        <a:gd name="T4" fmla="*/ 25 w 27"/>
                        <a:gd name="T5" fmla="*/ 66 h 67"/>
                        <a:gd name="T6" fmla="*/ 26 w 27"/>
                        <a:gd name="T7" fmla="*/ 1 h 67"/>
                        <a:gd name="T8" fmla="*/ 0 w 27"/>
                        <a:gd name="T9" fmla="*/ 0 h 6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7"/>
                        <a:gd name="T17" fmla="*/ 27 w 27"/>
                        <a:gd name="T18" fmla="*/ 67 h 6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7">
                          <a:moveTo>
                            <a:pt x="0" y="0"/>
                          </a:moveTo>
                          <a:lnTo>
                            <a:pt x="0" y="66"/>
                          </a:lnTo>
                          <a:lnTo>
                            <a:pt x="25" y="66"/>
                          </a:lnTo>
                          <a:lnTo>
                            <a:pt x="26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2" name="Freeform 6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06" y="3869"/>
                      <a:ext cx="27" cy="67"/>
                    </a:xfrm>
                    <a:custGeom>
                      <a:avLst/>
                      <a:gdLst>
                        <a:gd name="T0" fmla="*/ 0 w 27"/>
                        <a:gd name="T1" fmla="*/ 0 h 67"/>
                        <a:gd name="T2" fmla="*/ 0 w 27"/>
                        <a:gd name="T3" fmla="*/ 66 h 67"/>
                        <a:gd name="T4" fmla="*/ 25 w 27"/>
                        <a:gd name="T5" fmla="*/ 66 h 67"/>
                        <a:gd name="T6" fmla="*/ 26 w 27"/>
                        <a:gd name="T7" fmla="*/ 1 h 67"/>
                        <a:gd name="T8" fmla="*/ 0 w 27"/>
                        <a:gd name="T9" fmla="*/ 0 h 6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7"/>
                        <a:gd name="T17" fmla="*/ 27 w 27"/>
                        <a:gd name="T18" fmla="*/ 67 h 6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7">
                          <a:moveTo>
                            <a:pt x="0" y="0"/>
                          </a:moveTo>
                          <a:lnTo>
                            <a:pt x="0" y="66"/>
                          </a:lnTo>
                          <a:lnTo>
                            <a:pt x="25" y="66"/>
                          </a:lnTo>
                          <a:lnTo>
                            <a:pt x="26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3" name="Freeform 6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06" y="3923"/>
                      <a:ext cx="25" cy="1"/>
                    </a:xfrm>
                    <a:custGeom>
                      <a:avLst/>
                      <a:gdLst>
                        <a:gd name="T0" fmla="*/ 24 w 25"/>
                        <a:gd name="T1" fmla="*/ 0 h 1"/>
                        <a:gd name="T2" fmla="*/ 0 w 25"/>
                        <a:gd name="T3" fmla="*/ 0 h 1"/>
                        <a:gd name="T4" fmla="*/ 24 w 2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1"/>
                        <a:gd name="T11" fmla="*/ 25 w 25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1">
                          <a:moveTo>
                            <a:pt x="24" y="0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4" name="Line 6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08" y="3923"/>
                      <a:ext cx="21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5" name="Freeform 6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89" y="3893"/>
                      <a:ext cx="24" cy="223"/>
                    </a:xfrm>
                    <a:custGeom>
                      <a:avLst/>
                      <a:gdLst>
                        <a:gd name="T0" fmla="*/ 0 w 24"/>
                        <a:gd name="T1" fmla="*/ 222 h 223"/>
                        <a:gd name="T2" fmla="*/ 22 w 24"/>
                        <a:gd name="T3" fmla="*/ 222 h 223"/>
                        <a:gd name="T4" fmla="*/ 23 w 24"/>
                        <a:gd name="T5" fmla="*/ 0 h 223"/>
                        <a:gd name="T6" fmla="*/ 1 w 24"/>
                        <a:gd name="T7" fmla="*/ 0 h 223"/>
                        <a:gd name="T8" fmla="*/ 0 w 24"/>
                        <a:gd name="T9" fmla="*/ 222 h 2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223"/>
                        <a:gd name="T17" fmla="*/ 24 w 24"/>
                        <a:gd name="T18" fmla="*/ 223 h 2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223">
                          <a:moveTo>
                            <a:pt x="0" y="222"/>
                          </a:moveTo>
                          <a:lnTo>
                            <a:pt x="22" y="222"/>
                          </a:lnTo>
                          <a:lnTo>
                            <a:pt x="23" y="0"/>
                          </a:lnTo>
                          <a:lnTo>
                            <a:pt x="1" y="0"/>
                          </a:lnTo>
                          <a:lnTo>
                            <a:pt x="0" y="222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6" name="Rectangle 6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95" y="3966"/>
                      <a:ext cx="24" cy="63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767" name="Rectangle 6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99" y="3970"/>
                      <a:ext cx="16" cy="54"/>
                    </a:xfrm>
                    <a:prstGeom prst="rect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768" name="Freeform 6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95" y="4018"/>
                      <a:ext cx="24" cy="1"/>
                    </a:xfrm>
                    <a:custGeom>
                      <a:avLst/>
                      <a:gdLst>
                        <a:gd name="T0" fmla="*/ 23 w 24"/>
                        <a:gd name="T1" fmla="*/ 0 h 1"/>
                        <a:gd name="T2" fmla="*/ 0 w 24"/>
                        <a:gd name="T3" fmla="*/ 0 h 1"/>
                        <a:gd name="T4" fmla="*/ 23 w 24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4"/>
                        <a:gd name="T10" fmla="*/ 0 h 1"/>
                        <a:gd name="T11" fmla="*/ 24 w 24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" h="1">
                          <a:moveTo>
                            <a:pt x="23" y="0"/>
                          </a:moveTo>
                          <a:lnTo>
                            <a:pt x="0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9" name="Line 6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697" y="4018"/>
                      <a:ext cx="21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0" name="Freeform 6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93" y="4063"/>
                      <a:ext cx="27" cy="67"/>
                    </a:xfrm>
                    <a:custGeom>
                      <a:avLst/>
                      <a:gdLst>
                        <a:gd name="T0" fmla="*/ 1 w 27"/>
                        <a:gd name="T1" fmla="*/ 0 h 67"/>
                        <a:gd name="T2" fmla="*/ 0 w 27"/>
                        <a:gd name="T3" fmla="*/ 65 h 67"/>
                        <a:gd name="T4" fmla="*/ 25 w 27"/>
                        <a:gd name="T5" fmla="*/ 66 h 67"/>
                        <a:gd name="T6" fmla="*/ 26 w 27"/>
                        <a:gd name="T7" fmla="*/ 0 h 67"/>
                        <a:gd name="T8" fmla="*/ 1 w 27"/>
                        <a:gd name="T9" fmla="*/ 0 h 6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7"/>
                        <a:gd name="T17" fmla="*/ 27 w 27"/>
                        <a:gd name="T18" fmla="*/ 67 h 6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7">
                          <a:moveTo>
                            <a:pt x="1" y="0"/>
                          </a:moveTo>
                          <a:lnTo>
                            <a:pt x="0" y="65"/>
                          </a:lnTo>
                          <a:lnTo>
                            <a:pt x="25" y="66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1" name="Freeform 6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93" y="4063"/>
                      <a:ext cx="27" cy="67"/>
                    </a:xfrm>
                    <a:custGeom>
                      <a:avLst/>
                      <a:gdLst>
                        <a:gd name="T0" fmla="*/ 1 w 27"/>
                        <a:gd name="T1" fmla="*/ 0 h 67"/>
                        <a:gd name="T2" fmla="*/ 0 w 27"/>
                        <a:gd name="T3" fmla="*/ 65 h 67"/>
                        <a:gd name="T4" fmla="*/ 25 w 27"/>
                        <a:gd name="T5" fmla="*/ 66 h 67"/>
                        <a:gd name="T6" fmla="*/ 26 w 27"/>
                        <a:gd name="T7" fmla="*/ 0 h 67"/>
                        <a:gd name="T8" fmla="*/ 1 w 27"/>
                        <a:gd name="T9" fmla="*/ 0 h 6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7"/>
                        <a:gd name="T17" fmla="*/ 27 w 27"/>
                        <a:gd name="T18" fmla="*/ 67 h 6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7">
                          <a:moveTo>
                            <a:pt x="1" y="0"/>
                          </a:moveTo>
                          <a:lnTo>
                            <a:pt x="0" y="65"/>
                          </a:lnTo>
                          <a:lnTo>
                            <a:pt x="25" y="66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2" name="Freeform 6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93" y="4116"/>
                      <a:ext cx="25" cy="2"/>
                    </a:xfrm>
                    <a:custGeom>
                      <a:avLst/>
                      <a:gdLst>
                        <a:gd name="T0" fmla="*/ 24 w 25"/>
                        <a:gd name="T1" fmla="*/ 1 h 2"/>
                        <a:gd name="T2" fmla="*/ 0 w 25"/>
                        <a:gd name="T3" fmla="*/ 0 h 2"/>
                        <a:gd name="T4" fmla="*/ 24 w 25"/>
                        <a:gd name="T5" fmla="*/ 1 h 2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2"/>
                        <a:gd name="T11" fmla="*/ 25 w 25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2">
                          <a:moveTo>
                            <a:pt x="24" y="1"/>
                          </a:moveTo>
                          <a:lnTo>
                            <a:pt x="0" y="0"/>
                          </a:lnTo>
                          <a:lnTo>
                            <a:pt x="24" y="1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3" name="Line 6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696" y="4116"/>
                      <a:ext cx="21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4" name="Freeform 6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95" y="3866"/>
                      <a:ext cx="26" cy="67"/>
                    </a:xfrm>
                    <a:custGeom>
                      <a:avLst/>
                      <a:gdLst>
                        <a:gd name="T0" fmla="*/ 1 w 26"/>
                        <a:gd name="T1" fmla="*/ 0 h 67"/>
                        <a:gd name="T2" fmla="*/ 0 w 26"/>
                        <a:gd name="T3" fmla="*/ 66 h 67"/>
                        <a:gd name="T4" fmla="*/ 24 w 26"/>
                        <a:gd name="T5" fmla="*/ 66 h 67"/>
                        <a:gd name="T6" fmla="*/ 25 w 26"/>
                        <a:gd name="T7" fmla="*/ 1 h 67"/>
                        <a:gd name="T8" fmla="*/ 1 w 26"/>
                        <a:gd name="T9" fmla="*/ 0 h 6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7"/>
                        <a:gd name="T17" fmla="*/ 26 w 26"/>
                        <a:gd name="T18" fmla="*/ 67 h 6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7">
                          <a:moveTo>
                            <a:pt x="1" y="0"/>
                          </a:moveTo>
                          <a:lnTo>
                            <a:pt x="0" y="66"/>
                          </a:lnTo>
                          <a:lnTo>
                            <a:pt x="24" y="66"/>
                          </a:lnTo>
                          <a:lnTo>
                            <a:pt x="25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5" name="Freeform 6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95" y="3866"/>
                      <a:ext cx="26" cy="67"/>
                    </a:xfrm>
                    <a:custGeom>
                      <a:avLst/>
                      <a:gdLst>
                        <a:gd name="T0" fmla="*/ 1 w 26"/>
                        <a:gd name="T1" fmla="*/ 0 h 67"/>
                        <a:gd name="T2" fmla="*/ 0 w 26"/>
                        <a:gd name="T3" fmla="*/ 66 h 67"/>
                        <a:gd name="T4" fmla="*/ 24 w 26"/>
                        <a:gd name="T5" fmla="*/ 66 h 67"/>
                        <a:gd name="T6" fmla="*/ 25 w 26"/>
                        <a:gd name="T7" fmla="*/ 1 h 67"/>
                        <a:gd name="T8" fmla="*/ 1 w 26"/>
                        <a:gd name="T9" fmla="*/ 0 h 6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7"/>
                        <a:gd name="T17" fmla="*/ 26 w 26"/>
                        <a:gd name="T18" fmla="*/ 67 h 6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7">
                          <a:moveTo>
                            <a:pt x="1" y="0"/>
                          </a:moveTo>
                          <a:lnTo>
                            <a:pt x="0" y="66"/>
                          </a:lnTo>
                          <a:lnTo>
                            <a:pt x="24" y="66"/>
                          </a:lnTo>
                          <a:lnTo>
                            <a:pt x="25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6" name="Freeform 6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95" y="3920"/>
                      <a:ext cx="24" cy="1"/>
                    </a:xfrm>
                    <a:custGeom>
                      <a:avLst/>
                      <a:gdLst>
                        <a:gd name="T0" fmla="*/ 23 w 24"/>
                        <a:gd name="T1" fmla="*/ 0 h 1"/>
                        <a:gd name="T2" fmla="*/ 0 w 24"/>
                        <a:gd name="T3" fmla="*/ 0 h 1"/>
                        <a:gd name="T4" fmla="*/ 23 w 24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4"/>
                        <a:gd name="T10" fmla="*/ 0 h 1"/>
                        <a:gd name="T11" fmla="*/ 24 w 24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" h="1">
                          <a:moveTo>
                            <a:pt x="23" y="0"/>
                          </a:moveTo>
                          <a:lnTo>
                            <a:pt x="0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7" name="Line 6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697" y="3920"/>
                      <a:ext cx="21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8" name="Rectangle 6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4" y="3932"/>
                      <a:ext cx="25" cy="139"/>
                    </a:xfrm>
                    <a:prstGeom prst="rect">
                      <a:avLst/>
                    </a:prstGeom>
                    <a:solidFill>
                      <a:srgbClr val="F2F2F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779" name="Rectangle 6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34" y="3944"/>
                      <a:ext cx="25" cy="112"/>
                    </a:xfrm>
                    <a:prstGeom prst="rect">
                      <a:avLst/>
                    </a:prstGeom>
                    <a:solidFill>
                      <a:srgbClr val="F7F7F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780" name="Freeform 6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34" y="3956"/>
                      <a:ext cx="26" cy="91"/>
                    </a:xfrm>
                    <a:custGeom>
                      <a:avLst/>
                      <a:gdLst>
                        <a:gd name="T0" fmla="*/ 25 w 26"/>
                        <a:gd name="T1" fmla="*/ 0 h 91"/>
                        <a:gd name="T2" fmla="*/ 0 w 26"/>
                        <a:gd name="T3" fmla="*/ 0 h 91"/>
                        <a:gd name="T4" fmla="*/ 0 w 26"/>
                        <a:gd name="T5" fmla="*/ 89 h 91"/>
                        <a:gd name="T6" fmla="*/ 25 w 26"/>
                        <a:gd name="T7" fmla="*/ 90 h 91"/>
                        <a:gd name="T8" fmla="*/ 25 w 26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91"/>
                        <a:gd name="T17" fmla="*/ 26 w 26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91">
                          <a:moveTo>
                            <a:pt x="25" y="0"/>
                          </a:move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25" y="90"/>
                          </a:lnTo>
                          <a:lnTo>
                            <a:pt x="25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637" name="Rectangle 6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1" y="2583"/>
                    <a:ext cx="30" cy="252"/>
                  </a:xfrm>
                  <a:prstGeom prst="rect">
                    <a:avLst/>
                  </a:prstGeom>
                  <a:solidFill>
                    <a:srgbClr val="A6A6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638" name="Rectangle 6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6" y="2587"/>
                    <a:ext cx="20" cy="244"/>
                  </a:xfrm>
                  <a:prstGeom prst="rect">
                    <a:avLst/>
                  </a:prstGeom>
                  <a:noFill/>
                  <a:ln w="12699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639" name="Rectangle 6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4" y="2617"/>
                    <a:ext cx="23" cy="187"/>
                  </a:xfrm>
                  <a:prstGeom prst="rect">
                    <a:avLst/>
                  </a:prstGeom>
                  <a:solidFill>
                    <a:srgbClr val="D9D9D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640" name="Freeform 689"/>
                  <p:cNvSpPr>
                    <a:spLocks noChangeAspect="1"/>
                  </p:cNvSpPr>
                  <p:nvPr/>
                </p:nvSpPr>
                <p:spPr bwMode="auto">
                  <a:xfrm>
                    <a:off x="1894" y="2635"/>
                    <a:ext cx="24" cy="151"/>
                  </a:xfrm>
                  <a:custGeom>
                    <a:avLst/>
                    <a:gdLst>
                      <a:gd name="T0" fmla="*/ 0 w 25"/>
                      <a:gd name="T1" fmla="*/ 3 h 175"/>
                      <a:gd name="T2" fmla="*/ 12 w 25"/>
                      <a:gd name="T3" fmla="*/ 3 h 175"/>
                      <a:gd name="T4" fmla="*/ 12 w 25"/>
                      <a:gd name="T5" fmla="*/ 0 h 175"/>
                      <a:gd name="T6" fmla="*/ 0 w 25"/>
                      <a:gd name="T7" fmla="*/ 0 h 175"/>
                      <a:gd name="T8" fmla="*/ 0 w 25"/>
                      <a:gd name="T9" fmla="*/ 3 h 1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175"/>
                      <a:gd name="T17" fmla="*/ 25 w 25"/>
                      <a:gd name="T18" fmla="*/ 175 h 1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175">
                        <a:moveTo>
                          <a:pt x="0" y="174"/>
                        </a:moveTo>
                        <a:lnTo>
                          <a:pt x="24" y="173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174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641" name="Rectangle 6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4" y="2649"/>
                    <a:ext cx="23" cy="121"/>
                  </a:xfrm>
                  <a:prstGeom prst="rect">
                    <a:avLst/>
                  </a:prstGeom>
                  <a:solidFill>
                    <a:srgbClr val="F2F2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642" name="Rectangle 6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4" y="2662"/>
                    <a:ext cx="23" cy="96"/>
                  </a:xfrm>
                  <a:prstGeom prst="rect">
                    <a:avLst/>
                  </a:prstGeom>
                  <a:solidFill>
                    <a:srgbClr val="F7F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643" name="Freeform 692"/>
                  <p:cNvSpPr>
                    <a:spLocks noChangeAspect="1"/>
                  </p:cNvSpPr>
                  <p:nvPr/>
                </p:nvSpPr>
                <p:spPr bwMode="auto">
                  <a:xfrm>
                    <a:off x="1894" y="2671"/>
                    <a:ext cx="24" cy="78"/>
                  </a:xfrm>
                  <a:custGeom>
                    <a:avLst/>
                    <a:gdLst>
                      <a:gd name="T0" fmla="*/ 0 w 25"/>
                      <a:gd name="T1" fmla="*/ 3 h 90"/>
                      <a:gd name="T2" fmla="*/ 12 w 25"/>
                      <a:gd name="T3" fmla="*/ 3 h 90"/>
                      <a:gd name="T4" fmla="*/ 12 w 25"/>
                      <a:gd name="T5" fmla="*/ 1 h 90"/>
                      <a:gd name="T6" fmla="*/ 0 w 25"/>
                      <a:gd name="T7" fmla="*/ 0 h 90"/>
                      <a:gd name="T8" fmla="*/ 0 w 25"/>
                      <a:gd name="T9" fmla="*/ 3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90"/>
                      <a:gd name="T17" fmla="*/ 25 w 25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90">
                        <a:moveTo>
                          <a:pt x="0" y="89"/>
                        </a:moveTo>
                        <a:lnTo>
                          <a:pt x="24" y="89"/>
                        </a:lnTo>
                        <a:lnTo>
                          <a:pt x="24" y="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1644" name="Group 6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1" y="2582"/>
                    <a:ext cx="584" cy="256"/>
                    <a:chOff x="2261" y="3860"/>
                    <a:chExt cx="606" cy="296"/>
                  </a:xfrm>
                </p:grpSpPr>
                <p:sp>
                  <p:nvSpPr>
                    <p:cNvPr id="11690" name="Freeform 6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74" y="3898"/>
                      <a:ext cx="573" cy="225"/>
                    </a:xfrm>
                    <a:custGeom>
                      <a:avLst/>
                      <a:gdLst>
                        <a:gd name="T0" fmla="*/ 569 w 573"/>
                        <a:gd name="T1" fmla="*/ 1 h 225"/>
                        <a:gd name="T2" fmla="*/ 4 w 573"/>
                        <a:gd name="T3" fmla="*/ 0 h 225"/>
                        <a:gd name="T4" fmla="*/ 0 w 573"/>
                        <a:gd name="T5" fmla="*/ 219 h 225"/>
                        <a:gd name="T6" fmla="*/ 572 w 573"/>
                        <a:gd name="T7" fmla="*/ 224 h 225"/>
                        <a:gd name="T8" fmla="*/ 569 w 573"/>
                        <a:gd name="T9" fmla="*/ 1 h 2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3"/>
                        <a:gd name="T16" fmla="*/ 0 h 225"/>
                        <a:gd name="T17" fmla="*/ 573 w 573"/>
                        <a:gd name="T18" fmla="*/ 225 h 2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3" h="225">
                          <a:moveTo>
                            <a:pt x="569" y="1"/>
                          </a:moveTo>
                          <a:lnTo>
                            <a:pt x="4" y="0"/>
                          </a:lnTo>
                          <a:lnTo>
                            <a:pt x="0" y="219"/>
                          </a:lnTo>
                          <a:lnTo>
                            <a:pt x="572" y="224"/>
                          </a:lnTo>
                          <a:lnTo>
                            <a:pt x="569" y="1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1" name="Freeform 6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74" y="3898"/>
                      <a:ext cx="573" cy="225"/>
                    </a:xfrm>
                    <a:custGeom>
                      <a:avLst/>
                      <a:gdLst>
                        <a:gd name="T0" fmla="*/ 569 w 573"/>
                        <a:gd name="T1" fmla="*/ 1 h 225"/>
                        <a:gd name="T2" fmla="*/ 4 w 573"/>
                        <a:gd name="T3" fmla="*/ 0 h 225"/>
                        <a:gd name="T4" fmla="*/ 0 w 573"/>
                        <a:gd name="T5" fmla="*/ 219 h 225"/>
                        <a:gd name="T6" fmla="*/ 572 w 573"/>
                        <a:gd name="T7" fmla="*/ 224 h 225"/>
                        <a:gd name="T8" fmla="*/ 569 w 573"/>
                        <a:gd name="T9" fmla="*/ 1 h 2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3"/>
                        <a:gd name="T16" fmla="*/ 0 h 225"/>
                        <a:gd name="T17" fmla="*/ 573 w 573"/>
                        <a:gd name="T18" fmla="*/ 225 h 2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3" h="225">
                          <a:moveTo>
                            <a:pt x="569" y="1"/>
                          </a:moveTo>
                          <a:lnTo>
                            <a:pt x="4" y="0"/>
                          </a:lnTo>
                          <a:lnTo>
                            <a:pt x="0" y="219"/>
                          </a:lnTo>
                          <a:lnTo>
                            <a:pt x="572" y="224"/>
                          </a:lnTo>
                          <a:lnTo>
                            <a:pt x="569" y="1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2" name="Freeform 6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74" y="4093"/>
                      <a:ext cx="572" cy="25"/>
                    </a:xfrm>
                    <a:custGeom>
                      <a:avLst/>
                      <a:gdLst>
                        <a:gd name="T0" fmla="*/ 571 w 572"/>
                        <a:gd name="T1" fmla="*/ 5 h 25"/>
                        <a:gd name="T2" fmla="*/ 568 w 572"/>
                        <a:gd name="T3" fmla="*/ 24 h 25"/>
                        <a:gd name="T4" fmla="*/ 0 w 572"/>
                        <a:gd name="T5" fmla="*/ 21 h 25"/>
                        <a:gd name="T6" fmla="*/ 2 w 572"/>
                        <a:gd name="T7" fmla="*/ 0 h 25"/>
                        <a:gd name="T8" fmla="*/ 571 w 572"/>
                        <a:gd name="T9" fmla="*/ 5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2"/>
                        <a:gd name="T16" fmla="*/ 0 h 25"/>
                        <a:gd name="T17" fmla="*/ 572 w 572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2" h="25">
                          <a:moveTo>
                            <a:pt x="571" y="5"/>
                          </a:moveTo>
                          <a:lnTo>
                            <a:pt x="568" y="24"/>
                          </a:lnTo>
                          <a:lnTo>
                            <a:pt x="0" y="21"/>
                          </a:lnTo>
                          <a:lnTo>
                            <a:pt x="2" y="0"/>
                          </a:lnTo>
                          <a:lnTo>
                            <a:pt x="571" y="5"/>
                          </a:lnTo>
                        </a:path>
                      </a:pathLst>
                    </a:custGeom>
                    <a:solidFill>
                      <a:srgbClr val="59595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3" name="Freeform 6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78" y="3898"/>
                      <a:ext cx="572" cy="25"/>
                    </a:xfrm>
                    <a:custGeom>
                      <a:avLst/>
                      <a:gdLst>
                        <a:gd name="T0" fmla="*/ 568 w 572"/>
                        <a:gd name="T1" fmla="*/ 3 h 25"/>
                        <a:gd name="T2" fmla="*/ 571 w 572"/>
                        <a:gd name="T3" fmla="*/ 24 h 25"/>
                        <a:gd name="T4" fmla="*/ 66 w 572"/>
                        <a:gd name="T5" fmla="*/ 20 h 25"/>
                        <a:gd name="T6" fmla="*/ 1 w 572"/>
                        <a:gd name="T7" fmla="*/ 20 h 25"/>
                        <a:gd name="T8" fmla="*/ 0 w 572"/>
                        <a:gd name="T9" fmla="*/ 0 h 25"/>
                        <a:gd name="T10" fmla="*/ 58 w 572"/>
                        <a:gd name="T11" fmla="*/ 1 h 25"/>
                        <a:gd name="T12" fmla="*/ 568 w 572"/>
                        <a:gd name="T13" fmla="*/ 3 h 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72"/>
                        <a:gd name="T22" fmla="*/ 0 h 25"/>
                        <a:gd name="T23" fmla="*/ 572 w 572"/>
                        <a:gd name="T24" fmla="*/ 25 h 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72" h="25">
                          <a:moveTo>
                            <a:pt x="568" y="3"/>
                          </a:moveTo>
                          <a:lnTo>
                            <a:pt x="571" y="24"/>
                          </a:lnTo>
                          <a:lnTo>
                            <a:pt x="66" y="20"/>
                          </a:lnTo>
                          <a:lnTo>
                            <a:pt x="1" y="20"/>
                          </a:lnTo>
                          <a:lnTo>
                            <a:pt x="0" y="0"/>
                          </a:lnTo>
                          <a:lnTo>
                            <a:pt x="58" y="1"/>
                          </a:lnTo>
                          <a:lnTo>
                            <a:pt x="568" y="3"/>
                          </a:lnTo>
                        </a:path>
                      </a:pathLst>
                    </a:custGeom>
                    <a:solidFill>
                      <a:srgbClr val="59595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4" name="Freeform 6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75" y="3938"/>
                      <a:ext cx="573" cy="142"/>
                    </a:xfrm>
                    <a:custGeom>
                      <a:avLst/>
                      <a:gdLst>
                        <a:gd name="T0" fmla="*/ 572 w 573"/>
                        <a:gd name="T1" fmla="*/ 3 h 142"/>
                        <a:gd name="T2" fmla="*/ 6 w 573"/>
                        <a:gd name="T3" fmla="*/ 0 h 142"/>
                        <a:gd name="T4" fmla="*/ 10 w 573"/>
                        <a:gd name="T5" fmla="*/ 69 h 142"/>
                        <a:gd name="T6" fmla="*/ 0 w 573"/>
                        <a:gd name="T7" fmla="*/ 138 h 142"/>
                        <a:gd name="T8" fmla="*/ 569 w 573"/>
                        <a:gd name="T9" fmla="*/ 141 h 142"/>
                        <a:gd name="T10" fmla="*/ 572 w 573"/>
                        <a:gd name="T11" fmla="*/ 3 h 14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3"/>
                        <a:gd name="T19" fmla="*/ 0 h 142"/>
                        <a:gd name="T20" fmla="*/ 573 w 573"/>
                        <a:gd name="T21" fmla="*/ 142 h 14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3" h="142">
                          <a:moveTo>
                            <a:pt x="572" y="3"/>
                          </a:moveTo>
                          <a:lnTo>
                            <a:pt x="6" y="0"/>
                          </a:lnTo>
                          <a:lnTo>
                            <a:pt x="10" y="69"/>
                          </a:lnTo>
                          <a:lnTo>
                            <a:pt x="0" y="138"/>
                          </a:lnTo>
                          <a:lnTo>
                            <a:pt x="569" y="141"/>
                          </a:lnTo>
                          <a:lnTo>
                            <a:pt x="572" y="3"/>
                          </a:lnTo>
                        </a:path>
                      </a:pathLst>
                    </a:custGeom>
                    <a:solidFill>
                      <a:srgbClr val="CCCCCC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5" name="Freeform 6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61" y="3860"/>
                      <a:ext cx="31" cy="293"/>
                    </a:xfrm>
                    <a:custGeom>
                      <a:avLst/>
                      <a:gdLst>
                        <a:gd name="T0" fmla="*/ 30 w 31"/>
                        <a:gd name="T1" fmla="*/ 0 h 293"/>
                        <a:gd name="T2" fmla="*/ 1 w 31"/>
                        <a:gd name="T3" fmla="*/ 0 h 293"/>
                        <a:gd name="T4" fmla="*/ 0 w 31"/>
                        <a:gd name="T5" fmla="*/ 292 h 293"/>
                        <a:gd name="T6" fmla="*/ 28 w 31"/>
                        <a:gd name="T7" fmla="*/ 292 h 293"/>
                        <a:gd name="T8" fmla="*/ 30 w 31"/>
                        <a:gd name="T9" fmla="*/ 0 h 2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3"/>
                        <a:gd name="T17" fmla="*/ 31 w 31"/>
                        <a:gd name="T18" fmla="*/ 293 h 2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3">
                          <a:moveTo>
                            <a:pt x="30" y="0"/>
                          </a:moveTo>
                          <a:lnTo>
                            <a:pt x="1" y="0"/>
                          </a:lnTo>
                          <a:lnTo>
                            <a:pt x="0" y="292"/>
                          </a:lnTo>
                          <a:lnTo>
                            <a:pt x="28" y="292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6" name="Freeform 7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61" y="3860"/>
                      <a:ext cx="31" cy="293"/>
                    </a:xfrm>
                    <a:custGeom>
                      <a:avLst/>
                      <a:gdLst>
                        <a:gd name="T0" fmla="*/ 30 w 31"/>
                        <a:gd name="T1" fmla="*/ 0 h 293"/>
                        <a:gd name="T2" fmla="*/ 1 w 31"/>
                        <a:gd name="T3" fmla="*/ 0 h 293"/>
                        <a:gd name="T4" fmla="*/ 0 w 31"/>
                        <a:gd name="T5" fmla="*/ 292 h 293"/>
                        <a:gd name="T6" fmla="*/ 28 w 31"/>
                        <a:gd name="T7" fmla="*/ 292 h 293"/>
                        <a:gd name="T8" fmla="*/ 30 w 31"/>
                        <a:gd name="T9" fmla="*/ 0 h 2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3"/>
                        <a:gd name="T17" fmla="*/ 31 w 31"/>
                        <a:gd name="T18" fmla="*/ 293 h 2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3">
                          <a:moveTo>
                            <a:pt x="30" y="0"/>
                          </a:moveTo>
                          <a:lnTo>
                            <a:pt x="1" y="0"/>
                          </a:lnTo>
                          <a:lnTo>
                            <a:pt x="0" y="292"/>
                          </a:lnTo>
                          <a:lnTo>
                            <a:pt x="28" y="292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7" name="Freeform 7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36" y="3863"/>
                      <a:ext cx="31" cy="293"/>
                    </a:xfrm>
                    <a:custGeom>
                      <a:avLst/>
                      <a:gdLst>
                        <a:gd name="T0" fmla="*/ 30 w 31"/>
                        <a:gd name="T1" fmla="*/ 0 h 293"/>
                        <a:gd name="T2" fmla="*/ 2 w 31"/>
                        <a:gd name="T3" fmla="*/ 0 h 293"/>
                        <a:gd name="T4" fmla="*/ 0 w 31"/>
                        <a:gd name="T5" fmla="*/ 292 h 293"/>
                        <a:gd name="T6" fmla="*/ 29 w 31"/>
                        <a:gd name="T7" fmla="*/ 292 h 293"/>
                        <a:gd name="T8" fmla="*/ 30 w 31"/>
                        <a:gd name="T9" fmla="*/ 0 h 2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3"/>
                        <a:gd name="T17" fmla="*/ 31 w 31"/>
                        <a:gd name="T18" fmla="*/ 293 h 2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3">
                          <a:moveTo>
                            <a:pt x="30" y="0"/>
                          </a:moveTo>
                          <a:lnTo>
                            <a:pt x="2" y="0"/>
                          </a:lnTo>
                          <a:lnTo>
                            <a:pt x="0" y="292"/>
                          </a:lnTo>
                          <a:lnTo>
                            <a:pt x="29" y="292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8" name="Freeform 7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36" y="3863"/>
                      <a:ext cx="31" cy="293"/>
                    </a:xfrm>
                    <a:custGeom>
                      <a:avLst/>
                      <a:gdLst>
                        <a:gd name="T0" fmla="*/ 30 w 31"/>
                        <a:gd name="T1" fmla="*/ 0 h 293"/>
                        <a:gd name="T2" fmla="*/ 2 w 31"/>
                        <a:gd name="T3" fmla="*/ 0 h 293"/>
                        <a:gd name="T4" fmla="*/ 0 w 31"/>
                        <a:gd name="T5" fmla="*/ 292 h 293"/>
                        <a:gd name="T6" fmla="*/ 29 w 31"/>
                        <a:gd name="T7" fmla="*/ 292 h 293"/>
                        <a:gd name="T8" fmla="*/ 30 w 31"/>
                        <a:gd name="T9" fmla="*/ 0 h 2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3"/>
                        <a:gd name="T17" fmla="*/ 31 w 31"/>
                        <a:gd name="T18" fmla="*/ 293 h 2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3">
                          <a:moveTo>
                            <a:pt x="30" y="0"/>
                          </a:moveTo>
                          <a:lnTo>
                            <a:pt x="2" y="0"/>
                          </a:lnTo>
                          <a:lnTo>
                            <a:pt x="0" y="292"/>
                          </a:lnTo>
                          <a:lnTo>
                            <a:pt x="29" y="292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9" name="Freeform 7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37" y="3902"/>
                      <a:ext cx="28" cy="218"/>
                    </a:xfrm>
                    <a:custGeom>
                      <a:avLst/>
                      <a:gdLst>
                        <a:gd name="T0" fmla="*/ 0 w 28"/>
                        <a:gd name="T1" fmla="*/ 217 h 218"/>
                        <a:gd name="T2" fmla="*/ 26 w 28"/>
                        <a:gd name="T3" fmla="*/ 217 h 218"/>
                        <a:gd name="T4" fmla="*/ 27 w 28"/>
                        <a:gd name="T5" fmla="*/ 0 h 218"/>
                        <a:gd name="T6" fmla="*/ 1 w 28"/>
                        <a:gd name="T7" fmla="*/ 0 h 218"/>
                        <a:gd name="T8" fmla="*/ 0 w 28"/>
                        <a:gd name="T9" fmla="*/ 217 h 2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18"/>
                        <a:gd name="T17" fmla="*/ 28 w 28"/>
                        <a:gd name="T18" fmla="*/ 218 h 2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18">
                          <a:moveTo>
                            <a:pt x="0" y="217"/>
                          </a:moveTo>
                          <a:lnTo>
                            <a:pt x="26" y="217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217"/>
                          </a:lnTo>
                        </a:path>
                      </a:pathLst>
                    </a:custGeom>
                    <a:solidFill>
                      <a:srgbClr val="D9D9D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0" name="Freeform 7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37" y="3923"/>
                      <a:ext cx="28" cy="174"/>
                    </a:xfrm>
                    <a:custGeom>
                      <a:avLst/>
                      <a:gdLst>
                        <a:gd name="T0" fmla="*/ 0 w 28"/>
                        <a:gd name="T1" fmla="*/ 173 h 174"/>
                        <a:gd name="T2" fmla="*/ 26 w 28"/>
                        <a:gd name="T3" fmla="*/ 173 h 174"/>
                        <a:gd name="T4" fmla="*/ 27 w 28"/>
                        <a:gd name="T5" fmla="*/ 0 h 174"/>
                        <a:gd name="T6" fmla="*/ 1 w 28"/>
                        <a:gd name="T7" fmla="*/ 0 h 174"/>
                        <a:gd name="T8" fmla="*/ 0 w 28"/>
                        <a:gd name="T9" fmla="*/ 173 h 1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74"/>
                        <a:gd name="T17" fmla="*/ 28 w 28"/>
                        <a:gd name="T18" fmla="*/ 174 h 1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74">
                          <a:moveTo>
                            <a:pt x="0" y="173"/>
                          </a:moveTo>
                          <a:lnTo>
                            <a:pt x="26" y="173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73"/>
                          </a:lnTo>
                        </a:path>
                      </a:pathLst>
                    </a:custGeom>
                    <a:solidFill>
                      <a:srgbClr val="E5E5E5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1" name="Freeform 7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37" y="3941"/>
                      <a:ext cx="27" cy="139"/>
                    </a:xfrm>
                    <a:custGeom>
                      <a:avLst/>
                      <a:gdLst>
                        <a:gd name="T0" fmla="*/ 0 w 27"/>
                        <a:gd name="T1" fmla="*/ 138 h 139"/>
                        <a:gd name="T2" fmla="*/ 26 w 27"/>
                        <a:gd name="T3" fmla="*/ 138 h 139"/>
                        <a:gd name="T4" fmla="*/ 26 w 27"/>
                        <a:gd name="T5" fmla="*/ 0 h 139"/>
                        <a:gd name="T6" fmla="*/ 1 w 27"/>
                        <a:gd name="T7" fmla="*/ 0 h 139"/>
                        <a:gd name="T8" fmla="*/ 0 w 27"/>
                        <a:gd name="T9" fmla="*/ 138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39"/>
                        <a:gd name="T17" fmla="*/ 27 w 27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39">
                          <a:moveTo>
                            <a:pt x="0" y="138"/>
                          </a:moveTo>
                          <a:lnTo>
                            <a:pt x="26" y="138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  <a:lnTo>
                            <a:pt x="0" y="138"/>
                          </a:lnTo>
                        </a:path>
                      </a:pathLst>
                    </a:custGeom>
                    <a:solidFill>
                      <a:srgbClr val="F2F2F2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2" name="Freeform 7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37" y="3955"/>
                      <a:ext cx="27" cy="112"/>
                    </a:xfrm>
                    <a:custGeom>
                      <a:avLst/>
                      <a:gdLst>
                        <a:gd name="T0" fmla="*/ 0 w 27"/>
                        <a:gd name="T1" fmla="*/ 111 h 112"/>
                        <a:gd name="T2" fmla="*/ 26 w 27"/>
                        <a:gd name="T3" fmla="*/ 111 h 112"/>
                        <a:gd name="T4" fmla="*/ 26 w 27"/>
                        <a:gd name="T5" fmla="*/ 0 h 112"/>
                        <a:gd name="T6" fmla="*/ 1 w 27"/>
                        <a:gd name="T7" fmla="*/ 0 h 112"/>
                        <a:gd name="T8" fmla="*/ 0 w 27"/>
                        <a:gd name="T9" fmla="*/ 111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12"/>
                        <a:gd name="T17" fmla="*/ 27 w 27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12">
                          <a:moveTo>
                            <a:pt x="0" y="111"/>
                          </a:moveTo>
                          <a:lnTo>
                            <a:pt x="26" y="111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  <a:lnTo>
                            <a:pt x="0" y="111"/>
                          </a:lnTo>
                        </a:path>
                      </a:pathLst>
                    </a:custGeom>
                    <a:solidFill>
                      <a:srgbClr val="F7F7F7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3" name="Freeform 7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37" y="3965"/>
                      <a:ext cx="27" cy="90"/>
                    </a:xfrm>
                    <a:custGeom>
                      <a:avLst/>
                      <a:gdLst>
                        <a:gd name="T0" fmla="*/ 0 w 27"/>
                        <a:gd name="T1" fmla="*/ 89 h 90"/>
                        <a:gd name="T2" fmla="*/ 26 w 27"/>
                        <a:gd name="T3" fmla="*/ 89 h 90"/>
                        <a:gd name="T4" fmla="*/ 26 w 27"/>
                        <a:gd name="T5" fmla="*/ 0 h 90"/>
                        <a:gd name="T6" fmla="*/ 1 w 27"/>
                        <a:gd name="T7" fmla="*/ 0 h 90"/>
                        <a:gd name="T8" fmla="*/ 0 w 27"/>
                        <a:gd name="T9" fmla="*/ 89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90"/>
                        <a:gd name="T17" fmla="*/ 27 w 27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90">
                          <a:moveTo>
                            <a:pt x="0" y="89"/>
                          </a:moveTo>
                          <a:lnTo>
                            <a:pt x="26" y="89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  <a:lnTo>
                            <a:pt x="0" y="8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4" name="Freeform 7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62" y="3898"/>
                      <a:ext cx="29" cy="219"/>
                    </a:xfrm>
                    <a:custGeom>
                      <a:avLst/>
                      <a:gdLst>
                        <a:gd name="T0" fmla="*/ 0 w 29"/>
                        <a:gd name="T1" fmla="*/ 218 h 219"/>
                        <a:gd name="T2" fmla="*/ 26 w 29"/>
                        <a:gd name="T3" fmla="*/ 218 h 219"/>
                        <a:gd name="T4" fmla="*/ 28 w 29"/>
                        <a:gd name="T5" fmla="*/ 0 h 219"/>
                        <a:gd name="T6" fmla="*/ 1 w 29"/>
                        <a:gd name="T7" fmla="*/ 0 h 219"/>
                        <a:gd name="T8" fmla="*/ 0 w 29"/>
                        <a:gd name="T9" fmla="*/ 218 h 2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219"/>
                        <a:gd name="T17" fmla="*/ 29 w 29"/>
                        <a:gd name="T18" fmla="*/ 219 h 2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219">
                          <a:moveTo>
                            <a:pt x="0" y="218"/>
                          </a:moveTo>
                          <a:lnTo>
                            <a:pt x="26" y="218"/>
                          </a:lnTo>
                          <a:lnTo>
                            <a:pt x="28" y="0"/>
                          </a:lnTo>
                          <a:lnTo>
                            <a:pt x="1" y="0"/>
                          </a:lnTo>
                          <a:lnTo>
                            <a:pt x="0" y="218"/>
                          </a:lnTo>
                        </a:path>
                      </a:pathLst>
                    </a:custGeom>
                    <a:solidFill>
                      <a:srgbClr val="D9D9D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5" name="Freeform 7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62" y="3921"/>
                      <a:ext cx="28" cy="173"/>
                    </a:xfrm>
                    <a:custGeom>
                      <a:avLst/>
                      <a:gdLst>
                        <a:gd name="T0" fmla="*/ 0 w 28"/>
                        <a:gd name="T1" fmla="*/ 172 h 173"/>
                        <a:gd name="T2" fmla="*/ 27 w 28"/>
                        <a:gd name="T3" fmla="*/ 172 h 173"/>
                        <a:gd name="T4" fmla="*/ 27 w 28"/>
                        <a:gd name="T5" fmla="*/ 0 h 173"/>
                        <a:gd name="T6" fmla="*/ 1 w 28"/>
                        <a:gd name="T7" fmla="*/ 0 h 173"/>
                        <a:gd name="T8" fmla="*/ 0 w 28"/>
                        <a:gd name="T9" fmla="*/ 172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73"/>
                        <a:gd name="T17" fmla="*/ 28 w 28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73">
                          <a:moveTo>
                            <a:pt x="0" y="172"/>
                          </a:moveTo>
                          <a:lnTo>
                            <a:pt x="27" y="172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72"/>
                          </a:lnTo>
                        </a:path>
                      </a:pathLst>
                    </a:custGeom>
                    <a:solidFill>
                      <a:srgbClr val="E5E5E5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6" name="Freeform 7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62" y="3937"/>
                      <a:ext cx="28" cy="140"/>
                    </a:xfrm>
                    <a:custGeom>
                      <a:avLst/>
                      <a:gdLst>
                        <a:gd name="T0" fmla="*/ 0 w 28"/>
                        <a:gd name="T1" fmla="*/ 139 h 140"/>
                        <a:gd name="T2" fmla="*/ 27 w 28"/>
                        <a:gd name="T3" fmla="*/ 139 h 140"/>
                        <a:gd name="T4" fmla="*/ 27 w 28"/>
                        <a:gd name="T5" fmla="*/ 1 h 140"/>
                        <a:gd name="T6" fmla="*/ 1 w 28"/>
                        <a:gd name="T7" fmla="*/ 0 h 140"/>
                        <a:gd name="T8" fmla="*/ 0 w 28"/>
                        <a:gd name="T9" fmla="*/ 139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40"/>
                        <a:gd name="T17" fmla="*/ 28 w 28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40">
                          <a:moveTo>
                            <a:pt x="0" y="139"/>
                          </a:moveTo>
                          <a:lnTo>
                            <a:pt x="27" y="139"/>
                          </a:lnTo>
                          <a:lnTo>
                            <a:pt x="27" y="1"/>
                          </a:lnTo>
                          <a:lnTo>
                            <a:pt x="1" y="0"/>
                          </a:lnTo>
                          <a:lnTo>
                            <a:pt x="0" y="139"/>
                          </a:lnTo>
                        </a:path>
                      </a:pathLst>
                    </a:custGeom>
                    <a:solidFill>
                      <a:srgbClr val="F2F2F2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7" name="Freeform 7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62" y="3952"/>
                      <a:ext cx="28" cy="111"/>
                    </a:xfrm>
                    <a:custGeom>
                      <a:avLst/>
                      <a:gdLst>
                        <a:gd name="T0" fmla="*/ 0 w 28"/>
                        <a:gd name="T1" fmla="*/ 110 h 111"/>
                        <a:gd name="T2" fmla="*/ 27 w 28"/>
                        <a:gd name="T3" fmla="*/ 110 h 111"/>
                        <a:gd name="T4" fmla="*/ 27 w 28"/>
                        <a:gd name="T5" fmla="*/ 0 h 111"/>
                        <a:gd name="T6" fmla="*/ 1 w 28"/>
                        <a:gd name="T7" fmla="*/ 0 h 111"/>
                        <a:gd name="T8" fmla="*/ 0 w 28"/>
                        <a:gd name="T9" fmla="*/ 11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11"/>
                        <a:gd name="T17" fmla="*/ 28 w 28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11">
                          <a:moveTo>
                            <a:pt x="0" y="110"/>
                          </a:moveTo>
                          <a:lnTo>
                            <a:pt x="27" y="110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10"/>
                          </a:lnTo>
                        </a:path>
                      </a:pathLst>
                    </a:custGeom>
                    <a:solidFill>
                      <a:srgbClr val="F7F7F7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8" name="Freeform 7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62" y="3962"/>
                      <a:ext cx="28" cy="90"/>
                    </a:xfrm>
                    <a:custGeom>
                      <a:avLst/>
                      <a:gdLst>
                        <a:gd name="T0" fmla="*/ 0 w 28"/>
                        <a:gd name="T1" fmla="*/ 89 h 90"/>
                        <a:gd name="T2" fmla="*/ 27 w 28"/>
                        <a:gd name="T3" fmla="*/ 89 h 90"/>
                        <a:gd name="T4" fmla="*/ 27 w 28"/>
                        <a:gd name="T5" fmla="*/ 1 h 90"/>
                        <a:gd name="T6" fmla="*/ 1 w 28"/>
                        <a:gd name="T7" fmla="*/ 0 h 90"/>
                        <a:gd name="T8" fmla="*/ 0 w 28"/>
                        <a:gd name="T9" fmla="*/ 89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90"/>
                        <a:gd name="T17" fmla="*/ 28 w 28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90">
                          <a:moveTo>
                            <a:pt x="0" y="89"/>
                          </a:moveTo>
                          <a:lnTo>
                            <a:pt x="27" y="89"/>
                          </a:lnTo>
                          <a:lnTo>
                            <a:pt x="27" y="1"/>
                          </a:lnTo>
                          <a:lnTo>
                            <a:pt x="1" y="0"/>
                          </a:lnTo>
                          <a:lnTo>
                            <a:pt x="0" y="8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9" name="Freeform 7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5" y="3972"/>
                      <a:ext cx="27" cy="66"/>
                    </a:xfrm>
                    <a:custGeom>
                      <a:avLst/>
                      <a:gdLst>
                        <a:gd name="T0" fmla="*/ 0 w 27"/>
                        <a:gd name="T1" fmla="*/ 0 h 66"/>
                        <a:gd name="T2" fmla="*/ 0 w 27"/>
                        <a:gd name="T3" fmla="*/ 65 h 66"/>
                        <a:gd name="T4" fmla="*/ 25 w 27"/>
                        <a:gd name="T5" fmla="*/ 65 h 66"/>
                        <a:gd name="T6" fmla="*/ 26 w 27"/>
                        <a:gd name="T7" fmla="*/ 0 h 66"/>
                        <a:gd name="T8" fmla="*/ 0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0" y="0"/>
                          </a:moveTo>
                          <a:lnTo>
                            <a:pt x="0" y="65"/>
                          </a:lnTo>
                          <a:lnTo>
                            <a:pt x="25" y="65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0" name="Freeform 7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5" y="3972"/>
                      <a:ext cx="27" cy="66"/>
                    </a:xfrm>
                    <a:custGeom>
                      <a:avLst/>
                      <a:gdLst>
                        <a:gd name="T0" fmla="*/ 0 w 27"/>
                        <a:gd name="T1" fmla="*/ 0 h 66"/>
                        <a:gd name="T2" fmla="*/ 0 w 27"/>
                        <a:gd name="T3" fmla="*/ 65 h 66"/>
                        <a:gd name="T4" fmla="*/ 25 w 27"/>
                        <a:gd name="T5" fmla="*/ 65 h 66"/>
                        <a:gd name="T6" fmla="*/ 26 w 27"/>
                        <a:gd name="T7" fmla="*/ 0 h 66"/>
                        <a:gd name="T8" fmla="*/ 0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0" y="0"/>
                          </a:moveTo>
                          <a:lnTo>
                            <a:pt x="0" y="65"/>
                          </a:lnTo>
                          <a:lnTo>
                            <a:pt x="25" y="65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1" name="Freeform 7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5" y="4025"/>
                      <a:ext cx="24" cy="1"/>
                    </a:xfrm>
                    <a:custGeom>
                      <a:avLst/>
                      <a:gdLst>
                        <a:gd name="T0" fmla="*/ 23 w 24"/>
                        <a:gd name="T1" fmla="*/ 0 h 1"/>
                        <a:gd name="T2" fmla="*/ 0 w 24"/>
                        <a:gd name="T3" fmla="*/ 0 h 1"/>
                        <a:gd name="T4" fmla="*/ 23 w 24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4"/>
                        <a:gd name="T10" fmla="*/ 0 h 1"/>
                        <a:gd name="T11" fmla="*/ 24 w 24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" h="1">
                          <a:moveTo>
                            <a:pt x="23" y="0"/>
                          </a:moveTo>
                          <a:lnTo>
                            <a:pt x="0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2" name="Line 7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07" y="4025"/>
                      <a:ext cx="21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3" name="Freeform 7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4" y="4070"/>
                      <a:ext cx="26" cy="65"/>
                    </a:xfrm>
                    <a:custGeom>
                      <a:avLst/>
                      <a:gdLst>
                        <a:gd name="T0" fmla="*/ 1 w 26"/>
                        <a:gd name="T1" fmla="*/ 0 h 65"/>
                        <a:gd name="T2" fmla="*/ 0 w 26"/>
                        <a:gd name="T3" fmla="*/ 64 h 65"/>
                        <a:gd name="T4" fmla="*/ 24 w 26"/>
                        <a:gd name="T5" fmla="*/ 64 h 65"/>
                        <a:gd name="T6" fmla="*/ 25 w 26"/>
                        <a:gd name="T7" fmla="*/ 1 h 65"/>
                        <a:gd name="T8" fmla="*/ 1 w 26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5"/>
                        <a:gd name="T17" fmla="*/ 26 w 26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5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4" y="64"/>
                          </a:lnTo>
                          <a:lnTo>
                            <a:pt x="25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4" name="Freeform 7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4" y="4070"/>
                      <a:ext cx="26" cy="65"/>
                    </a:xfrm>
                    <a:custGeom>
                      <a:avLst/>
                      <a:gdLst>
                        <a:gd name="T0" fmla="*/ 1 w 26"/>
                        <a:gd name="T1" fmla="*/ 0 h 65"/>
                        <a:gd name="T2" fmla="*/ 0 w 26"/>
                        <a:gd name="T3" fmla="*/ 64 h 65"/>
                        <a:gd name="T4" fmla="*/ 24 w 26"/>
                        <a:gd name="T5" fmla="*/ 64 h 65"/>
                        <a:gd name="T6" fmla="*/ 25 w 26"/>
                        <a:gd name="T7" fmla="*/ 1 h 65"/>
                        <a:gd name="T8" fmla="*/ 1 w 26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5"/>
                        <a:gd name="T17" fmla="*/ 26 w 26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5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4" y="64"/>
                          </a:lnTo>
                          <a:lnTo>
                            <a:pt x="25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5" name="Freeform 7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4" y="4122"/>
                      <a:ext cx="25" cy="1"/>
                    </a:xfrm>
                    <a:custGeom>
                      <a:avLst/>
                      <a:gdLst>
                        <a:gd name="T0" fmla="*/ 24 w 25"/>
                        <a:gd name="T1" fmla="*/ 0 h 1"/>
                        <a:gd name="T2" fmla="*/ 0 w 25"/>
                        <a:gd name="T3" fmla="*/ 0 h 1"/>
                        <a:gd name="T4" fmla="*/ 24 w 2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1"/>
                        <a:gd name="T11" fmla="*/ 25 w 25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1">
                          <a:moveTo>
                            <a:pt x="24" y="0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6" name="Line 7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06" y="4122"/>
                      <a:ext cx="22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7" name="Freeform 7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5" y="3875"/>
                      <a:ext cx="27" cy="65"/>
                    </a:xfrm>
                    <a:custGeom>
                      <a:avLst/>
                      <a:gdLst>
                        <a:gd name="T0" fmla="*/ 1 w 27"/>
                        <a:gd name="T1" fmla="*/ 0 h 65"/>
                        <a:gd name="T2" fmla="*/ 0 w 27"/>
                        <a:gd name="T3" fmla="*/ 63 h 65"/>
                        <a:gd name="T4" fmla="*/ 25 w 27"/>
                        <a:gd name="T5" fmla="*/ 64 h 65"/>
                        <a:gd name="T6" fmla="*/ 26 w 27"/>
                        <a:gd name="T7" fmla="*/ 0 h 65"/>
                        <a:gd name="T8" fmla="*/ 1 w 27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5"/>
                        <a:gd name="T17" fmla="*/ 27 w 27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5">
                          <a:moveTo>
                            <a:pt x="1" y="0"/>
                          </a:moveTo>
                          <a:lnTo>
                            <a:pt x="0" y="63"/>
                          </a:lnTo>
                          <a:lnTo>
                            <a:pt x="25" y="64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8" name="Freeform 7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5" y="3875"/>
                      <a:ext cx="27" cy="65"/>
                    </a:xfrm>
                    <a:custGeom>
                      <a:avLst/>
                      <a:gdLst>
                        <a:gd name="T0" fmla="*/ 1 w 27"/>
                        <a:gd name="T1" fmla="*/ 0 h 65"/>
                        <a:gd name="T2" fmla="*/ 0 w 27"/>
                        <a:gd name="T3" fmla="*/ 63 h 65"/>
                        <a:gd name="T4" fmla="*/ 25 w 27"/>
                        <a:gd name="T5" fmla="*/ 64 h 65"/>
                        <a:gd name="T6" fmla="*/ 26 w 27"/>
                        <a:gd name="T7" fmla="*/ 0 h 65"/>
                        <a:gd name="T8" fmla="*/ 1 w 27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5"/>
                        <a:gd name="T17" fmla="*/ 27 w 27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5">
                          <a:moveTo>
                            <a:pt x="1" y="0"/>
                          </a:moveTo>
                          <a:lnTo>
                            <a:pt x="0" y="63"/>
                          </a:lnTo>
                          <a:lnTo>
                            <a:pt x="25" y="64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9" name="Freeform 7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5" y="3926"/>
                      <a:ext cx="25" cy="2"/>
                    </a:xfrm>
                    <a:custGeom>
                      <a:avLst/>
                      <a:gdLst>
                        <a:gd name="T0" fmla="*/ 24 w 25"/>
                        <a:gd name="T1" fmla="*/ 1 h 2"/>
                        <a:gd name="T2" fmla="*/ 0 w 25"/>
                        <a:gd name="T3" fmla="*/ 0 h 2"/>
                        <a:gd name="T4" fmla="*/ 24 w 25"/>
                        <a:gd name="T5" fmla="*/ 1 h 2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2"/>
                        <a:gd name="T11" fmla="*/ 25 w 25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2">
                          <a:moveTo>
                            <a:pt x="24" y="1"/>
                          </a:moveTo>
                          <a:lnTo>
                            <a:pt x="0" y="0"/>
                          </a:lnTo>
                          <a:lnTo>
                            <a:pt x="24" y="1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0" name="Line 7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806" y="3926"/>
                      <a:ext cx="22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1" name="Freeform 7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91" y="3896"/>
                      <a:ext cx="23" cy="224"/>
                    </a:xfrm>
                    <a:custGeom>
                      <a:avLst/>
                      <a:gdLst>
                        <a:gd name="T0" fmla="*/ 0 w 23"/>
                        <a:gd name="T1" fmla="*/ 223 h 224"/>
                        <a:gd name="T2" fmla="*/ 20 w 23"/>
                        <a:gd name="T3" fmla="*/ 223 h 224"/>
                        <a:gd name="T4" fmla="*/ 22 w 23"/>
                        <a:gd name="T5" fmla="*/ 0 h 224"/>
                        <a:gd name="T6" fmla="*/ 1 w 23"/>
                        <a:gd name="T7" fmla="*/ 0 h 224"/>
                        <a:gd name="T8" fmla="*/ 0 w 23"/>
                        <a:gd name="T9" fmla="*/ 223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"/>
                        <a:gd name="T16" fmla="*/ 0 h 224"/>
                        <a:gd name="T17" fmla="*/ 23 w 23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" h="224">
                          <a:moveTo>
                            <a:pt x="0" y="223"/>
                          </a:moveTo>
                          <a:lnTo>
                            <a:pt x="20" y="223"/>
                          </a:lnTo>
                          <a:lnTo>
                            <a:pt x="22" y="0"/>
                          </a:lnTo>
                          <a:lnTo>
                            <a:pt x="1" y="0"/>
                          </a:lnTo>
                          <a:lnTo>
                            <a:pt x="0" y="223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2" name="Freeform 7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94" y="3969"/>
                      <a:ext cx="27" cy="66"/>
                    </a:xfrm>
                    <a:custGeom>
                      <a:avLst/>
                      <a:gdLst>
                        <a:gd name="T0" fmla="*/ 1 w 27"/>
                        <a:gd name="T1" fmla="*/ 0 h 66"/>
                        <a:gd name="T2" fmla="*/ 0 w 27"/>
                        <a:gd name="T3" fmla="*/ 65 h 66"/>
                        <a:gd name="T4" fmla="*/ 25 w 27"/>
                        <a:gd name="T5" fmla="*/ 65 h 66"/>
                        <a:gd name="T6" fmla="*/ 26 w 27"/>
                        <a:gd name="T7" fmla="*/ 1 h 66"/>
                        <a:gd name="T8" fmla="*/ 1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1" y="0"/>
                          </a:moveTo>
                          <a:lnTo>
                            <a:pt x="0" y="65"/>
                          </a:lnTo>
                          <a:lnTo>
                            <a:pt x="25" y="65"/>
                          </a:lnTo>
                          <a:lnTo>
                            <a:pt x="26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3" name="Freeform 7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94" y="3969"/>
                      <a:ext cx="27" cy="66"/>
                    </a:xfrm>
                    <a:custGeom>
                      <a:avLst/>
                      <a:gdLst>
                        <a:gd name="T0" fmla="*/ 1 w 27"/>
                        <a:gd name="T1" fmla="*/ 0 h 66"/>
                        <a:gd name="T2" fmla="*/ 0 w 27"/>
                        <a:gd name="T3" fmla="*/ 65 h 66"/>
                        <a:gd name="T4" fmla="*/ 25 w 27"/>
                        <a:gd name="T5" fmla="*/ 65 h 66"/>
                        <a:gd name="T6" fmla="*/ 26 w 27"/>
                        <a:gd name="T7" fmla="*/ 1 h 66"/>
                        <a:gd name="T8" fmla="*/ 1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1" y="0"/>
                          </a:moveTo>
                          <a:lnTo>
                            <a:pt x="0" y="65"/>
                          </a:lnTo>
                          <a:lnTo>
                            <a:pt x="25" y="65"/>
                          </a:lnTo>
                          <a:lnTo>
                            <a:pt x="26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4" name="Freeform 7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94" y="4022"/>
                      <a:ext cx="25" cy="1"/>
                    </a:xfrm>
                    <a:custGeom>
                      <a:avLst/>
                      <a:gdLst>
                        <a:gd name="T0" fmla="*/ 24 w 25"/>
                        <a:gd name="T1" fmla="*/ 0 h 1"/>
                        <a:gd name="T2" fmla="*/ 0 w 25"/>
                        <a:gd name="T3" fmla="*/ 0 h 1"/>
                        <a:gd name="T4" fmla="*/ 24 w 2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1"/>
                        <a:gd name="T11" fmla="*/ 25 w 25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1">
                          <a:moveTo>
                            <a:pt x="24" y="0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5" name="Line 7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96" y="4022"/>
                      <a:ext cx="22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6" name="Rectangle 7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94" y="4068"/>
                      <a:ext cx="25" cy="62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727" name="Rectangle 7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99" y="4072"/>
                      <a:ext cx="16" cy="54"/>
                    </a:xfrm>
                    <a:prstGeom prst="rect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728" name="Freeform 7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94" y="4120"/>
                      <a:ext cx="25" cy="1"/>
                    </a:xfrm>
                    <a:custGeom>
                      <a:avLst/>
                      <a:gdLst>
                        <a:gd name="T0" fmla="*/ 24 w 25"/>
                        <a:gd name="T1" fmla="*/ 0 h 1"/>
                        <a:gd name="T2" fmla="*/ 0 w 25"/>
                        <a:gd name="T3" fmla="*/ 0 h 1"/>
                        <a:gd name="T4" fmla="*/ 24 w 2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1"/>
                        <a:gd name="T11" fmla="*/ 25 w 25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1">
                          <a:moveTo>
                            <a:pt x="24" y="0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9" name="Line 7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96" y="4120"/>
                      <a:ext cx="22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0" name="Freeform 7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95" y="3872"/>
                      <a:ext cx="26" cy="65"/>
                    </a:xfrm>
                    <a:custGeom>
                      <a:avLst/>
                      <a:gdLst>
                        <a:gd name="T0" fmla="*/ 0 w 26"/>
                        <a:gd name="T1" fmla="*/ 0 h 65"/>
                        <a:gd name="T2" fmla="*/ 0 w 26"/>
                        <a:gd name="T3" fmla="*/ 63 h 65"/>
                        <a:gd name="T4" fmla="*/ 25 w 26"/>
                        <a:gd name="T5" fmla="*/ 64 h 65"/>
                        <a:gd name="T6" fmla="*/ 25 w 26"/>
                        <a:gd name="T7" fmla="*/ 0 h 65"/>
                        <a:gd name="T8" fmla="*/ 0 w 26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5"/>
                        <a:gd name="T17" fmla="*/ 26 w 26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5">
                          <a:moveTo>
                            <a:pt x="0" y="0"/>
                          </a:moveTo>
                          <a:lnTo>
                            <a:pt x="0" y="63"/>
                          </a:lnTo>
                          <a:lnTo>
                            <a:pt x="25" y="64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1" name="Freeform 7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95" y="3872"/>
                      <a:ext cx="26" cy="65"/>
                    </a:xfrm>
                    <a:custGeom>
                      <a:avLst/>
                      <a:gdLst>
                        <a:gd name="T0" fmla="*/ 0 w 26"/>
                        <a:gd name="T1" fmla="*/ 0 h 65"/>
                        <a:gd name="T2" fmla="*/ 0 w 26"/>
                        <a:gd name="T3" fmla="*/ 63 h 65"/>
                        <a:gd name="T4" fmla="*/ 25 w 26"/>
                        <a:gd name="T5" fmla="*/ 64 h 65"/>
                        <a:gd name="T6" fmla="*/ 25 w 26"/>
                        <a:gd name="T7" fmla="*/ 0 h 65"/>
                        <a:gd name="T8" fmla="*/ 0 w 26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5"/>
                        <a:gd name="T17" fmla="*/ 26 w 26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5">
                          <a:moveTo>
                            <a:pt x="0" y="0"/>
                          </a:moveTo>
                          <a:lnTo>
                            <a:pt x="0" y="63"/>
                          </a:lnTo>
                          <a:lnTo>
                            <a:pt x="25" y="64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2" name="Freeform 7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95" y="3923"/>
                      <a:ext cx="25" cy="2"/>
                    </a:xfrm>
                    <a:custGeom>
                      <a:avLst/>
                      <a:gdLst>
                        <a:gd name="T0" fmla="*/ 24 w 25"/>
                        <a:gd name="T1" fmla="*/ 1 h 2"/>
                        <a:gd name="T2" fmla="*/ 0 w 25"/>
                        <a:gd name="T3" fmla="*/ 0 h 2"/>
                        <a:gd name="T4" fmla="*/ 24 w 25"/>
                        <a:gd name="T5" fmla="*/ 1 h 2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2"/>
                        <a:gd name="T11" fmla="*/ 25 w 25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2">
                          <a:moveTo>
                            <a:pt x="24" y="1"/>
                          </a:moveTo>
                          <a:lnTo>
                            <a:pt x="0" y="0"/>
                          </a:lnTo>
                          <a:lnTo>
                            <a:pt x="24" y="1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3" name="Line 7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97" y="3923"/>
                      <a:ext cx="22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45" name="Group 7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03" y="2584"/>
                    <a:ext cx="585" cy="257"/>
                    <a:chOff x="2865" y="3863"/>
                    <a:chExt cx="608" cy="296"/>
                  </a:xfrm>
                </p:grpSpPr>
                <p:sp>
                  <p:nvSpPr>
                    <p:cNvPr id="11646" name="Freeform 7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78" y="3901"/>
                      <a:ext cx="575" cy="225"/>
                    </a:xfrm>
                    <a:custGeom>
                      <a:avLst/>
                      <a:gdLst>
                        <a:gd name="T0" fmla="*/ 571 w 575"/>
                        <a:gd name="T1" fmla="*/ 1 h 225"/>
                        <a:gd name="T2" fmla="*/ 4 w 575"/>
                        <a:gd name="T3" fmla="*/ 0 h 225"/>
                        <a:gd name="T4" fmla="*/ 0 w 575"/>
                        <a:gd name="T5" fmla="*/ 219 h 225"/>
                        <a:gd name="T6" fmla="*/ 574 w 575"/>
                        <a:gd name="T7" fmla="*/ 224 h 225"/>
                        <a:gd name="T8" fmla="*/ 571 w 575"/>
                        <a:gd name="T9" fmla="*/ 1 h 2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5"/>
                        <a:gd name="T16" fmla="*/ 0 h 225"/>
                        <a:gd name="T17" fmla="*/ 575 w 575"/>
                        <a:gd name="T18" fmla="*/ 225 h 2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5" h="225">
                          <a:moveTo>
                            <a:pt x="571" y="1"/>
                          </a:moveTo>
                          <a:lnTo>
                            <a:pt x="4" y="0"/>
                          </a:lnTo>
                          <a:lnTo>
                            <a:pt x="0" y="219"/>
                          </a:lnTo>
                          <a:lnTo>
                            <a:pt x="574" y="224"/>
                          </a:lnTo>
                          <a:lnTo>
                            <a:pt x="571" y="1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47" name="Freeform 7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78" y="3901"/>
                      <a:ext cx="575" cy="225"/>
                    </a:xfrm>
                    <a:custGeom>
                      <a:avLst/>
                      <a:gdLst>
                        <a:gd name="T0" fmla="*/ 571 w 575"/>
                        <a:gd name="T1" fmla="*/ 1 h 225"/>
                        <a:gd name="T2" fmla="*/ 4 w 575"/>
                        <a:gd name="T3" fmla="*/ 0 h 225"/>
                        <a:gd name="T4" fmla="*/ 0 w 575"/>
                        <a:gd name="T5" fmla="*/ 219 h 225"/>
                        <a:gd name="T6" fmla="*/ 574 w 575"/>
                        <a:gd name="T7" fmla="*/ 224 h 225"/>
                        <a:gd name="T8" fmla="*/ 571 w 575"/>
                        <a:gd name="T9" fmla="*/ 1 h 2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5"/>
                        <a:gd name="T16" fmla="*/ 0 h 225"/>
                        <a:gd name="T17" fmla="*/ 575 w 575"/>
                        <a:gd name="T18" fmla="*/ 225 h 2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5" h="225">
                          <a:moveTo>
                            <a:pt x="571" y="1"/>
                          </a:moveTo>
                          <a:lnTo>
                            <a:pt x="4" y="0"/>
                          </a:lnTo>
                          <a:lnTo>
                            <a:pt x="0" y="219"/>
                          </a:lnTo>
                          <a:lnTo>
                            <a:pt x="574" y="224"/>
                          </a:lnTo>
                          <a:lnTo>
                            <a:pt x="571" y="1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48" name="Freeform 7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78" y="4096"/>
                      <a:ext cx="573" cy="25"/>
                    </a:xfrm>
                    <a:custGeom>
                      <a:avLst/>
                      <a:gdLst>
                        <a:gd name="T0" fmla="*/ 572 w 573"/>
                        <a:gd name="T1" fmla="*/ 5 h 25"/>
                        <a:gd name="T2" fmla="*/ 569 w 573"/>
                        <a:gd name="T3" fmla="*/ 24 h 25"/>
                        <a:gd name="T4" fmla="*/ 0 w 573"/>
                        <a:gd name="T5" fmla="*/ 21 h 25"/>
                        <a:gd name="T6" fmla="*/ 2 w 573"/>
                        <a:gd name="T7" fmla="*/ 0 h 25"/>
                        <a:gd name="T8" fmla="*/ 572 w 573"/>
                        <a:gd name="T9" fmla="*/ 5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3"/>
                        <a:gd name="T16" fmla="*/ 0 h 25"/>
                        <a:gd name="T17" fmla="*/ 573 w 573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3" h="25">
                          <a:moveTo>
                            <a:pt x="572" y="5"/>
                          </a:moveTo>
                          <a:lnTo>
                            <a:pt x="569" y="24"/>
                          </a:lnTo>
                          <a:lnTo>
                            <a:pt x="0" y="21"/>
                          </a:lnTo>
                          <a:lnTo>
                            <a:pt x="2" y="0"/>
                          </a:lnTo>
                          <a:lnTo>
                            <a:pt x="572" y="5"/>
                          </a:lnTo>
                        </a:path>
                      </a:pathLst>
                    </a:custGeom>
                    <a:solidFill>
                      <a:srgbClr val="59595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49" name="Freeform 7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82" y="3901"/>
                      <a:ext cx="574" cy="25"/>
                    </a:xfrm>
                    <a:custGeom>
                      <a:avLst/>
                      <a:gdLst>
                        <a:gd name="T0" fmla="*/ 570 w 574"/>
                        <a:gd name="T1" fmla="*/ 3 h 25"/>
                        <a:gd name="T2" fmla="*/ 573 w 574"/>
                        <a:gd name="T3" fmla="*/ 24 h 25"/>
                        <a:gd name="T4" fmla="*/ 66 w 574"/>
                        <a:gd name="T5" fmla="*/ 20 h 25"/>
                        <a:gd name="T6" fmla="*/ 1 w 574"/>
                        <a:gd name="T7" fmla="*/ 20 h 25"/>
                        <a:gd name="T8" fmla="*/ 0 w 574"/>
                        <a:gd name="T9" fmla="*/ 0 h 25"/>
                        <a:gd name="T10" fmla="*/ 58 w 574"/>
                        <a:gd name="T11" fmla="*/ 1 h 25"/>
                        <a:gd name="T12" fmla="*/ 570 w 574"/>
                        <a:gd name="T13" fmla="*/ 3 h 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74"/>
                        <a:gd name="T22" fmla="*/ 0 h 25"/>
                        <a:gd name="T23" fmla="*/ 574 w 574"/>
                        <a:gd name="T24" fmla="*/ 25 h 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74" h="25">
                          <a:moveTo>
                            <a:pt x="570" y="3"/>
                          </a:moveTo>
                          <a:lnTo>
                            <a:pt x="573" y="24"/>
                          </a:lnTo>
                          <a:lnTo>
                            <a:pt x="66" y="20"/>
                          </a:lnTo>
                          <a:lnTo>
                            <a:pt x="1" y="20"/>
                          </a:lnTo>
                          <a:lnTo>
                            <a:pt x="0" y="0"/>
                          </a:lnTo>
                          <a:lnTo>
                            <a:pt x="58" y="1"/>
                          </a:lnTo>
                          <a:lnTo>
                            <a:pt x="570" y="3"/>
                          </a:lnTo>
                        </a:path>
                      </a:pathLst>
                    </a:custGeom>
                    <a:solidFill>
                      <a:srgbClr val="59595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50" name="Freeform 7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79" y="3941"/>
                      <a:ext cx="575" cy="142"/>
                    </a:xfrm>
                    <a:custGeom>
                      <a:avLst/>
                      <a:gdLst>
                        <a:gd name="T0" fmla="*/ 574 w 575"/>
                        <a:gd name="T1" fmla="*/ 3 h 142"/>
                        <a:gd name="T2" fmla="*/ 6 w 575"/>
                        <a:gd name="T3" fmla="*/ 0 h 142"/>
                        <a:gd name="T4" fmla="*/ 10 w 575"/>
                        <a:gd name="T5" fmla="*/ 69 h 142"/>
                        <a:gd name="T6" fmla="*/ 0 w 575"/>
                        <a:gd name="T7" fmla="*/ 138 h 142"/>
                        <a:gd name="T8" fmla="*/ 571 w 575"/>
                        <a:gd name="T9" fmla="*/ 141 h 142"/>
                        <a:gd name="T10" fmla="*/ 574 w 575"/>
                        <a:gd name="T11" fmla="*/ 3 h 14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5"/>
                        <a:gd name="T19" fmla="*/ 0 h 142"/>
                        <a:gd name="T20" fmla="*/ 575 w 575"/>
                        <a:gd name="T21" fmla="*/ 142 h 14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5" h="142">
                          <a:moveTo>
                            <a:pt x="574" y="3"/>
                          </a:moveTo>
                          <a:lnTo>
                            <a:pt x="6" y="0"/>
                          </a:lnTo>
                          <a:lnTo>
                            <a:pt x="10" y="69"/>
                          </a:lnTo>
                          <a:lnTo>
                            <a:pt x="0" y="138"/>
                          </a:lnTo>
                          <a:lnTo>
                            <a:pt x="571" y="141"/>
                          </a:lnTo>
                          <a:lnTo>
                            <a:pt x="574" y="3"/>
                          </a:lnTo>
                        </a:path>
                      </a:pathLst>
                    </a:custGeom>
                    <a:solidFill>
                      <a:srgbClr val="CCCCCC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51" name="Freeform 7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65" y="3863"/>
                      <a:ext cx="32" cy="293"/>
                    </a:xfrm>
                    <a:custGeom>
                      <a:avLst/>
                      <a:gdLst>
                        <a:gd name="T0" fmla="*/ 31 w 32"/>
                        <a:gd name="T1" fmla="*/ 0 h 293"/>
                        <a:gd name="T2" fmla="*/ 1 w 32"/>
                        <a:gd name="T3" fmla="*/ 0 h 293"/>
                        <a:gd name="T4" fmla="*/ 0 w 32"/>
                        <a:gd name="T5" fmla="*/ 292 h 293"/>
                        <a:gd name="T6" fmla="*/ 29 w 32"/>
                        <a:gd name="T7" fmla="*/ 292 h 293"/>
                        <a:gd name="T8" fmla="*/ 31 w 32"/>
                        <a:gd name="T9" fmla="*/ 0 h 2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"/>
                        <a:gd name="T16" fmla="*/ 0 h 293"/>
                        <a:gd name="T17" fmla="*/ 32 w 32"/>
                        <a:gd name="T18" fmla="*/ 293 h 2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" h="293">
                          <a:moveTo>
                            <a:pt x="31" y="0"/>
                          </a:moveTo>
                          <a:lnTo>
                            <a:pt x="1" y="0"/>
                          </a:lnTo>
                          <a:lnTo>
                            <a:pt x="0" y="292"/>
                          </a:lnTo>
                          <a:lnTo>
                            <a:pt x="29" y="292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52" name="Freeform 7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65" y="3863"/>
                      <a:ext cx="32" cy="293"/>
                    </a:xfrm>
                    <a:custGeom>
                      <a:avLst/>
                      <a:gdLst>
                        <a:gd name="T0" fmla="*/ 31 w 32"/>
                        <a:gd name="T1" fmla="*/ 0 h 293"/>
                        <a:gd name="T2" fmla="*/ 1 w 32"/>
                        <a:gd name="T3" fmla="*/ 0 h 293"/>
                        <a:gd name="T4" fmla="*/ 0 w 32"/>
                        <a:gd name="T5" fmla="*/ 292 h 293"/>
                        <a:gd name="T6" fmla="*/ 29 w 32"/>
                        <a:gd name="T7" fmla="*/ 292 h 293"/>
                        <a:gd name="T8" fmla="*/ 31 w 32"/>
                        <a:gd name="T9" fmla="*/ 0 h 2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"/>
                        <a:gd name="T16" fmla="*/ 0 h 293"/>
                        <a:gd name="T17" fmla="*/ 32 w 32"/>
                        <a:gd name="T18" fmla="*/ 293 h 2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" h="293">
                          <a:moveTo>
                            <a:pt x="31" y="0"/>
                          </a:moveTo>
                          <a:lnTo>
                            <a:pt x="1" y="0"/>
                          </a:lnTo>
                          <a:lnTo>
                            <a:pt x="0" y="292"/>
                          </a:lnTo>
                          <a:lnTo>
                            <a:pt x="29" y="292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53" name="Freeform 7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41" y="3866"/>
                      <a:ext cx="32" cy="293"/>
                    </a:xfrm>
                    <a:custGeom>
                      <a:avLst/>
                      <a:gdLst>
                        <a:gd name="T0" fmla="*/ 31 w 32"/>
                        <a:gd name="T1" fmla="*/ 0 h 293"/>
                        <a:gd name="T2" fmla="*/ 2 w 32"/>
                        <a:gd name="T3" fmla="*/ 0 h 293"/>
                        <a:gd name="T4" fmla="*/ 0 w 32"/>
                        <a:gd name="T5" fmla="*/ 292 h 293"/>
                        <a:gd name="T6" fmla="*/ 30 w 32"/>
                        <a:gd name="T7" fmla="*/ 292 h 293"/>
                        <a:gd name="T8" fmla="*/ 31 w 32"/>
                        <a:gd name="T9" fmla="*/ 0 h 2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"/>
                        <a:gd name="T16" fmla="*/ 0 h 293"/>
                        <a:gd name="T17" fmla="*/ 32 w 32"/>
                        <a:gd name="T18" fmla="*/ 293 h 2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" h="293">
                          <a:moveTo>
                            <a:pt x="31" y="0"/>
                          </a:moveTo>
                          <a:lnTo>
                            <a:pt x="2" y="0"/>
                          </a:lnTo>
                          <a:lnTo>
                            <a:pt x="0" y="292"/>
                          </a:lnTo>
                          <a:lnTo>
                            <a:pt x="30" y="292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54" name="Freeform 7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41" y="3866"/>
                      <a:ext cx="32" cy="293"/>
                    </a:xfrm>
                    <a:custGeom>
                      <a:avLst/>
                      <a:gdLst>
                        <a:gd name="T0" fmla="*/ 31 w 32"/>
                        <a:gd name="T1" fmla="*/ 0 h 293"/>
                        <a:gd name="T2" fmla="*/ 2 w 32"/>
                        <a:gd name="T3" fmla="*/ 0 h 293"/>
                        <a:gd name="T4" fmla="*/ 0 w 32"/>
                        <a:gd name="T5" fmla="*/ 292 h 293"/>
                        <a:gd name="T6" fmla="*/ 30 w 32"/>
                        <a:gd name="T7" fmla="*/ 292 h 293"/>
                        <a:gd name="T8" fmla="*/ 31 w 32"/>
                        <a:gd name="T9" fmla="*/ 0 h 2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"/>
                        <a:gd name="T16" fmla="*/ 0 h 293"/>
                        <a:gd name="T17" fmla="*/ 32 w 32"/>
                        <a:gd name="T18" fmla="*/ 293 h 2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" h="293">
                          <a:moveTo>
                            <a:pt x="31" y="0"/>
                          </a:moveTo>
                          <a:lnTo>
                            <a:pt x="2" y="0"/>
                          </a:lnTo>
                          <a:lnTo>
                            <a:pt x="0" y="292"/>
                          </a:lnTo>
                          <a:lnTo>
                            <a:pt x="30" y="292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55" name="Freeform 7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43" y="3905"/>
                      <a:ext cx="28" cy="218"/>
                    </a:xfrm>
                    <a:custGeom>
                      <a:avLst/>
                      <a:gdLst>
                        <a:gd name="T0" fmla="*/ 0 w 28"/>
                        <a:gd name="T1" fmla="*/ 217 h 218"/>
                        <a:gd name="T2" fmla="*/ 26 w 28"/>
                        <a:gd name="T3" fmla="*/ 217 h 218"/>
                        <a:gd name="T4" fmla="*/ 27 w 28"/>
                        <a:gd name="T5" fmla="*/ 0 h 218"/>
                        <a:gd name="T6" fmla="*/ 1 w 28"/>
                        <a:gd name="T7" fmla="*/ 0 h 218"/>
                        <a:gd name="T8" fmla="*/ 0 w 28"/>
                        <a:gd name="T9" fmla="*/ 217 h 2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18"/>
                        <a:gd name="T17" fmla="*/ 28 w 28"/>
                        <a:gd name="T18" fmla="*/ 218 h 2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18">
                          <a:moveTo>
                            <a:pt x="0" y="217"/>
                          </a:moveTo>
                          <a:lnTo>
                            <a:pt x="26" y="217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217"/>
                          </a:lnTo>
                        </a:path>
                      </a:pathLst>
                    </a:custGeom>
                    <a:solidFill>
                      <a:srgbClr val="D9D9D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56" name="Freeform 7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43" y="3926"/>
                      <a:ext cx="28" cy="174"/>
                    </a:xfrm>
                    <a:custGeom>
                      <a:avLst/>
                      <a:gdLst>
                        <a:gd name="T0" fmla="*/ 0 w 28"/>
                        <a:gd name="T1" fmla="*/ 173 h 174"/>
                        <a:gd name="T2" fmla="*/ 26 w 28"/>
                        <a:gd name="T3" fmla="*/ 173 h 174"/>
                        <a:gd name="T4" fmla="*/ 27 w 28"/>
                        <a:gd name="T5" fmla="*/ 0 h 174"/>
                        <a:gd name="T6" fmla="*/ 1 w 28"/>
                        <a:gd name="T7" fmla="*/ 0 h 174"/>
                        <a:gd name="T8" fmla="*/ 0 w 28"/>
                        <a:gd name="T9" fmla="*/ 173 h 1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74"/>
                        <a:gd name="T17" fmla="*/ 28 w 28"/>
                        <a:gd name="T18" fmla="*/ 174 h 1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74">
                          <a:moveTo>
                            <a:pt x="0" y="173"/>
                          </a:moveTo>
                          <a:lnTo>
                            <a:pt x="26" y="173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73"/>
                          </a:lnTo>
                        </a:path>
                      </a:pathLst>
                    </a:custGeom>
                    <a:solidFill>
                      <a:srgbClr val="E5E5E5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57" name="Freeform 7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43" y="3944"/>
                      <a:ext cx="27" cy="139"/>
                    </a:xfrm>
                    <a:custGeom>
                      <a:avLst/>
                      <a:gdLst>
                        <a:gd name="T0" fmla="*/ 0 w 27"/>
                        <a:gd name="T1" fmla="*/ 138 h 139"/>
                        <a:gd name="T2" fmla="*/ 26 w 27"/>
                        <a:gd name="T3" fmla="*/ 138 h 139"/>
                        <a:gd name="T4" fmla="*/ 26 w 27"/>
                        <a:gd name="T5" fmla="*/ 0 h 139"/>
                        <a:gd name="T6" fmla="*/ 1 w 27"/>
                        <a:gd name="T7" fmla="*/ 0 h 139"/>
                        <a:gd name="T8" fmla="*/ 0 w 27"/>
                        <a:gd name="T9" fmla="*/ 138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39"/>
                        <a:gd name="T17" fmla="*/ 27 w 27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39">
                          <a:moveTo>
                            <a:pt x="0" y="138"/>
                          </a:moveTo>
                          <a:lnTo>
                            <a:pt x="26" y="138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  <a:lnTo>
                            <a:pt x="0" y="138"/>
                          </a:lnTo>
                        </a:path>
                      </a:pathLst>
                    </a:custGeom>
                    <a:solidFill>
                      <a:srgbClr val="F2F2F2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58" name="Freeform 7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43" y="3958"/>
                      <a:ext cx="27" cy="112"/>
                    </a:xfrm>
                    <a:custGeom>
                      <a:avLst/>
                      <a:gdLst>
                        <a:gd name="T0" fmla="*/ 0 w 27"/>
                        <a:gd name="T1" fmla="*/ 111 h 112"/>
                        <a:gd name="T2" fmla="*/ 26 w 27"/>
                        <a:gd name="T3" fmla="*/ 111 h 112"/>
                        <a:gd name="T4" fmla="*/ 26 w 27"/>
                        <a:gd name="T5" fmla="*/ 0 h 112"/>
                        <a:gd name="T6" fmla="*/ 1 w 27"/>
                        <a:gd name="T7" fmla="*/ 0 h 112"/>
                        <a:gd name="T8" fmla="*/ 0 w 27"/>
                        <a:gd name="T9" fmla="*/ 111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12"/>
                        <a:gd name="T17" fmla="*/ 27 w 27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12">
                          <a:moveTo>
                            <a:pt x="0" y="111"/>
                          </a:moveTo>
                          <a:lnTo>
                            <a:pt x="26" y="111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  <a:lnTo>
                            <a:pt x="0" y="111"/>
                          </a:lnTo>
                        </a:path>
                      </a:pathLst>
                    </a:custGeom>
                    <a:solidFill>
                      <a:srgbClr val="F7F7F7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59" name="Freeform 7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43" y="3968"/>
                      <a:ext cx="27" cy="90"/>
                    </a:xfrm>
                    <a:custGeom>
                      <a:avLst/>
                      <a:gdLst>
                        <a:gd name="T0" fmla="*/ 0 w 27"/>
                        <a:gd name="T1" fmla="*/ 89 h 90"/>
                        <a:gd name="T2" fmla="*/ 26 w 27"/>
                        <a:gd name="T3" fmla="*/ 89 h 90"/>
                        <a:gd name="T4" fmla="*/ 26 w 27"/>
                        <a:gd name="T5" fmla="*/ 0 h 90"/>
                        <a:gd name="T6" fmla="*/ 1 w 27"/>
                        <a:gd name="T7" fmla="*/ 0 h 90"/>
                        <a:gd name="T8" fmla="*/ 0 w 27"/>
                        <a:gd name="T9" fmla="*/ 89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90"/>
                        <a:gd name="T17" fmla="*/ 27 w 27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90">
                          <a:moveTo>
                            <a:pt x="0" y="89"/>
                          </a:moveTo>
                          <a:lnTo>
                            <a:pt x="26" y="89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  <a:lnTo>
                            <a:pt x="0" y="8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60" name="Freeform 7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66" y="3901"/>
                      <a:ext cx="29" cy="219"/>
                    </a:xfrm>
                    <a:custGeom>
                      <a:avLst/>
                      <a:gdLst>
                        <a:gd name="T0" fmla="*/ 0 w 29"/>
                        <a:gd name="T1" fmla="*/ 218 h 219"/>
                        <a:gd name="T2" fmla="*/ 26 w 29"/>
                        <a:gd name="T3" fmla="*/ 218 h 219"/>
                        <a:gd name="T4" fmla="*/ 28 w 29"/>
                        <a:gd name="T5" fmla="*/ 0 h 219"/>
                        <a:gd name="T6" fmla="*/ 1 w 29"/>
                        <a:gd name="T7" fmla="*/ 0 h 219"/>
                        <a:gd name="T8" fmla="*/ 0 w 29"/>
                        <a:gd name="T9" fmla="*/ 218 h 2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219"/>
                        <a:gd name="T17" fmla="*/ 29 w 29"/>
                        <a:gd name="T18" fmla="*/ 219 h 2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219">
                          <a:moveTo>
                            <a:pt x="0" y="218"/>
                          </a:moveTo>
                          <a:lnTo>
                            <a:pt x="26" y="218"/>
                          </a:lnTo>
                          <a:lnTo>
                            <a:pt x="28" y="0"/>
                          </a:lnTo>
                          <a:lnTo>
                            <a:pt x="1" y="0"/>
                          </a:lnTo>
                          <a:lnTo>
                            <a:pt x="0" y="218"/>
                          </a:lnTo>
                        </a:path>
                      </a:pathLst>
                    </a:custGeom>
                    <a:solidFill>
                      <a:srgbClr val="D9D9D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61" name="Freeform 7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66" y="3924"/>
                      <a:ext cx="28" cy="173"/>
                    </a:xfrm>
                    <a:custGeom>
                      <a:avLst/>
                      <a:gdLst>
                        <a:gd name="T0" fmla="*/ 0 w 28"/>
                        <a:gd name="T1" fmla="*/ 172 h 173"/>
                        <a:gd name="T2" fmla="*/ 27 w 28"/>
                        <a:gd name="T3" fmla="*/ 172 h 173"/>
                        <a:gd name="T4" fmla="*/ 27 w 28"/>
                        <a:gd name="T5" fmla="*/ 0 h 173"/>
                        <a:gd name="T6" fmla="*/ 1 w 28"/>
                        <a:gd name="T7" fmla="*/ 0 h 173"/>
                        <a:gd name="T8" fmla="*/ 0 w 28"/>
                        <a:gd name="T9" fmla="*/ 172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73"/>
                        <a:gd name="T17" fmla="*/ 28 w 28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73">
                          <a:moveTo>
                            <a:pt x="0" y="172"/>
                          </a:moveTo>
                          <a:lnTo>
                            <a:pt x="27" y="172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72"/>
                          </a:lnTo>
                        </a:path>
                      </a:pathLst>
                    </a:custGeom>
                    <a:solidFill>
                      <a:srgbClr val="E5E5E5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62" name="Freeform 7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66" y="3940"/>
                      <a:ext cx="28" cy="140"/>
                    </a:xfrm>
                    <a:custGeom>
                      <a:avLst/>
                      <a:gdLst>
                        <a:gd name="T0" fmla="*/ 0 w 28"/>
                        <a:gd name="T1" fmla="*/ 139 h 140"/>
                        <a:gd name="T2" fmla="*/ 27 w 28"/>
                        <a:gd name="T3" fmla="*/ 139 h 140"/>
                        <a:gd name="T4" fmla="*/ 27 w 28"/>
                        <a:gd name="T5" fmla="*/ 1 h 140"/>
                        <a:gd name="T6" fmla="*/ 1 w 28"/>
                        <a:gd name="T7" fmla="*/ 0 h 140"/>
                        <a:gd name="T8" fmla="*/ 0 w 28"/>
                        <a:gd name="T9" fmla="*/ 139 h 1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40"/>
                        <a:gd name="T17" fmla="*/ 28 w 28"/>
                        <a:gd name="T18" fmla="*/ 140 h 1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40">
                          <a:moveTo>
                            <a:pt x="0" y="139"/>
                          </a:moveTo>
                          <a:lnTo>
                            <a:pt x="27" y="139"/>
                          </a:lnTo>
                          <a:lnTo>
                            <a:pt x="27" y="1"/>
                          </a:lnTo>
                          <a:lnTo>
                            <a:pt x="1" y="0"/>
                          </a:lnTo>
                          <a:lnTo>
                            <a:pt x="0" y="139"/>
                          </a:lnTo>
                        </a:path>
                      </a:pathLst>
                    </a:custGeom>
                    <a:solidFill>
                      <a:srgbClr val="F2F2F2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63" name="Freeform 7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66" y="3955"/>
                      <a:ext cx="28" cy="111"/>
                    </a:xfrm>
                    <a:custGeom>
                      <a:avLst/>
                      <a:gdLst>
                        <a:gd name="T0" fmla="*/ 0 w 28"/>
                        <a:gd name="T1" fmla="*/ 110 h 111"/>
                        <a:gd name="T2" fmla="*/ 27 w 28"/>
                        <a:gd name="T3" fmla="*/ 110 h 111"/>
                        <a:gd name="T4" fmla="*/ 27 w 28"/>
                        <a:gd name="T5" fmla="*/ 0 h 111"/>
                        <a:gd name="T6" fmla="*/ 1 w 28"/>
                        <a:gd name="T7" fmla="*/ 0 h 111"/>
                        <a:gd name="T8" fmla="*/ 0 w 28"/>
                        <a:gd name="T9" fmla="*/ 11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11"/>
                        <a:gd name="T17" fmla="*/ 28 w 28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11">
                          <a:moveTo>
                            <a:pt x="0" y="110"/>
                          </a:moveTo>
                          <a:lnTo>
                            <a:pt x="27" y="110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10"/>
                          </a:lnTo>
                        </a:path>
                      </a:pathLst>
                    </a:custGeom>
                    <a:solidFill>
                      <a:srgbClr val="F7F7F7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64" name="Freeform 7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66" y="3965"/>
                      <a:ext cx="28" cy="90"/>
                    </a:xfrm>
                    <a:custGeom>
                      <a:avLst/>
                      <a:gdLst>
                        <a:gd name="T0" fmla="*/ 0 w 28"/>
                        <a:gd name="T1" fmla="*/ 89 h 90"/>
                        <a:gd name="T2" fmla="*/ 27 w 28"/>
                        <a:gd name="T3" fmla="*/ 89 h 90"/>
                        <a:gd name="T4" fmla="*/ 27 w 28"/>
                        <a:gd name="T5" fmla="*/ 1 h 90"/>
                        <a:gd name="T6" fmla="*/ 1 w 28"/>
                        <a:gd name="T7" fmla="*/ 0 h 90"/>
                        <a:gd name="T8" fmla="*/ 0 w 28"/>
                        <a:gd name="T9" fmla="*/ 89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90"/>
                        <a:gd name="T17" fmla="*/ 28 w 28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90">
                          <a:moveTo>
                            <a:pt x="0" y="89"/>
                          </a:moveTo>
                          <a:lnTo>
                            <a:pt x="27" y="89"/>
                          </a:lnTo>
                          <a:lnTo>
                            <a:pt x="27" y="1"/>
                          </a:lnTo>
                          <a:lnTo>
                            <a:pt x="1" y="0"/>
                          </a:lnTo>
                          <a:lnTo>
                            <a:pt x="0" y="8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65" name="Freeform 7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1" y="3975"/>
                      <a:ext cx="26" cy="66"/>
                    </a:xfrm>
                    <a:custGeom>
                      <a:avLst/>
                      <a:gdLst>
                        <a:gd name="T0" fmla="*/ 0 w 26"/>
                        <a:gd name="T1" fmla="*/ 0 h 66"/>
                        <a:gd name="T2" fmla="*/ 0 w 26"/>
                        <a:gd name="T3" fmla="*/ 65 h 66"/>
                        <a:gd name="T4" fmla="*/ 24 w 26"/>
                        <a:gd name="T5" fmla="*/ 65 h 66"/>
                        <a:gd name="T6" fmla="*/ 25 w 26"/>
                        <a:gd name="T7" fmla="*/ 0 h 66"/>
                        <a:gd name="T8" fmla="*/ 0 w 26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6"/>
                        <a:gd name="T17" fmla="*/ 26 w 26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6">
                          <a:moveTo>
                            <a:pt x="0" y="0"/>
                          </a:moveTo>
                          <a:lnTo>
                            <a:pt x="0" y="65"/>
                          </a:lnTo>
                          <a:lnTo>
                            <a:pt x="24" y="65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66" name="Freeform 7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1" y="3975"/>
                      <a:ext cx="26" cy="66"/>
                    </a:xfrm>
                    <a:custGeom>
                      <a:avLst/>
                      <a:gdLst>
                        <a:gd name="T0" fmla="*/ 0 w 26"/>
                        <a:gd name="T1" fmla="*/ 0 h 66"/>
                        <a:gd name="T2" fmla="*/ 0 w 26"/>
                        <a:gd name="T3" fmla="*/ 65 h 66"/>
                        <a:gd name="T4" fmla="*/ 24 w 26"/>
                        <a:gd name="T5" fmla="*/ 65 h 66"/>
                        <a:gd name="T6" fmla="*/ 25 w 26"/>
                        <a:gd name="T7" fmla="*/ 0 h 66"/>
                        <a:gd name="T8" fmla="*/ 0 w 26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6"/>
                        <a:gd name="T17" fmla="*/ 26 w 26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6">
                          <a:moveTo>
                            <a:pt x="0" y="0"/>
                          </a:moveTo>
                          <a:lnTo>
                            <a:pt x="0" y="65"/>
                          </a:lnTo>
                          <a:lnTo>
                            <a:pt x="24" y="65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67" name="Freeform 7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1" y="4028"/>
                      <a:ext cx="24" cy="1"/>
                    </a:xfrm>
                    <a:custGeom>
                      <a:avLst/>
                      <a:gdLst>
                        <a:gd name="T0" fmla="*/ 23 w 24"/>
                        <a:gd name="T1" fmla="*/ 0 h 1"/>
                        <a:gd name="T2" fmla="*/ 0 w 24"/>
                        <a:gd name="T3" fmla="*/ 0 h 1"/>
                        <a:gd name="T4" fmla="*/ 23 w 24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4"/>
                        <a:gd name="T10" fmla="*/ 0 h 1"/>
                        <a:gd name="T11" fmla="*/ 24 w 24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" h="1">
                          <a:moveTo>
                            <a:pt x="23" y="0"/>
                          </a:moveTo>
                          <a:lnTo>
                            <a:pt x="0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68" name="Line 7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413" y="4028"/>
                      <a:ext cx="21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69" name="Freeform 7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0" y="4073"/>
                      <a:ext cx="26" cy="65"/>
                    </a:xfrm>
                    <a:custGeom>
                      <a:avLst/>
                      <a:gdLst>
                        <a:gd name="T0" fmla="*/ 1 w 26"/>
                        <a:gd name="T1" fmla="*/ 0 h 65"/>
                        <a:gd name="T2" fmla="*/ 0 w 26"/>
                        <a:gd name="T3" fmla="*/ 64 h 65"/>
                        <a:gd name="T4" fmla="*/ 24 w 26"/>
                        <a:gd name="T5" fmla="*/ 64 h 65"/>
                        <a:gd name="T6" fmla="*/ 25 w 26"/>
                        <a:gd name="T7" fmla="*/ 1 h 65"/>
                        <a:gd name="T8" fmla="*/ 1 w 26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5"/>
                        <a:gd name="T17" fmla="*/ 26 w 26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5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4" y="64"/>
                          </a:lnTo>
                          <a:lnTo>
                            <a:pt x="25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0" name="Freeform 7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0" y="4073"/>
                      <a:ext cx="26" cy="65"/>
                    </a:xfrm>
                    <a:custGeom>
                      <a:avLst/>
                      <a:gdLst>
                        <a:gd name="T0" fmla="*/ 1 w 26"/>
                        <a:gd name="T1" fmla="*/ 0 h 65"/>
                        <a:gd name="T2" fmla="*/ 0 w 26"/>
                        <a:gd name="T3" fmla="*/ 64 h 65"/>
                        <a:gd name="T4" fmla="*/ 24 w 26"/>
                        <a:gd name="T5" fmla="*/ 64 h 65"/>
                        <a:gd name="T6" fmla="*/ 25 w 26"/>
                        <a:gd name="T7" fmla="*/ 1 h 65"/>
                        <a:gd name="T8" fmla="*/ 1 w 26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5"/>
                        <a:gd name="T17" fmla="*/ 26 w 26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5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4" y="64"/>
                          </a:lnTo>
                          <a:lnTo>
                            <a:pt x="25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1" name="Freeform 7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0" y="4125"/>
                      <a:ext cx="25" cy="1"/>
                    </a:xfrm>
                    <a:custGeom>
                      <a:avLst/>
                      <a:gdLst>
                        <a:gd name="T0" fmla="*/ 24 w 25"/>
                        <a:gd name="T1" fmla="*/ 0 h 1"/>
                        <a:gd name="T2" fmla="*/ 0 w 25"/>
                        <a:gd name="T3" fmla="*/ 0 h 1"/>
                        <a:gd name="T4" fmla="*/ 24 w 2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1"/>
                        <a:gd name="T11" fmla="*/ 25 w 25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1">
                          <a:moveTo>
                            <a:pt x="24" y="0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2" name="Line 7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412" y="4125"/>
                      <a:ext cx="22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3" name="Freeform 7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1" y="3878"/>
                      <a:ext cx="26" cy="65"/>
                    </a:xfrm>
                    <a:custGeom>
                      <a:avLst/>
                      <a:gdLst>
                        <a:gd name="T0" fmla="*/ 1 w 26"/>
                        <a:gd name="T1" fmla="*/ 0 h 65"/>
                        <a:gd name="T2" fmla="*/ 0 w 26"/>
                        <a:gd name="T3" fmla="*/ 63 h 65"/>
                        <a:gd name="T4" fmla="*/ 24 w 26"/>
                        <a:gd name="T5" fmla="*/ 64 h 65"/>
                        <a:gd name="T6" fmla="*/ 25 w 26"/>
                        <a:gd name="T7" fmla="*/ 0 h 65"/>
                        <a:gd name="T8" fmla="*/ 1 w 26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5"/>
                        <a:gd name="T17" fmla="*/ 26 w 26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5">
                          <a:moveTo>
                            <a:pt x="1" y="0"/>
                          </a:moveTo>
                          <a:lnTo>
                            <a:pt x="0" y="63"/>
                          </a:lnTo>
                          <a:lnTo>
                            <a:pt x="24" y="64"/>
                          </a:lnTo>
                          <a:lnTo>
                            <a:pt x="25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4" name="Freeform 7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1" y="3878"/>
                      <a:ext cx="26" cy="65"/>
                    </a:xfrm>
                    <a:custGeom>
                      <a:avLst/>
                      <a:gdLst>
                        <a:gd name="T0" fmla="*/ 1 w 26"/>
                        <a:gd name="T1" fmla="*/ 0 h 65"/>
                        <a:gd name="T2" fmla="*/ 0 w 26"/>
                        <a:gd name="T3" fmla="*/ 63 h 65"/>
                        <a:gd name="T4" fmla="*/ 24 w 26"/>
                        <a:gd name="T5" fmla="*/ 64 h 65"/>
                        <a:gd name="T6" fmla="*/ 25 w 26"/>
                        <a:gd name="T7" fmla="*/ 0 h 65"/>
                        <a:gd name="T8" fmla="*/ 1 w 26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5"/>
                        <a:gd name="T17" fmla="*/ 26 w 26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5">
                          <a:moveTo>
                            <a:pt x="1" y="0"/>
                          </a:moveTo>
                          <a:lnTo>
                            <a:pt x="0" y="63"/>
                          </a:lnTo>
                          <a:lnTo>
                            <a:pt x="24" y="64"/>
                          </a:lnTo>
                          <a:lnTo>
                            <a:pt x="25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5" name="Freeform 7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1" y="3929"/>
                      <a:ext cx="25" cy="2"/>
                    </a:xfrm>
                    <a:custGeom>
                      <a:avLst/>
                      <a:gdLst>
                        <a:gd name="T0" fmla="*/ 24 w 25"/>
                        <a:gd name="T1" fmla="*/ 1 h 2"/>
                        <a:gd name="T2" fmla="*/ 0 w 25"/>
                        <a:gd name="T3" fmla="*/ 0 h 2"/>
                        <a:gd name="T4" fmla="*/ 24 w 25"/>
                        <a:gd name="T5" fmla="*/ 1 h 2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2"/>
                        <a:gd name="T11" fmla="*/ 25 w 25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2">
                          <a:moveTo>
                            <a:pt x="24" y="1"/>
                          </a:moveTo>
                          <a:lnTo>
                            <a:pt x="0" y="0"/>
                          </a:lnTo>
                          <a:lnTo>
                            <a:pt x="24" y="1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6" name="Line 7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412" y="3929"/>
                      <a:ext cx="22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7" name="Freeform 7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95" y="3899"/>
                      <a:ext cx="23" cy="224"/>
                    </a:xfrm>
                    <a:custGeom>
                      <a:avLst/>
                      <a:gdLst>
                        <a:gd name="T0" fmla="*/ 0 w 23"/>
                        <a:gd name="T1" fmla="*/ 223 h 224"/>
                        <a:gd name="T2" fmla="*/ 20 w 23"/>
                        <a:gd name="T3" fmla="*/ 223 h 224"/>
                        <a:gd name="T4" fmla="*/ 22 w 23"/>
                        <a:gd name="T5" fmla="*/ 0 h 224"/>
                        <a:gd name="T6" fmla="*/ 1 w 23"/>
                        <a:gd name="T7" fmla="*/ 0 h 224"/>
                        <a:gd name="T8" fmla="*/ 0 w 23"/>
                        <a:gd name="T9" fmla="*/ 223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"/>
                        <a:gd name="T16" fmla="*/ 0 h 224"/>
                        <a:gd name="T17" fmla="*/ 23 w 23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" h="224">
                          <a:moveTo>
                            <a:pt x="0" y="223"/>
                          </a:moveTo>
                          <a:lnTo>
                            <a:pt x="20" y="223"/>
                          </a:lnTo>
                          <a:lnTo>
                            <a:pt x="22" y="0"/>
                          </a:lnTo>
                          <a:lnTo>
                            <a:pt x="1" y="0"/>
                          </a:lnTo>
                          <a:lnTo>
                            <a:pt x="0" y="223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8" name="Freeform 7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98" y="3972"/>
                      <a:ext cx="27" cy="66"/>
                    </a:xfrm>
                    <a:custGeom>
                      <a:avLst/>
                      <a:gdLst>
                        <a:gd name="T0" fmla="*/ 1 w 27"/>
                        <a:gd name="T1" fmla="*/ 0 h 66"/>
                        <a:gd name="T2" fmla="*/ 0 w 27"/>
                        <a:gd name="T3" fmla="*/ 65 h 66"/>
                        <a:gd name="T4" fmla="*/ 25 w 27"/>
                        <a:gd name="T5" fmla="*/ 65 h 66"/>
                        <a:gd name="T6" fmla="*/ 26 w 27"/>
                        <a:gd name="T7" fmla="*/ 1 h 66"/>
                        <a:gd name="T8" fmla="*/ 1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1" y="0"/>
                          </a:moveTo>
                          <a:lnTo>
                            <a:pt x="0" y="65"/>
                          </a:lnTo>
                          <a:lnTo>
                            <a:pt x="25" y="65"/>
                          </a:lnTo>
                          <a:lnTo>
                            <a:pt x="26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9" name="Freeform 7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98" y="3972"/>
                      <a:ext cx="27" cy="66"/>
                    </a:xfrm>
                    <a:custGeom>
                      <a:avLst/>
                      <a:gdLst>
                        <a:gd name="T0" fmla="*/ 1 w 27"/>
                        <a:gd name="T1" fmla="*/ 0 h 66"/>
                        <a:gd name="T2" fmla="*/ 0 w 27"/>
                        <a:gd name="T3" fmla="*/ 65 h 66"/>
                        <a:gd name="T4" fmla="*/ 25 w 27"/>
                        <a:gd name="T5" fmla="*/ 65 h 66"/>
                        <a:gd name="T6" fmla="*/ 26 w 27"/>
                        <a:gd name="T7" fmla="*/ 1 h 66"/>
                        <a:gd name="T8" fmla="*/ 1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1" y="0"/>
                          </a:moveTo>
                          <a:lnTo>
                            <a:pt x="0" y="65"/>
                          </a:lnTo>
                          <a:lnTo>
                            <a:pt x="25" y="65"/>
                          </a:lnTo>
                          <a:lnTo>
                            <a:pt x="26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0" name="Freeform 7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98" y="4025"/>
                      <a:ext cx="25" cy="1"/>
                    </a:xfrm>
                    <a:custGeom>
                      <a:avLst/>
                      <a:gdLst>
                        <a:gd name="T0" fmla="*/ 24 w 25"/>
                        <a:gd name="T1" fmla="*/ 0 h 1"/>
                        <a:gd name="T2" fmla="*/ 0 w 25"/>
                        <a:gd name="T3" fmla="*/ 0 h 1"/>
                        <a:gd name="T4" fmla="*/ 24 w 2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1"/>
                        <a:gd name="T11" fmla="*/ 25 w 25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1">
                          <a:moveTo>
                            <a:pt x="24" y="0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1" name="Line 7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00" y="4025"/>
                      <a:ext cx="22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2" name="Rectangle 7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98" y="4071"/>
                      <a:ext cx="25" cy="62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683" name="Rectangle 7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03" y="4075"/>
                      <a:ext cx="16" cy="54"/>
                    </a:xfrm>
                    <a:prstGeom prst="rect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684" name="Freeform 7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98" y="4123"/>
                      <a:ext cx="25" cy="1"/>
                    </a:xfrm>
                    <a:custGeom>
                      <a:avLst/>
                      <a:gdLst>
                        <a:gd name="T0" fmla="*/ 24 w 25"/>
                        <a:gd name="T1" fmla="*/ 0 h 1"/>
                        <a:gd name="T2" fmla="*/ 0 w 25"/>
                        <a:gd name="T3" fmla="*/ 0 h 1"/>
                        <a:gd name="T4" fmla="*/ 24 w 2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1"/>
                        <a:gd name="T11" fmla="*/ 25 w 25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1">
                          <a:moveTo>
                            <a:pt x="24" y="0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5" name="Line 7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00" y="4123"/>
                      <a:ext cx="22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" name="Freeform 7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99" y="3875"/>
                      <a:ext cx="26" cy="65"/>
                    </a:xfrm>
                    <a:custGeom>
                      <a:avLst/>
                      <a:gdLst>
                        <a:gd name="T0" fmla="*/ 0 w 26"/>
                        <a:gd name="T1" fmla="*/ 0 h 65"/>
                        <a:gd name="T2" fmla="*/ 0 w 26"/>
                        <a:gd name="T3" fmla="*/ 63 h 65"/>
                        <a:gd name="T4" fmla="*/ 25 w 26"/>
                        <a:gd name="T5" fmla="*/ 64 h 65"/>
                        <a:gd name="T6" fmla="*/ 25 w 26"/>
                        <a:gd name="T7" fmla="*/ 0 h 65"/>
                        <a:gd name="T8" fmla="*/ 0 w 26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5"/>
                        <a:gd name="T17" fmla="*/ 26 w 26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5">
                          <a:moveTo>
                            <a:pt x="0" y="0"/>
                          </a:moveTo>
                          <a:lnTo>
                            <a:pt x="0" y="63"/>
                          </a:lnTo>
                          <a:lnTo>
                            <a:pt x="25" y="64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7" name="Freeform 7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99" y="3875"/>
                      <a:ext cx="26" cy="65"/>
                    </a:xfrm>
                    <a:custGeom>
                      <a:avLst/>
                      <a:gdLst>
                        <a:gd name="T0" fmla="*/ 0 w 26"/>
                        <a:gd name="T1" fmla="*/ 0 h 65"/>
                        <a:gd name="T2" fmla="*/ 0 w 26"/>
                        <a:gd name="T3" fmla="*/ 63 h 65"/>
                        <a:gd name="T4" fmla="*/ 25 w 26"/>
                        <a:gd name="T5" fmla="*/ 64 h 65"/>
                        <a:gd name="T6" fmla="*/ 25 w 26"/>
                        <a:gd name="T7" fmla="*/ 0 h 65"/>
                        <a:gd name="T8" fmla="*/ 0 w 26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65"/>
                        <a:gd name="T17" fmla="*/ 26 w 26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65">
                          <a:moveTo>
                            <a:pt x="0" y="0"/>
                          </a:moveTo>
                          <a:lnTo>
                            <a:pt x="0" y="63"/>
                          </a:lnTo>
                          <a:lnTo>
                            <a:pt x="25" y="64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8" name="Freeform 7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99" y="3926"/>
                      <a:ext cx="25" cy="2"/>
                    </a:xfrm>
                    <a:custGeom>
                      <a:avLst/>
                      <a:gdLst>
                        <a:gd name="T0" fmla="*/ 24 w 25"/>
                        <a:gd name="T1" fmla="*/ 1 h 2"/>
                        <a:gd name="T2" fmla="*/ 0 w 25"/>
                        <a:gd name="T3" fmla="*/ 0 h 2"/>
                        <a:gd name="T4" fmla="*/ 24 w 25"/>
                        <a:gd name="T5" fmla="*/ 1 h 2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2"/>
                        <a:gd name="T11" fmla="*/ 25 w 25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2">
                          <a:moveTo>
                            <a:pt x="24" y="1"/>
                          </a:moveTo>
                          <a:lnTo>
                            <a:pt x="0" y="0"/>
                          </a:lnTo>
                          <a:lnTo>
                            <a:pt x="24" y="1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9" name="Line 7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902" y="3926"/>
                      <a:ext cx="21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333" name="Group 783"/>
                <p:cNvGrpSpPr>
                  <a:grpSpLocks/>
                </p:cNvGrpSpPr>
                <p:nvPr/>
              </p:nvGrpSpPr>
              <p:grpSpPr bwMode="auto">
                <a:xfrm rot="10800000">
                  <a:off x="455" y="1622"/>
                  <a:ext cx="2053" cy="350"/>
                  <a:chOff x="3089" y="2497"/>
                  <a:chExt cx="2053" cy="350"/>
                </a:xfrm>
              </p:grpSpPr>
              <p:grpSp>
                <p:nvGrpSpPr>
                  <p:cNvPr id="11334" name="Group 7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89" y="2588"/>
                    <a:ext cx="1749" cy="259"/>
                    <a:chOff x="3469" y="3867"/>
                    <a:chExt cx="1816" cy="299"/>
                  </a:xfrm>
                </p:grpSpPr>
                <p:sp>
                  <p:nvSpPr>
                    <p:cNvPr id="11397" name="Freeform 7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82" y="3906"/>
                      <a:ext cx="575" cy="224"/>
                    </a:xfrm>
                    <a:custGeom>
                      <a:avLst/>
                      <a:gdLst>
                        <a:gd name="T0" fmla="*/ 571 w 575"/>
                        <a:gd name="T1" fmla="*/ 0 h 224"/>
                        <a:gd name="T2" fmla="*/ 4 w 575"/>
                        <a:gd name="T3" fmla="*/ 0 h 224"/>
                        <a:gd name="T4" fmla="*/ 0 w 575"/>
                        <a:gd name="T5" fmla="*/ 218 h 224"/>
                        <a:gd name="T6" fmla="*/ 574 w 575"/>
                        <a:gd name="T7" fmla="*/ 223 h 224"/>
                        <a:gd name="T8" fmla="*/ 571 w 575"/>
                        <a:gd name="T9" fmla="*/ 0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5"/>
                        <a:gd name="T16" fmla="*/ 0 h 224"/>
                        <a:gd name="T17" fmla="*/ 575 w 575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5" h="224">
                          <a:moveTo>
                            <a:pt x="571" y="0"/>
                          </a:moveTo>
                          <a:lnTo>
                            <a:pt x="4" y="0"/>
                          </a:lnTo>
                          <a:lnTo>
                            <a:pt x="0" y="218"/>
                          </a:lnTo>
                          <a:lnTo>
                            <a:pt x="574" y="223"/>
                          </a:lnTo>
                          <a:lnTo>
                            <a:pt x="571" y="0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8" name="Freeform 7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82" y="3906"/>
                      <a:ext cx="575" cy="224"/>
                    </a:xfrm>
                    <a:custGeom>
                      <a:avLst/>
                      <a:gdLst>
                        <a:gd name="T0" fmla="*/ 571 w 575"/>
                        <a:gd name="T1" fmla="*/ 0 h 224"/>
                        <a:gd name="T2" fmla="*/ 4 w 575"/>
                        <a:gd name="T3" fmla="*/ 0 h 224"/>
                        <a:gd name="T4" fmla="*/ 0 w 575"/>
                        <a:gd name="T5" fmla="*/ 218 h 224"/>
                        <a:gd name="T6" fmla="*/ 574 w 575"/>
                        <a:gd name="T7" fmla="*/ 223 h 224"/>
                        <a:gd name="T8" fmla="*/ 571 w 575"/>
                        <a:gd name="T9" fmla="*/ 0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5"/>
                        <a:gd name="T16" fmla="*/ 0 h 224"/>
                        <a:gd name="T17" fmla="*/ 575 w 575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5" h="224">
                          <a:moveTo>
                            <a:pt x="571" y="0"/>
                          </a:moveTo>
                          <a:lnTo>
                            <a:pt x="4" y="0"/>
                          </a:lnTo>
                          <a:lnTo>
                            <a:pt x="0" y="218"/>
                          </a:lnTo>
                          <a:lnTo>
                            <a:pt x="574" y="223"/>
                          </a:lnTo>
                          <a:lnTo>
                            <a:pt x="57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9" name="Freeform 7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82" y="4100"/>
                      <a:ext cx="574" cy="25"/>
                    </a:xfrm>
                    <a:custGeom>
                      <a:avLst/>
                      <a:gdLst>
                        <a:gd name="T0" fmla="*/ 573 w 574"/>
                        <a:gd name="T1" fmla="*/ 5 h 25"/>
                        <a:gd name="T2" fmla="*/ 570 w 574"/>
                        <a:gd name="T3" fmla="*/ 24 h 25"/>
                        <a:gd name="T4" fmla="*/ 0 w 574"/>
                        <a:gd name="T5" fmla="*/ 21 h 25"/>
                        <a:gd name="T6" fmla="*/ 3 w 574"/>
                        <a:gd name="T7" fmla="*/ 0 h 25"/>
                        <a:gd name="T8" fmla="*/ 573 w 574"/>
                        <a:gd name="T9" fmla="*/ 5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4"/>
                        <a:gd name="T16" fmla="*/ 0 h 25"/>
                        <a:gd name="T17" fmla="*/ 574 w 574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4" h="25">
                          <a:moveTo>
                            <a:pt x="573" y="5"/>
                          </a:moveTo>
                          <a:lnTo>
                            <a:pt x="570" y="24"/>
                          </a:lnTo>
                          <a:lnTo>
                            <a:pt x="0" y="21"/>
                          </a:lnTo>
                          <a:lnTo>
                            <a:pt x="3" y="0"/>
                          </a:lnTo>
                          <a:lnTo>
                            <a:pt x="573" y="5"/>
                          </a:lnTo>
                        </a:path>
                      </a:pathLst>
                    </a:custGeom>
                    <a:solidFill>
                      <a:srgbClr val="59595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0" name="Freeform 7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86" y="3906"/>
                      <a:ext cx="573" cy="23"/>
                    </a:xfrm>
                    <a:custGeom>
                      <a:avLst/>
                      <a:gdLst>
                        <a:gd name="T0" fmla="*/ 569 w 573"/>
                        <a:gd name="T1" fmla="*/ 3 h 23"/>
                        <a:gd name="T2" fmla="*/ 572 w 573"/>
                        <a:gd name="T3" fmla="*/ 22 h 23"/>
                        <a:gd name="T4" fmla="*/ 67 w 573"/>
                        <a:gd name="T5" fmla="*/ 19 h 23"/>
                        <a:gd name="T6" fmla="*/ 1 w 573"/>
                        <a:gd name="T7" fmla="*/ 19 h 23"/>
                        <a:gd name="T8" fmla="*/ 0 w 573"/>
                        <a:gd name="T9" fmla="*/ 0 h 23"/>
                        <a:gd name="T10" fmla="*/ 58 w 573"/>
                        <a:gd name="T11" fmla="*/ 0 h 23"/>
                        <a:gd name="T12" fmla="*/ 569 w 573"/>
                        <a:gd name="T13" fmla="*/ 3 h 2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73"/>
                        <a:gd name="T22" fmla="*/ 0 h 23"/>
                        <a:gd name="T23" fmla="*/ 573 w 573"/>
                        <a:gd name="T24" fmla="*/ 23 h 2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73" h="23">
                          <a:moveTo>
                            <a:pt x="569" y="3"/>
                          </a:moveTo>
                          <a:lnTo>
                            <a:pt x="572" y="22"/>
                          </a:lnTo>
                          <a:lnTo>
                            <a:pt x="67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  <a:lnTo>
                            <a:pt x="58" y="0"/>
                          </a:lnTo>
                          <a:lnTo>
                            <a:pt x="569" y="3"/>
                          </a:lnTo>
                        </a:path>
                      </a:pathLst>
                    </a:custGeom>
                    <a:solidFill>
                      <a:srgbClr val="59595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1" name="Freeform 7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83" y="3945"/>
                      <a:ext cx="575" cy="141"/>
                    </a:xfrm>
                    <a:custGeom>
                      <a:avLst/>
                      <a:gdLst>
                        <a:gd name="T0" fmla="*/ 574 w 575"/>
                        <a:gd name="T1" fmla="*/ 3 h 141"/>
                        <a:gd name="T2" fmla="*/ 6 w 575"/>
                        <a:gd name="T3" fmla="*/ 0 h 141"/>
                        <a:gd name="T4" fmla="*/ 10 w 575"/>
                        <a:gd name="T5" fmla="*/ 68 h 141"/>
                        <a:gd name="T6" fmla="*/ 0 w 575"/>
                        <a:gd name="T7" fmla="*/ 138 h 141"/>
                        <a:gd name="T8" fmla="*/ 571 w 575"/>
                        <a:gd name="T9" fmla="*/ 140 h 141"/>
                        <a:gd name="T10" fmla="*/ 574 w 575"/>
                        <a:gd name="T11" fmla="*/ 3 h 14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5"/>
                        <a:gd name="T19" fmla="*/ 0 h 141"/>
                        <a:gd name="T20" fmla="*/ 575 w 575"/>
                        <a:gd name="T21" fmla="*/ 141 h 14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5" h="141">
                          <a:moveTo>
                            <a:pt x="574" y="3"/>
                          </a:moveTo>
                          <a:lnTo>
                            <a:pt x="6" y="0"/>
                          </a:lnTo>
                          <a:lnTo>
                            <a:pt x="10" y="68"/>
                          </a:lnTo>
                          <a:lnTo>
                            <a:pt x="0" y="138"/>
                          </a:lnTo>
                          <a:lnTo>
                            <a:pt x="571" y="140"/>
                          </a:lnTo>
                          <a:lnTo>
                            <a:pt x="574" y="3"/>
                          </a:lnTo>
                        </a:path>
                      </a:pathLst>
                    </a:custGeom>
                    <a:solidFill>
                      <a:srgbClr val="CCCCCC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2" name="Freeform 7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69" y="3867"/>
                      <a:ext cx="31" cy="292"/>
                    </a:xfrm>
                    <a:custGeom>
                      <a:avLst/>
                      <a:gdLst>
                        <a:gd name="T0" fmla="*/ 30 w 31"/>
                        <a:gd name="T1" fmla="*/ 0 h 292"/>
                        <a:gd name="T2" fmla="*/ 1 w 31"/>
                        <a:gd name="T3" fmla="*/ 0 h 292"/>
                        <a:gd name="T4" fmla="*/ 0 w 31"/>
                        <a:gd name="T5" fmla="*/ 291 h 292"/>
                        <a:gd name="T6" fmla="*/ 29 w 31"/>
                        <a:gd name="T7" fmla="*/ 291 h 292"/>
                        <a:gd name="T8" fmla="*/ 30 w 31"/>
                        <a:gd name="T9" fmla="*/ 0 h 2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2"/>
                        <a:gd name="T17" fmla="*/ 31 w 31"/>
                        <a:gd name="T18" fmla="*/ 292 h 2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2">
                          <a:moveTo>
                            <a:pt x="30" y="0"/>
                          </a:moveTo>
                          <a:lnTo>
                            <a:pt x="1" y="0"/>
                          </a:lnTo>
                          <a:lnTo>
                            <a:pt x="0" y="291"/>
                          </a:lnTo>
                          <a:lnTo>
                            <a:pt x="29" y="291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3" name="Freeform 7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69" y="3867"/>
                      <a:ext cx="31" cy="292"/>
                    </a:xfrm>
                    <a:custGeom>
                      <a:avLst/>
                      <a:gdLst>
                        <a:gd name="T0" fmla="*/ 30 w 31"/>
                        <a:gd name="T1" fmla="*/ 0 h 292"/>
                        <a:gd name="T2" fmla="*/ 1 w 31"/>
                        <a:gd name="T3" fmla="*/ 0 h 292"/>
                        <a:gd name="T4" fmla="*/ 0 w 31"/>
                        <a:gd name="T5" fmla="*/ 291 h 292"/>
                        <a:gd name="T6" fmla="*/ 29 w 31"/>
                        <a:gd name="T7" fmla="*/ 291 h 292"/>
                        <a:gd name="T8" fmla="*/ 30 w 31"/>
                        <a:gd name="T9" fmla="*/ 0 h 2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2"/>
                        <a:gd name="T17" fmla="*/ 31 w 31"/>
                        <a:gd name="T18" fmla="*/ 292 h 2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2">
                          <a:moveTo>
                            <a:pt x="30" y="0"/>
                          </a:moveTo>
                          <a:lnTo>
                            <a:pt x="1" y="0"/>
                          </a:lnTo>
                          <a:lnTo>
                            <a:pt x="0" y="291"/>
                          </a:lnTo>
                          <a:lnTo>
                            <a:pt x="29" y="291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4" name="Freeform 7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45" y="3870"/>
                      <a:ext cx="31" cy="292"/>
                    </a:xfrm>
                    <a:custGeom>
                      <a:avLst/>
                      <a:gdLst>
                        <a:gd name="T0" fmla="*/ 30 w 31"/>
                        <a:gd name="T1" fmla="*/ 0 h 292"/>
                        <a:gd name="T2" fmla="*/ 2 w 31"/>
                        <a:gd name="T3" fmla="*/ 0 h 292"/>
                        <a:gd name="T4" fmla="*/ 0 w 31"/>
                        <a:gd name="T5" fmla="*/ 291 h 292"/>
                        <a:gd name="T6" fmla="*/ 29 w 31"/>
                        <a:gd name="T7" fmla="*/ 291 h 292"/>
                        <a:gd name="T8" fmla="*/ 30 w 31"/>
                        <a:gd name="T9" fmla="*/ 0 h 2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2"/>
                        <a:gd name="T17" fmla="*/ 31 w 31"/>
                        <a:gd name="T18" fmla="*/ 292 h 2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2">
                          <a:moveTo>
                            <a:pt x="30" y="0"/>
                          </a:moveTo>
                          <a:lnTo>
                            <a:pt x="2" y="0"/>
                          </a:lnTo>
                          <a:lnTo>
                            <a:pt x="0" y="291"/>
                          </a:lnTo>
                          <a:lnTo>
                            <a:pt x="29" y="291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5" name="Freeform 7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45" y="3870"/>
                      <a:ext cx="31" cy="292"/>
                    </a:xfrm>
                    <a:custGeom>
                      <a:avLst/>
                      <a:gdLst>
                        <a:gd name="T0" fmla="*/ 30 w 31"/>
                        <a:gd name="T1" fmla="*/ 0 h 292"/>
                        <a:gd name="T2" fmla="*/ 2 w 31"/>
                        <a:gd name="T3" fmla="*/ 0 h 292"/>
                        <a:gd name="T4" fmla="*/ 0 w 31"/>
                        <a:gd name="T5" fmla="*/ 291 h 292"/>
                        <a:gd name="T6" fmla="*/ 29 w 31"/>
                        <a:gd name="T7" fmla="*/ 291 h 292"/>
                        <a:gd name="T8" fmla="*/ 30 w 31"/>
                        <a:gd name="T9" fmla="*/ 0 h 2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2"/>
                        <a:gd name="T17" fmla="*/ 31 w 31"/>
                        <a:gd name="T18" fmla="*/ 292 h 2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2">
                          <a:moveTo>
                            <a:pt x="30" y="0"/>
                          </a:moveTo>
                          <a:lnTo>
                            <a:pt x="2" y="0"/>
                          </a:lnTo>
                          <a:lnTo>
                            <a:pt x="0" y="291"/>
                          </a:lnTo>
                          <a:lnTo>
                            <a:pt x="29" y="291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6" name="Freeform 7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47" y="3908"/>
                      <a:ext cx="28" cy="218"/>
                    </a:xfrm>
                    <a:custGeom>
                      <a:avLst/>
                      <a:gdLst>
                        <a:gd name="T0" fmla="*/ 0 w 28"/>
                        <a:gd name="T1" fmla="*/ 217 h 218"/>
                        <a:gd name="T2" fmla="*/ 26 w 28"/>
                        <a:gd name="T3" fmla="*/ 217 h 218"/>
                        <a:gd name="T4" fmla="*/ 27 w 28"/>
                        <a:gd name="T5" fmla="*/ 0 h 218"/>
                        <a:gd name="T6" fmla="*/ 1 w 28"/>
                        <a:gd name="T7" fmla="*/ 0 h 218"/>
                        <a:gd name="T8" fmla="*/ 0 w 28"/>
                        <a:gd name="T9" fmla="*/ 217 h 2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18"/>
                        <a:gd name="T17" fmla="*/ 28 w 28"/>
                        <a:gd name="T18" fmla="*/ 218 h 2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18">
                          <a:moveTo>
                            <a:pt x="0" y="217"/>
                          </a:moveTo>
                          <a:lnTo>
                            <a:pt x="26" y="217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217"/>
                          </a:lnTo>
                        </a:path>
                      </a:pathLst>
                    </a:custGeom>
                    <a:solidFill>
                      <a:srgbClr val="D9D9D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7" name="Freeform 7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47" y="3930"/>
                      <a:ext cx="28" cy="174"/>
                    </a:xfrm>
                    <a:custGeom>
                      <a:avLst/>
                      <a:gdLst>
                        <a:gd name="T0" fmla="*/ 0 w 28"/>
                        <a:gd name="T1" fmla="*/ 173 h 174"/>
                        <a:gd name="T2" fmla="*/ 26 w 28"/>
                        <a:gd name="T3" fmla="*/ 173 h 174"/>
                        <a:gd name="T4" fmla="*/ 27 w 28"/>
                        <a:gd name="T5" fmla="*/ 0 h 174"/>
                        <a:gd name="T6" fmla="*/ 1 w 28"/>
                        <a:gd name="T7" fmla="*/ 0 h 174"/>
                        <a:gd name="T8" fmla="*/ 0 w 28"/>
                        <a:gd name="T9" fmla="*/ 173 h 1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74"/>
                        <a:gd name="T17" fmla="*/ 28 w 28"/>
                        <a:gd name="T18" fmla="*/ 174 h 1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74">
                          <a:moveTo>
                            <a:pt x="0" y="173"/>
                          </a:moveTo>
                          <a:lnTo>
                            <a:pt x="26" y="173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73"/>
                          </a:lnTo>
                        </a:path>
                      </a:pathLst>
                    </a:custGeom>
                    <a:solidFill>
                      <a:srgbClr val="E5E5E5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8" name="Freeform 7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47" y="3948"/>
                      <a:ext cx="28" cy="138"/>
                    </a:xfrm>
                    <a:custGeom>
                      <a:avLst/>
                      <a:gdLst>
                        <a:gd name="T0" fmla="*/ 0 w 28"/>
                        <a:gd name="T1" fmla="*/ 137 h 138"/>
                        <a:gd name="T2" fmla="*/ 26 w 28"/>
                        <a:gd name="T3" fmla="*/ 137 h 138"/>
                        <a:gd name="T4" fmla="*/ 27 w 28"/>
                        <a:gd name="T5" fmla="*/ 0 h 138"/>
                        <a:gd name="T6" fmla="*/ 1 w 28"/>
                        <a:gd name="T7" fmla="*/ 0 h 138"/>
                        <a:gd name="T8" fmla="*/ 0 w 28"/>
                        <a:gd name="T9" fmla="*/ 137 h 1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38"/>
                        <a:gd name="T17" fmla="*/ 28 w 28"/>
                        <a:gd name="T18" fmla="*/ 138 h 1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38">
                          <a:moveTo>
                            <a:pt x="0" y="137"/>
                          </a:moveTo>
                          <a:lnTo>
                            <a:pt x="26" y="137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37"/>
                          </a:lnTo>
                        </a:path>
                      </a:pathLst>
                    </a:custGeom>
                    <a:solidFill>
                      <a:srgbClr val="F2F2F2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9" name="Freeform 7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47" y="3961"/>
                      <a:ext cx="28" cy="111"/>
                    </a:xfrm>
                    <a:custGeom>
                      <a:avLst/>
                      <a:gdLst>
                        <a:gd name="T0" fmla="*/ 0 w 28"/>
                        <a:gd name="T1" fmla="*/ 110 h 111"/>
                        <a:gd name="T2" fmla="*/ 26 w 28"/>
                        <a:gd name="T3" fmla="*/ 110 h 111"/>
                        <a:gd name="T4" fmla="*/ 27 w 28"/>
                        <a:gd name="T5" fmla="*/ 0 h 111"/>
                        <a:gd name="T6" fmla="*/ 1 w 28"/>
                        <a:gd name="T7" fmla="*/ 0 h 111"/>
                        <a:gd name="T8" fmla="*/ 0 w 28"/>
                        <a:gd name="T9" fmla="*/ 11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11"/>
                        <a:gd name="T17" fmla="*/ 28 w 28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11">
                          <a:moveTo>
                            <a:pt x="0" y="110"/>
                          </a:moveTo>
                          <a:lnTo>
                            <a:pt x="26" y="110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10"/>
                          </a:lnTo>
                        </a:path>
                      </a:pathLst>
                    </a:custGeom>
                    <a:solidFill>
                      <a:srgbClr val="F7F7F7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0" name="Freeform 7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48" y="3972"/>
                      <a:ext cx="26" cy="91"/>
                    </a:xfrm>
                    <a:custGeom>
                      <a:avLst/>
                      <a:gdLst>
                        <a:gd name="T0" fmla="*/ 0 w 26"/>
                        <a:gd name="T1" fmla="*/ 89 h 91"/>
                        <a:gd name="T2" fmla="*/ 25 w 26"/>
                        <a:gd name="T3" fmla="*/ 90 h 91"/>
                        <a:gd name="T4" fmla="*/ 25 w 26"/>
                        <a:gd name="T5" fmla="*/ 0 h 91"/>
                        <a:gd name="T6" fmla="*/ 0 w 26"/>
                        <a:gd name="T7" fmla="*/ 0 h 91"/>
                        <a:gd name="T8" fmla="*/ 0 w 26"/>
                        <a:gd name="T9" fmla="*/ 89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91"/>
                        <a:gd name="T17" fmla="*/ 26 w 26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91">
                          <a:moveTo>
                            <a:pt x="0" y="89"/>
                          </a:moveTo>
                          <a:lnTo>
                            <a:pt x="25" y="90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1" name="Freeform 7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70" y="3905"/>
                      <a:ext cx="29" cy="217"/>
                    </a:xfrm>
                    <a:custGeom>
                      <a:avLst/>
                      <a:gdLst>
                        <a:gd name="T0" fmla="*/ 0 w 29"/>
                        <a:gd name="T1" fmla="*/ 216 h 217"/>
                        <a:gd name="T2" fmla="*/ 27 w 29"/>
                        <a:gd name="T3" fmla="*/ 216 h 217"/>
                        <a:gd name="T4" fmla="*/ 28 w 29"/>
                        <a:gd name="T5" fmla="*/ 0 h 217"/>
                        <a:gd name="T6" fmla="*/ 1 w 29"/>
                        <a:gd name="T7" fmla="*/ 0 h 217"/>
                        <a:gd name="T8" fmla="*/ 0 w 29"/>
                        <a:gd name="T9" fmla="*/ 216 h 2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217"/>
                        <a:gd name="T17" fmla="*/ 29 w 29"/>
                        <a:gd name="T18" fmla="*/ 217 h 2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217">
                          <a:moveTo>
                            <a:pt x="0" y="216"/>
                          </a:moveTo>
                          <a:lnTo>
                            <a:pt x="27" y="216"/>
                          </a:lnTo>
                          <a:lnTo>
                            <a:pt x="28" y="0"/>
                          </a:lnTo>
                          <a:lnTo>
                            <a:pt x="1" y="0"/>
                          </a:lnTo>
                          <a:lnTo>
                            <a:pt x="0" y="216"/>
                          </a:lnTo>
                        </a:path>
                      </a:pathLst>
                    </a:custGeom>
                    <a:solidFill>
                      <a:srgbClr val="D9D9D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2" name="Freeform 8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70" y="3927"/>
                      <a:ext cx="29" cy="174"/>
                    </a:xfrm>
                    <a:custGeom>
                      <a:avLst/>
                      <a:gdLst>
                        <a:gd name="T0" fmla="*/ 0 w 29"/>
                        <a:gd name="T1" fmla="*/ 173 h 174"/>
                        <a:gd name="T2" fmla="*/ 27 w 29"/>
                        <a:gd name="T3" fmla="*/ 173 h 174"/>
                        <a:gd name="T4" fmla="*/ 28 w 29"/>
                        <a:gd name="T5" fmla="*/ 0 h 174"/>
                        <a:gd name="T6" fmla="*/ 1 w 29"/>
                        <a:gd name="T7" fmla="*/ 0 h 174"/>
                        <a:gd name="T8" fmla="*/ 0 w 29"/>
                        <a:gd name="T9" fmla="*/ 173 h 1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174"/>
                        <a:gd name="T17" fmla="*/ 29 w 29"/>
                        <a:gd name="T18" fmla="*/ 174 h 1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174">
                          <a:moveTo>
                            <a:pt x="0" y="173"/>
                          </a:moveTo>
                          <a:lnTo>
                            <a:pt x="27" y="173"/>
                          </a:lnTo>
                          <a:lnTo>
                            <a:pt x="28" y="0"/>
                          </a:lnTo>
                          <a:lnTo>
                            <a:pt x="1" y="0"/>
                          </a:lnTo>
                          <a:lnTo>
                            <a:pt x="0" y="173"/>
                          </a:lnTo>
                        </a:path>
                      </a:pathLst>
                    </a:custGeom>
                    <a:solidFill>
                      <a:srgbClr val="E5E5E5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3" name="Freeform 8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70" y="3945"/>
                      <a:ext cx="28" cy="138"/>
                    </a:xfrm>
                    <a:custGeom>
                      <a:avLst/>
                      <a:gdLst>
                        <a:gd name="T0" fmla="*/ 0 w 28"/>
                        <a:gd name="T1" fmla="*/ 137 h 138"/>
                        <a:gd name="T2" fmla="*/ 27 w 28"/>
                        <a:gd name="T3" fmla="*/ 137 h 138"/>
                        <a:gd name="T4" fmla="*/ 27 w 28"/>
                        <a:gd name="T5" fmla="*/ 0 h 138"/>
                        <a:gd name="T6" fmla="*/ 1 w 28"/>
                        <a:gd name="T7" fmla="*/ 0 h 138"/>
                        <a:gd name="T8" fmla="*/ 0 w 28"/>
                        <a:gd name="T9" fmla="*/ 137 h 1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38"/>
                        <a:gd name="T17" fmla="*/ 28 w 28"/>
                        <a:gd name="T18" fmla="*/ 138 h 1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38">
                          <a:moveTo>
                            <a:pt x="0" y="137"/>
                          </a:moveTo>
                          <a:lnTo>
                            <a:pt x="27" y="137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37"/>
                          </a:lnTo>
                        </a:path>
                      </a:pathLst>
                    </a:custGeom>
                    <a:solidFill>
                      <a:srgbClr val="F2F2F2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4" name="Freeform 8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70" y="3957"/>
                      <a:ext cx="28" cy="112"/>
                    </a:xfrm>
                    <a:custGeom>
                      <a:avLst/>
                      <a:gdLst>
                        <a:gd name="T0" fmla="*/ 0 w 28"/>
                        <a:gd name="T1" fmla="*/ 111 h 112"/>
                        <a:gd name="T2" fmla="*/ 27 w 28"/>
                        <a:gd name="T3" fmla="*/ 111 h 112"/>
                        <a:gd name="T4" fmla="*/ 27 w 28"/>
                        <a:gd name="T5" fmla="*/ 0 h 112"/>
                        <a:gd name="T6" fmla="*/ 1 w 28"/>
                        <a:gd name="T7" fmla="*/ 0 h 112"/>
                        <a:gd name="T8" fmla="*/ 0 w 28"/>
                        <a:gd name="T9" fmla="*/ 111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12"/>
                        <a:gd name="T17" fmla="*/ 28 w 28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12">
                          <a:moveTo>
                            <a:pt x="0" y="111"/>
                          </a:moveTo>
                          <a:lnTo>
                            <a:pt x="27" y="111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11"/>
                          </a:lnTo>
                        </a:path>
                      </a:pathLst>
                    </a:custGeom>
                    <a:solidFill>
                      <a:srgbClr val="F7F7F7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5" name="Freeform 8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70" y="3969"/>
                      <a:ext cx="28" cy="90"/>
                    </a:xfrm>
                    <a:custGeom>
                      <a:avLst/>
                      <a:gdLst>
                        <a:gd name="T0" fmla="*/ 0 w 28"/>
                        <a:gd name="T1" fmla="*/ 89 h 90"/>
                        <a:gd name="T2" fmla="*/ 27 w 28"/>
                        <a:gd name="T3" fmla="*/ 89 h 90"/>
                        <a:gd name="T4" fmla="*/ 27 w 28"/>
                        <a:gd name="T5" fmla="*/ 0 h 90"/>
                        <a:gd name="T6" fmla="*/ 1 w 28"/>
                        <a:gd name="T7" fmla="*/ 0 h 90"/>
                        <a:gd name="T8" fmla="*/ 0 w 28"/>
                        <a:gd name="T9" fmla="*/ 89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90"/>
                        <a:gd name="T17" fmla="*/ 28 w 28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90">
                          <a:moveTo>
                            <a:pt x="0" y="89"/>
                          </a:moveTo>
                          <a:lnTo>
                            <a:pt x="27" y="89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8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6" name="Freeform 8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5" y="3979"/>
                      <a:ext cx="27" cy="65"/>
                    </a:xfrm>
                    <a:custGeom>
                      <a:avLst/>
                      <a:gdLst>
                        <a:gd name="T0" fmla="*/ 1 w 27"/>
                        <a:gd name="T1" fmla="*/ 0 h 65"/>
                        <a:gd name="T2" fmla="*/ 0 w 27"/>
                        <a:gd name="T3" fmla="*/ 64 h 65"/>
                        <a:gd name="T4" fmla="*/ 25 w 27"/>
                        <a:gd name="T5" fmla="*/ 64 h 65"/>
                        <a:gd name="T6" fmla="*/ 26 w 27"/>
                        <a:gd name="T7" fmla="*/ 1 h 65"/>
                        <a:gd name="T8" fmla="*/ 1 w 27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5"/>
                        <a:gd name="T17" fmla="*/ 27 w 27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5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5" y="64"/>
                          </a:lnTo>
                          <a:lnTo>
                            <a:pt x="26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7" name="Freeform 8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5" y="3979"/>
                      <a:ext cx="27" cy="65"/>
                    </a:xfrm>
                    <a:custGeom>
                      <a:avLst/>
                      <a:gdLst>
                        <a:gd name="T0" fmla="*/ 1 w 27"/>
                        <a:gd name="T1" fmla="*/ 0 h 65"/>
                        <a:gd name="T2" fmla="*/ 0 w 27"/>
                        <a:gd name="T3" fmla="*/ 64 h 65"/>
                        <a:gd name="T4" fmla="*/ 25 w 27"/>
                        <a:gd name="T5" fmla="*/ 64 h 65"/>
                        <a:gd name="T6" fmla="*/ 26 w 27"/>
                        <a:gd name="T7" fmla="*/ 1 h 65"/>
                        <a:gd name="T8" fmla="*/ 1 w 27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5"/>
                        <a:gd name="T17" fmla="*/ 27 w 27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5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5" y="64"/>
                          </a:lnTo>
                          <a:lnTo>
                            <a:pt x="26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8" name="Freeform 8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5" y="4031"/>
                      <a:ext cx="25" cy="1"/>
                    </a:xfrm>
                    <a:custGeom>
                      <a:avLst/>
                      <a:gdLst>
                        <a:gd name="T0" fmla="*/ 24 w 25"/>
                        <a:gd name="T1" fmla="*/ 0 h 1"/>
                        <a:gd name="T2" fmla="*/ 0 w 25"/>
                        <a:gd name="T3" fmla="*/ 0 h 1"/>
                        <a:gd name="T4" fmla="*/ 24 w 2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1"/>
                        <a:gd name="T11" fmla="*/ 25 w 25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1">
                          <a:moveTo>
                            <a:pt x="24" y="0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9" name="Line 80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017" y="4031"/>
                      <a:ext cx="21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0" name="Freeform 8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4" y="4077"/>
                      <a:ext cx="28" cy="65"/>
                    </a:xfrm>
                    <a:custGeom>
                      <a:avLst/>
                      <a:gdLst>
                        <a:gd name="T0" fmla="*/ 1 w 28"/>
                        <a:gd name="T1" fmla="*/ 0 h 65"/>
                        <a:gd name="T2" fmla="*/ 0 w 28"/>
                        <a:gd name="T3" fmla="*/ 64 h 65"/>
                        <a:gd name="T4" fmla="*/ 26 w 28"/>
                        <a:gd name="T5" fmla="*/ 64 h 65"/>
                        <a:gd name="T6" fmla="*/ 27 w 28"/>
                        <a:gd name="T7" fmla="*/ 0 h 65"/>
                        <a:gd name="T8" fmla="*/ 1 w 28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65"/>
                        <a:gd name="T17" fmla="*/ 28 w 28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65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6" y="64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1" name="Freeform 8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4" y="4077"/>
                      <a:ext cx="28" cy="65"/>
                    </a:xfrm>
                    <a:custGeom>
                      <a:avLst/>
                      <a:gdLst>
                        <a:gd name="T0" fmla="*/ 1 w 28"/>
                        <a:gd name="T1" fmla="*/ 0 h 65"/>
                        <a:gd name="T2" fmla="*/ 0 w 28"/>
                        <a:gd name="T3" fmla="*/ 64 h 65"/>
                        <a:gd name="T4" fmla="*/ 26 w 28"/>
                        <a:gd name="T5" fmla="*/ 64 h 65"/>
                        <a:gd name="T6" fmla="*/ 27 w 28"/>
                        <a:gd name="T7" fmla="*/ 0 h 65"/>
                        <a:gd name="T8" fmla="*/ 1 w 28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65"/>
                        <a:gd name="T17" fmla="*/ 28 w 28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65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6" y="64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2" name="Freeform 8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4" y="4129"/>
                      <a:ext cx="26" cy="1"/>
                    </a:xfrm>
                    <a:custGeom>
                      <a:avLst/>
                      <a:gdLst>
                        <a:gd name="T0" fmla="*/ 25 w 26"/>
                        <a:gd name="T1" fmla="*/ 0 h 1"/>
                        <a:gd name="T2" fmla="*/ 0 w 26"/>
                        <a:gd name="T3" fmla="*/ 0 h 1"/>
                        <a:gd name="T4" fmla="*/ 25 w 26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6"/>
                        <a:gd name="T10" fmla="*/ 0 h 1"/>
                        <a:gd name="T11" fmla="*/ 26 w 26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" h="1">
                          <a:moveTo>
                            <a:pt x="25" y="0"/>
                          </a:moveTo>
                          <a:lnTo>
                            <a:pt x="0" y="0"/>
                          </a:lnTo>
                          <a:lnTo>
                            <a:pt x="25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3" name="Line 8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016" y="4129"/>
                      <a:ext cx="22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4" name="Freeform 8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5" y="3881"/>
                      <a:ext cx="27" cy="66"/>
                    </a:xfrm>
                    <a:custGeom>
                      <a:avLst/>
                      <a:gdLst>
                        <a:gd name="T0" fmla="*/ 1 w 27"/>
                        <a:gd name="T1" fmla="*/ 0 h 66"/>
                        <a:gd name="T2" fmla="*/ 0 w 27"/>
                        <a:gd name="T3" fmla="*/ 64 h 66"/>
                        <a:gd name="T4" fmla="*/ 25 w 27"/>
                        <a:gd name="T5" fmla="*/ 65 h 66"/>
                        <a:gd name="T6" fmla="*/ 26 w 27"/>
                        <a:gd name="T7" fmla="*/ 0 h 66"/>
                        <a:gd name="T8" fmla="*/ 1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5" y="65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5" name="Freeform 8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5" y="3881"/>
                      <a:ext cx="27" cy="66"/>
                    </a:xfrm>
                    <a:custGeom>
                      <a:avLst/>
                      <a:gdLst>
                        <a:gd name="T0" fmla="*/ 1 w 27"/>
                        <a:gd name="T1" fmla="*/ 0 h 66"/>
                        <a:gd name="T2" fmla="*/ 0 w 27"/>
                        <a:gd name="T3" fmla="*/ 64 h 66"/>
                        <a:gd name="T4" fmla="*/ 25 w 27"/>
                        <a:gd name="T5" fmla="*/ 65 h 66"/>
                        <a:gd name="T6" fmla="*/ 26 w 27"/>
                        <a:gd name="T7" fmla="*/ 0 h 66"/>
                        <a:gd name="T8" fmla="*/ 1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5" y="65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6" name="Freeform 8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5" y="3933"/>
                      <a:ext cx="26" cy="2"/>
                    </a:xfrm>
                    <a:custGeom>
                      <a:avLst/>
                      <a:gdLst>
                        <a:gd name="T0" fmla="*/ 25 w 26"/>
                        <a:gd name="T1" fmla="*/ 1 h 2"/>
                        <a:gd name="T2" fmla="*/ 0 w 26"/>
                        <a:gd name="T3" fmla="*/ 0 h 2"/>
                        <a:gd name="T4" fmla="*/ 25 w 26"/>
                        <a:gd name="T5" fmla="*/ 1 h 2"/>
                        <a:gd name="T6" fmla="*/ 0 60000 65536"/>
                        <a:gd name="T7" fmla="*/ 0 60000 65536"/>
                        <a:gd name="T8" fmla="*/ 0 60000 65536"/>
                        <a:gd name="T9" fmla="*/ 0 w 26"/>
                        <a:gd name="T10" fmla="*/ 0 h 2"/>
                        <a:gd name="T11" fmla="*/ 26 w 26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" h="2">
                          <a:moveTo>
                            <a:pt x="25" y="1"/>
                          </a:moveTo>
                          <a:lnTo>
                            <a:pt x="0" y="0"/>
                          </a:lnTo>
                          <a:lnTo>
                            <a:pt x="25" y="1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7" name="Line 8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016" y="3933"/>
                      <a:ext cx="22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8" name="Freeform 8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99" y="3903"/>
                      <a:ext cx="23" cy="223"/>
                    </a:xfrm>
                    <a:custGeom>
                      <a:avLst/>
                      <a:gdLst>
                        <a:gd name="T0" fmla="*/ 0 w 23"/>
                        <a:gd name="T1" fmla="*/ 222 h 223"/>
                        <a:gd name="T2" fmla="*/ 21 w 23"/>
                        <a:gd name="T3" fmla="*/ 222 h 223"/>
                        <a:gd name="T4" fmla="*/ 22 w 23"/>
                        <a:gd name="T5" fmla="*/ 0 h 223"/>
                        <a:gd name="T6" fmla="*/ 1 w 23"/>
                        <a:gd name="T7" fmla="*/ 0 h 223"/>
                        <a:gd name="T8" fmla="*/ 0 w 23"/>
                        <a:gd name="T9" fmla="*/ 222 h 2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"/>
                        <a:gd name="T16" fmla="*/ 0 h 223"/>
                        <a:gd name="T17" fmla="*/ 23 w 23"/>
                        <a:gd name="T18" fmla="*/ 223 h 2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" h="223">
                          <a:moveTo>
                            <a:pt x="0" y="222"/>
                          </a:moveTo>
                          <a:lnTo>
                            <a:pt x="21" y="222"/>
                          </a:lnTo>
                          <a:lnTo>
                            <a:pt x="22" y="0"/>
                          </a:lnTo>
                          <a:lnTo>
                            <a:pt x="1" y="0"/>
                          </a:lnTo>
                          <a:lnTo>
                            <a:pt x="0" y="222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9" name="Freeform 8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2" y="3976"/>
                      <a:ext cx="27" cy="64"/>
                    </a:xfrm>
                    <a:custGeom>
                      <a:avLst/>
                      <a:gdLst>
                        <a:gd name="T0" fmla="*/ 1 w 27"/>
                        <a:gd name="T1" fmla="*/ 0 h 64"/>
                        <a:gd name="T2" fmla="*/ 0 w 27"/>
                        <a:gd name="T3" fmla="*/ 63 h 64"/>
                        <a:gd name="T4" fmla="*/ 25 w 27"/>
                        <a:gd name="T5" fmla="*/ 63 h 64"/>
                        <a:gd name="T6" fmla="*/ 26 w 27"/>
                        <a:gd name="T7" fmla="*/ 1 h 64"/>
                        <a:gd name="T8" fmla="*/ 1 w 27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4"/>
                        <a:gd name="T17" fmla="*/ 27 w 27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4">
                          <a:moveTo>
                            <a:pt x="1" y="0"/>
                          </a:moveTo>
                          <a:lnTo>
                            <a:pt x="0" y="63"/>
                          </a:lnTo>
                          <a:lnTo>
                            <a:pt x="25" y="63"/>
                          </a:lnTo>
                          <a:lnTo>
                            <a:pt x="26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0" name="Freeform 8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2" y="3976"/>
                      <a:ext cx="27" cy="64"/>
                    </a:xfrm>
                    <a:custGeom>
                      <a:avLst/>
                      <a:gdLst>
                        <a:gd name="T0" fmla="*/ 1 w 27"/>
                        <a:gd name="T1" fmla="*/ 0 h 64"/>
                        <a:gd name="T2" fmla="*/ 0 w 27"/>
                        <a:gd name="T3" fmla="*/ 63 h 64"/>
                        <a:gd name="T4" fmla="*/ 25 w 27"/>
                        <a:gd name="T5" fmla="*/ 63 h 64"/>
                        <a:gd name="T6" fmla="*/ 26 w 27"/>
                        <a:gd name="T7" fmla="*/ 1 h 64"/>
                        <a:gd name="T8" fmla="*/ 1 w 27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4"/>
                        <a:gd name="T17" fmla="*/ 27 w 27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4">
                          <a:moveTo>
                            <a:pt x="1" y="0"/>
                          </a:moveTo>
                          <a:lnTo>
                            <a:pt x="0" y="63"/>
                          </a:lnTo>
                          <a:lnTo>
                            <a:pt x="25" y="63"/>
                          </a:lnTo>
                          <a:lnTo>
                            <a:pt x="26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1" name="Freeform 8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2" y="4029"/>
                      <a:ext cx="26" cy="1"/>
                    </a:xfrm>
                    <a:custGeom>
                      <a:avLst/>
                      <a:gdLst>
                        <a:gd name="T0" fmla="*/ 25 w 26"/>
                        <a:gd name="T1" fmla="*/ 0 h 1"/>
                        <a:gd name="T2" fmla="*/ 0 w 26"/>
                        <a:gd name="T3" fmla="*/ 0 h 1"/>
                        <a:gd name="T4" fmla="*/ 25 w 26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6"/>
                        <a:gd name="T10" fmla="*/ 0 h 1"/>
                        <a:gd name="T11" fmla="*/ 26 w 26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" h="1">
                          <a:moveTo>
                            <a:pt x="25" y="0"/>
                          </a:moveTo>
                          <a:lnTo>
                            <a:pt x="0" y="0"/>
                          </a:lnTo>
                          <a:lnTo>
                            <a:pt x="25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2" name="Line 8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504" y="4029"/>
                      <a:ext cx="23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3" name="Freeform 8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2" y="4073"/>
                      <a:ext cx="27" cy="66"/>
                    </a:xfrm>
                    <a:custGeom>
                      <a:avLst/>
                      <a:gdLst>
                        <a:gd name="T0" fmla="*/ 0 w 27"/>
                        <a:gd name="T1" fmla="*/ 0 h 66"/>
                        <a:gd name="T2" fmla="*/ 0 w 27"/>
                        <a:gd name="T3" fmla="*/ 64 h 66"/>
                        <a:gd name="T4" fmla="*/ 25 w 27"/>
                        <a:gd name="T5" fmla="*/ 65 h 66"/>
                        <a:gd name="T6" fmla="*/ 26 w 27"/>
                        <a:gd name="T7" fmla="*/ 0 h 66"/>
                        <a:gd name="T8" fmla="*/ 0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0" y="0"/>
                          </a:moveTo>
                          <a:lnTo>
                            <a:pt x="0" y="64"/>
                          </a:lnTo>
                          <a:lnTo>
                            <a:pt x="25" y="65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4" name="Freeform 8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2" y="4073"/>
                      <a:ext cx="27" cy="66"/>
                    </a:xfrm>
                    <a:custGeom>
                      <a:avLst/>
                      <a:gdLst>
                        <a:gd name="T0" fmla="*/ 0 w 27"/>
                        <a:gd name="T1" fmla="*/ 0 h 66"/>
                        <a:gd name="T2" fmla="*/ 0 w 27"/>
                        <a:gd name="T3" fmla="*/ 64 h 66"/>
                        <a:gd name="T4" fmla="*/ 25 w 27"/>
                        <a:gd name="T5" fmla="*/ 65 h 66"/>
                        <a:gd name="T6" fmla="*/ 26 w 27"/>
                        <a:gd name="T7" fmla="*/ 0 h 66"/>
                        <a:gd name="T8" fmla="*/ 0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0" y="0"/>
                          </a:moveTo>
                          <a:lnTo>
                            <a:pt x="0" y="64"/>
                          </a:lnTo>
                          <a:lnTo>
                            <a:pt x="25" y="65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5" name="Freeform 8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2" y="4126"/>
                      <a:ext cx="25" cy="2"/>
                    </a:xfrm>
                    <a:custGeom>
                      <a:avLst/>
                      <a:gdLst>
                        <a:gd name="T0" fmla="*/ 24 w 25"/>
                        <a:gd name="T1" fmla="*/ 1 h 2"/>
                        <a:gd name="T2" fmla="*/ 0 w 25"/>
                        <a:gd name="T3" fmla="*/ 0 h 2"/>
                        <a:gd name="T4" fmla="*/ 24 w 25"/>
                        <a:gd name="T5" fmla="*/ 1 h 2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2"/>
                        <a:gd name="T11" fmla="*/ 25 w 25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2">
                          <a:moveTo>
                            <a:pt x="24" y="1"/>
                          </a:moveTo>
                          <a:lnTo>
                            <a:pt x="0" y="0"/>
                          </a:lnTo>
                          <a:lnTo>
                            <a:pt x="24" y="1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6" name="Line 8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504" y="4126"/>
                      <a:ext cx="22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7" name="Freeform 8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3" y="3878"/>
                      <a:ext cx="27" cy="66"/>
                    </a:xfrm>
                    <a:custGeom>
                      <a:avLst/>
                      <a:gdLst>
                        <a:gd name="T0" fmla="*/ 0 w 27"/>
                        <a:gd name="T1" fmla="*/ 0 h 66"/>
                        <a:gd name="T2" fmla="*/ 0 w 27"/>
                        <a:gd name="T3" fmla="*/ 65 h 66"/>
                        <a:gd name="T4" fmla="*/ 25 w 27"/>
                        <a:gd name="T5" fmla="*/ 65 h 66"/>
                        <a:gd name="T6" fmla="*/ 26 w 27"/>
                        <a:gd name="T7" fmla="*/ 1 h 66"/>
                        <a:gd name="T8" fmla="*/ 0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0" y="0"/>
                          </a:moveTo>
                          <a:lnTo>
                            <a:pt x="0" y="65"/>
                          </a:lnTo>
                          <a:lnTo>
                            <a:pt x="25" y="65"/>
                          </a:lnTo>
                          <a:lnTo>
                            <a:pt x="26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8" name="Freeform 8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3" y="3878"/>
                      <a:ext cx="27" cy="66"/>
                    </a:xfrm>
                    <a:custGeom>
                      <a:avLst/>
                      <a:gdLst>
                        <a:gd name="T0" fmla="*/ 0 w 27"/>
                        <a:gd name="T1" fmla="*/ 0 h 66"/>
                        <a:gd name="T2" fmla="*/ 0 w 27"/>
                        <a:gd name="T3" fmla="*/ 65 h 66"/>
                        <a:gd name="T4" fmla="*/ 25 w 27"/>
                        <a:gd name="T5" fmla="*/ 65 h 66"/>
                        <a:gd name="T6" fmla="*/ 26 w 27"/>
                        <a:gd name="T7" fmla="*/ 1 h 66"/>
                        <a:gd name="T8" fmla="*/ 0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0" y="0"/>
                          </a:moveTo>
                          <a:lnTo>
                            <a:pt x="0" y="65"/>
                          </a:lnTo>
                          <a:lnTo>
                            <a:pt x="25" y="65"/>
                          </a:lnTo>
                          <a:lnTo>
                            <a:pt x="26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9" name="Freeform 8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3" y="3931"/>
                      <a:ext cx="25" cy="1"/>
                    </a:xfrm>
                    <a:custGeom>
                      <a:avLst/>
                      <a:gdLst>
                        <a:gd name="T0" fmla="*/ 24 w 25"/>
                        <a:gd name="T1" fmla="*/ 0 h 1"/>
                        <a:gd name="T2" fmla="*/ 0 w 25"/>
                        <a:gd name="T3" fmla="*/ 0 h 1"/>
                        <a:gd name="T4" fmla="*/ 24 w 2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1"/>
                        <a:gd name="T11" fmla="*/ 25 w 25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1">
                          <a:moveTo>
                            <a:pt x="24" y="0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40" name="Line 8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506" y="3931"/>
                      <a:ext cx="21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41" name="Freeform 8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86" y="3908"/>
                      <a:ext cx="575" cy="225"/>
                    </a:xfrm>
                    <a:custGeom>
                      <a:avLst/>
                      <a:gdLst>
                        <a:gd name="T0" fmla="*/ 571 w 575"/>
                        <a:gd name="T1" fmla="*/ 1 h 225"/>
                        <a:gd name="T2" fmla="*/ 4 w 575"/>
                        <a:gd name="T3" fmla="*/ 0 h 225"/>
                        <a:gd name="T4" fmla="*/ 0 w 575"/>
                        <a:gd name="T5" fmla="*/ 219 h 225"/>
                        <a:gd name="T6" fmla="*/ 574 w 575"/>
                        <a:gd name="T7" fmla="*/ 224 h 225"/>
                        <a:gd name="T8" fmla="*/ 571 w 575"/>
                        <a:gd name="T9" fmla="*/ 1 h 2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5"/>
                        <a:gd name="T16" fmla="*/ 0 h 225"/>
                        <a:gd name="T17" fmla="*/ 575 w 575"/>
                        <a:gd name="T18" fmla="*/ 225 h 2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5" h="225">
                          <a:moveTo>
                            <a:pt x="571" y="1"/>
                          </a:moveTo>
                          <a:lnTo>
                            <a:pt x="4" y="0"/>
                          </a:lnTo>
                          <a:lnTo>
                            <a:pt x="0" y="219"/>
                          </a:lnTo>
                          <a:lnTo>
                            <a:pt x="574" y="224"/>
                          </a:lnTo>
                          <a:lnTo>
                            <a:pt x="571" y="1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42" name="Freeform 8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86" y="3908"/>
                      <a:ext cx="575" cy="225"/>
                    </a:xfrm>
                    <a:custGeom>
                      <a:avLst/>
                      <a:gdLst>
                        <a:gd name="T0" fmla="*/ 571 w 575"/>
                        <a:gd name="T1" fmla="*/ 1 h 225"/>
                        <a:gd name="T2" fmla="*/ 4 w 575"/>
                        <a:gd name="T3" fmla="*/ 0 h 225"/>
                        <a:gd name="T4" fmla="*/ 0 w 575"/>
                        <a:gd name="T5" fmla="*/ 219 h 225"/>
                        <a:gd name="T6" fmla="*/ 574 w 575"/>
                        <a:gd name="T7" fmla="*/ 224 h 225"/>
                        <a:gd name="T8" fmla="*/ 571 w 575"/>
                        <a:gd name="T9" fmla="*/ 1 h 2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5"/>
                        <a:gd name="T16" fmla="*/ 0 h 225"/>
                        <a:gd name="T17" fmla="*/ 575 w 575"/>
                        <a:gd name="T18" fmla="*/ 225 h 2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5" h="225">
                          <a:moveTo>
                            <a:pt x="571" y="1"/>
                          </a:moveTo>
                          <a:lnTo>
                            <a:pt x="4" y="0"/>
                          </a:lnTo>
                          <a:lnTo>
                            <a:pt x="0" y="219"/>
                          </a:lnTo>
                          <a:lnTo>
                            <a:pt x="574" y="224"/>
                          </a:lnTo>
                          <a:lnTo>
                            <a:pt x="571" y="1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43" name="Freeform 8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86" y="4103"/>
                      <a:ext cx="575" cy="24"/>
                    </a:xfrm>
                    <a:custGeom>
                      <a:avLst/>
                      <a:gdLst>
                        <a:gd name="T0" fmla="*/ 574 w 575"/>
                        <a:gd name="T1" fmla="*/ 5 h 24"/>
                        <a:gd name="T2" fmla="*/ 571 w 575"/>
                        <a:gd name="T3" fmla="*/ 23 h 24"/>
                        <a:gd name="T4" fmla="*/ 0 w 575"/>
                        <a:gd name="T5" fmla="*/ 20 h 24"/>
                        <a:gd name="T6" fmla="*/ 3 w 575"/>
                        <a:gd name="T7" fmla="*/ 0 h 24"/>
                        <a:gd name="T8" fmla="*/ 574 w 575"/>
                        <a:gd name="T9" fmla="*/ 5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5"/>
                        <a:gd name="T16" fmla="*/ 0 h 24"/>
                        <a:gd name="T17" fmla="*/ 575 w 575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5" h="24">
                          <a:moveTo>
                            <a:pt x="574" y="5"/>
                          </a:moveTo>
                          <a:lnTo>
                            <a:pt x="571" y="23"/>
                          </a:lnTo>
                          <a:lnTo>
                            <a:pt x="0" y="20"/>
                          </a:lnTo>
                          <a:lnTo>
                            <a:pt x="3" y="0"/>
                          </a:lnTo>
                          <a:lnTo>
                            <a:pt x="574" y="5"/>
                          </a:lnTo>
                        </a:path>
                      </a:pathLst>
                    </a:custGeom>
                    <a:solidFill>
                      <a:srgbClr val="59595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44" name="Freeform 8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91" y="3908"/>
                      <a:ext cx="573" cy="24"/>
                    </a:xfrm>
                    <a:custGeom>
                      <a:avLst/>
                      <a:gdLst>
                        <a:gd name="T0" fmla="*/ 569 w 573"/>
                        <a:gd name="T1" fmla="*/ 3 h 24"/>
                        <a:gd name="T2" fmla="*/ 572 w 573"/>
                        <a:gd name="T3" fmla="*/ 23 h 24"/>
                        <a:gd name="T4" fmla="*/ 67 w 573"/>
                        <a:gd name="T5" fmla="*/ 19 h 24"/>
                        <a:gd name="T6" fmla="*/ 1 w 573"/>
                        <a:gd name="T7" fmla="*/ 19 h 24"/>
                        <a:gd name="T8" fmla="*/ 0 w 573"/>
                        <a:gd name="T9" fmla="*/ 0 h 24"/>
                        <a:gd name="T10" fmla="*/ 58 w 573"/>
                        <a:gd name="T11" fmla="*/ 1 h 24"/>
                        <a:gd name="T12" fmla="*/ 569 w 573"/>
                        <a:gd name="T13" fmla="*/ 3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73"/>
                        <a:gd name="T22" fmla="*/ 0 h 24"/>
                        <a:gd name="T23" fmla="*/ 573 w 573"/>
                        <a:gd name="T24" fmla="*/ 24 h 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73" h="24">
                          <a:moveTo>
                            <a:pt x="569" y="3"/>
                          </a:moveTo>
                          <a:lnTo>
                            <a:pt x="572" y="23"/>
                          </a:lnTo>
                          <a:lnTo>
                            <a:pt x="67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  <a:lnTo>
                            <a:pt x="58" y="1"/>
                          </a:lnTo>
                          <a:lnTo>
                            <a:pt x="569" y="3"/>
                          </a:lnTo>
                        </a:path>
                      </a:pathLst>
                    </a:custGeom>
                    <a:solidFill>
                      <a:srgbClr val="59595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45" name="Freeform 8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88" y="3948"/>
                      <a:ext cx="574" cy="141"/>
                    </a:xfrm>
                    <a:custGeom>
                      <a:avLst/>
                      <a:gdLst>
                        <a:gd name="T0" fmla="*/ 573 w 574"/>
                        <a:gd name="T1" fmla="*/ 3 h 141"/>
                        <a:gd name="T2" fmla="*/ 6 w 574"/>
                        <a:gd name="T3" fmla="*/ 0 h 141"/>
                        <a:gd name="T4" fmla="*/ 10 w 574"/>
                        <a:gd name="T5" fmla="*/ 68 h 141"/>
                        <a:gd name="T6" fmla="*/ 0 w 574"/>
                        <a:gd name="T7" fmla="*/ 137 h 141"/>
                        <a:gd name="T8" fmla="*/ 570 w 574"/>
                        <a:gd name="T9" fmla="*/ 140 h 141"/>
                        <a:gd name="T10" fmla="*/ 573 w 574"/>
                        <a:gd name="T11" fmla="*/ 3 h 14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4"/>
                        <a:gd name="T19" fmla="*/ 0 h 141"/>
                        <a:gd name="T20" fmla="*/ 574 w 574"/>
                        <a:gd name="T21" fmla="*/ 141 h 14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4" h="141">
                          <a:moveTo>
                            <a:pt x="573" y="3"/>
                          </a:moveTo>
                          <a:lnTo>
                            <a:pt x="6" y="0"/>
                          </a:lnTo>
                          <a:lnTo>
                            <a:pt x="10" y="68"/>
                          </a:lnTo>
                          <a:lnTo>
                            <a:pt x="0" y="137"/>
                          </a:lnTo>
                          <a:lnTo>
                            <a:pt x="570" y="140"/>
                          </a:lnTo>
                          <a:lnTo>
                            <a:pt x="573" y="3"/>
                          </a:lnTo>
                        </a:path>
                      </a:pathLst>
                    </a:custGeom>
                    <a:solidFill>
                      <a:srgbClr val="CCCCCC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46" name="Freeform 8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74" y="3870"/>
                      <a:ext cx="31" cy="292"/>
                    </a:xfrm>
                    <a:custGeom>
                      <a:avLst/>
                      <a:gdLst>
                        <a:gd name="T0" fmla="*/ 30 w 31"/>
                        <a:gd name="T1" fmla="*/ 0 h 292"/>
                        <a:gd name="T2" fmla="*/ 1 w 31"/>
                        <a:gd name="T3" fmla="*/ 0 h 292"/>
                        <a:gd name="T4" fmla="*/ 0 w 31"/>
                        <a:gd name="T5" fmla="*/ 291 h 292"/>
                        <a:gd name="T6" fmla="*/ 29 w 31"/>
                        <a:gd name="T7" fmla="*/ 291 h 292"/>
                        <a:gd name="T8" fmla="*/ 30 w 31"/>
                        <a:gd name="T9" fmla="*/ 0 h 2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2"/>
                        <a:gd name="T17" fmla="*/ 31 w 31"/>
                        <a:gd name="T18" fmla="*/ 292 h 2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2">
                          <a:moveTo>
                            <a:pt x="30" y="0"/>
                          </a:moveTo>
                          <a:lnTo>
                            <a:pt x="1" y="0"/>
                          </a:lnTo>
                          <a:lnTo>
                            <a:pt x="0" y="291"/>
                          </a:lnTo>
                          <a:lnTo>
                            <a:pt x="29" y="291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47" name="Freeform 8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74" y="3870"/>
                      <a:ext cx="31" cy="292"/>
                    </a:xfrm>
                    <a:custGeom>
                      <a:avLst/>
                      <a:gdLst>
                        <a:gd name="T0" fmla="*/ 30 w 31"/>
                        <a:gd name="T1" fmla="*/ 0 h 292"/>
                        <a:gd name="T2" fmla="*/ 1 w 31"/>
                        <a:gd name="T3" fmla="*/ 0 h 292"/>
                        <a:gd name="T4" fmla="*/ 0 w 31"/>
                        <a:gd name="T5" fmla="*/ 291 h 292"/>
                        <a:gd name="T6" fmla="*/ 29 w 31"/>
                        <a:gd name="T7" fmla="*/ 291 h 292"/>
                        <a:gd name="T8" fmla="*/ 30 w 31"/>
                        <a:gd name="T9" fmla="*/ 0 h 2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92"/>
                        <a:gd name="T17" fmla="*/ 31 w 31"/>
                        <a:gd name="T18" fmla="*/ 292 h 2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92">
                          <a:moveTo>
                            <a:pt x="30" y="0"/>
                          </a:moveTo>
                          <a:lnTo>
                            <a:pt x="1" y="0"/>
                          </a:lnTo>
                          <a:lnTo>
                            <a:pt x="0" y="291"/>
                          </a:lnTo>
                          <a:lnTo>
                            <a:pt x="29" y="291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48" name="Freeform 8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50" y="3872"/>
                      <a:ext cx="32" cy="293"/>
                    </a:xfrm>
                    <a:custGeom>
                      <a:avLst/>
                      <a:gdLst>
                        <a:gd name="T0" fmla="*/ 31 w 32"/>
                        <a:gd name="T1" fmla="*/ 0 h 293"/>
                        <a:gd name="T2" fmla="*/ 2 w 32"/>
                        <a:gd name="T3" fmla="*/ 0 h 293"/>
                        <a:gd name="T4" fmla="*/ 0 w 32"/>
                        <a:gd name="T5" fmla="*/ 292 h 293"/>
                        <a:gd name="T6" fmla="*/ 29 w 32"/>
                        <a:gd name="T7" fmla="*/ 292 h 293"/>
                        <a:gd name="T8" fmla="*/ 31 w 32"/>
                        <a:gd name="T9" fmla="*/ 0 h 2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"/>
                        <a:gd name="T16" fmla="*/ 0 h 293"/>
                        <a:gd name="T17" fmla="*/ 32 w 32"/>
                        <a:gd name="T18" fmla="*/ 293 h 2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" h="293">
                          <a:moveTo>
                            <a:pt x="31" y="0"/>
                          </a:moveTo>
                          <a:lnTo>
                            <a:pt x="2" y="0"/>
                          </a:lnTo>
                          <a:lnTo>
                            <a:pt x="0" y="292"/>
                          </a:lnTo>
                          <a:lnTo>
                            <a:pt x="29" y="292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solidFill>
                      <a:srgbClr val="A6A6A6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49" name="Freeform 8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50" y="3872"/>
                      <a:ext cx="32" cy="293"/>
                    </a:xfrm>
                    <a:custGeom>
                      <a:avLst/>
                      <a:gdLst>
                        <a:gd name="T0" fmla="*/ 31 w 32"/>
                        <a:gd name="T1" fmla="*/ 0 h 293"/>
                        <a:gd name="T2" fmla="*/ 2 w 32"/>
                        <a:gd name="T3" fmla="*/ 0 h 293"/>
                        <a:gd name="T4" fmla="*/ 0 w 32"/>
                        <a:gd name="T5" fmla="*/ 292 h 293"/>
                        <a:gd name="T6" fmla="*/ 29 w 32"/>
                        <a:gd name="T7" fmla="*/ 292 h 293"/>
                        <a:gd name="T8" fmla="*/ 31 w 32"/>
                        <a:gd name="T9" fmla="*/ 0 h 2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"/>
                        <a:gd name="T16" fmla="*/ 0 h 293"/>
                        <a:gd name="T17" fmla="*/ 32 w 32"/>
                        <a:gd name="T18" fmla="*/ 293 h 2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" h="293">
                          <a:moveTo>
                            <a:pt x="31" y="0"/>
                          </a:moveTo>
                          <a:lnTo>
                            <a:pt x="2" y="0"/>
                          </a:lnTo>
                          <a:lnTo>
                            <a:pt x="0" y="292"/>
                          </a:lnTo>
                          <a:lnTo>
                            <a:pt x="29" y="292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50" name="Freeform 8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51" y="3911"/>
                      <a:ext cx="28" cy="218"/>
                    </a:xfrm>
                    <a:custGeom>
                      <a:avLst/>
                      <a:gdLst>
                        <a:gd name="T0" fmla="*/ 0 w 28"/>
                        <a:gd name="T1" fmla="*/ 217 h 218"/>
                        <a:gd name="T2" fmla="*/ 26 w 28"/>
                        <a:gd name="T3" fmla="*/ 217 h 218"/>
                        <a:gd name="T4" fmla="*/ 27 w 28"/>
                        <a:gd name="T5" fmla="*/ 0 h 218"/>
                        <a:gd name="T6" fmla="*/ 1 w 28"/>
                        <a:gd name="T7" fmla="*/ 0 h 218"/>
                        <a:gd name="T8" fmla="*/ 0 w 28"/>
                        <a:gd name="T9" fmla="*/ 217 h 2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18"/>
                        <a:gd name="T17" fmla="*/ 28 w 28"/>
                        <a:gd name="T18" fmla="*/ 218 h 2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18">
                          <a:moveTo>
                            <a:pt x="0" y="217"/>
                          </a:moveTo>
                          <a:lnTo>
                            <a:pt x="26" y="217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217"/>
                          </a:lnTo>
                        </a:path>
                      </a:pathLst>
                    </a:custGeom>
                    <a:solidFill>
                      <a:srgbClr val="D9D9D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51" name="Freeform 8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51" y="3933"/>
                      <a:ext cx="28" cy="174"/>
                    </a:xfrm>
                    <a:custGeom>
                      <a:avLst/>
                      <a:gdLst>
                        <a:gd name="T0" fmla="*/ 0 w 28"/>
                        <a:gd name="T1" fmla="*/ 173 h 174"/>
                        <a:gd name="T2" fmla="*/ 26 w 28"/>
                        <a:gd name="T3" fmla="*/ 173 h 174"/>
                        <a:gd name="T4" fmla="*/ 27 w 28"/>
                        <a:gd name="T5" fmla="*/ 0 h 174"/>
                        <a:gd name="T6" fmla="*/ 1 w 28"/>
                        <a:gd name="T7" fmla="*/ 0 h 174"/>
                        <a:gd name="T8" fmla="*/ 0 w 28"/>
                        <a:gd name="T9" fmla="*/ 173 h 1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74"/>
                        <a:gd name="T17" fmla="*/ 28 w 28"/>
                        <a:gd name="T18" fmla="*/ 174 h 1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74">
                          <a:moveTo>
                            <a:pt x="0" y="173"/>
                          </a:moveTo>
                          <a:lnTo>
                            <a:pt x="26" y="173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73"/>
                          </a:lnTo>
                        </a:path>
                      </a:pathLst>
                    </a:custGeom>
                    <a:solidFill>
                      <a:srgbClr val="E5E5E5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52" name="Freeform 8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51" y="3950"/>
                      <a:ext cx="28" cy="139"/>
                    </a:xfrm>
                    <a:custGeom>
                      <a:avLst/>
                      <a:gdLst>
                        <a:gd name="T0" fmla="*/ 0 w 28"/>
                        <a:gd name="T1" fmla="*/ 138 h 139"/>
                        <a:gd name="T2" fmla="*/ 26 w 28"/>
                        <a:gd name="T3" fmla="*/ 138 h 139"/>
                        <a:gd name="T4" fmla="*/ 27 w 28"/>
                        <a:gd name="T5" fmla="*/ 0 h 139"/>
                        <a:gd name="T6" fmla="*/ 1 w 28"/>
                        <a:gd name="T7" fmla="*/ 0 h 139"/>
                        <a:gd name="T8" fmla="*/ 0 w 28"/>
                        <a:gd name="T9" fmla="*/ 138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39"/>
                        <a:gd name="T17" fmla="*/ 28 w 28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39">
                          <a:moveTo>
                            <a:pt x="0" y="138"/>
                          </a:moveTo>
                          <a:lnTo>
                            <a:pt x="26" y="138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38"/>
                          </a:lnTo>
                        </a:path>
                      </a:pathLst>
                    </a:custGeom>
                    <a:solidFill>
                      <a:srgbClr val="F2F2F2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53" name="Freeform 8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51" y="3964"/>
                      <a:ext cx="28" cy="112"/>
                    </a:xfrm>
                    <a:custGeom>
                      <a:avLst/>
                      <a:gdLst>
                        <a:gd name="T0" fmla="*/ 0 w 28"/>
                        <a:gd name="T1" fmla="*/ 111 h 112"/>
                        <a:gd name="T2" fmla="*/ 26 w 28"/>
                        <a:gd name="T3" fmla="*/ 111 h 112"/>
                        <a:gd name="T4" fmla="*/ 27 w 28"/>
                        <a:gd name="T5" fmla="*/ 0 h 112"/>
                        <a:gd name="T6" fmla="*/ 1 w 28"/>
                        <a:gd name="T7" fmla="*/ 0 h 112"/>
                        <a:gd name="T8" fmla="*/ 0 w 28"/>
                        <a:gd name="T9" fmla="*/ 111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12"/>
                        <a:gd name="T17" fmla="*/ 28 w 28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12">
                          <a:moveTo>
                            <a:pt x="0" y="111"/>
                          </a:moveTo>
                          <a:lnTo>
                            <a:pt x="26" y="111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11"/>
                          </a:lnTo>
                        </a:path>
                      </a:pathLst>
                    </a:custGeom>
                    <a:solidFill>
                      <a:srgbClr val="F7F7F7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54" name="Rectangle 8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52" y="3976"/>
                      <a:ext cx="26" cy="8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endParaRPr lang="en-US"/>
                    </a:p>
                  </p:txBody>
                </p:sp>
                <p:sp>
                  <p:nvSpPr>
                    <p:cNvPr id="11455" name="Freeform 8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75" y="3908"/>
                      <a:ext cx="28" cy="218"/>
                    </a:xfrm>
                    <a:custGeom>
                      <a:avLst/>
                      <a:gdLst>
                        <a:gd name="T0" fmla="*/ 0 w 28"/>
                        <a:gd name="T1" fmla="*/ 217 h 218"/>
                        <a:gd name="T2" fmla="*/ 26 w 28"/>
                        <a:gd name="T3" fmla="*/ 217 h 218"/>
                        <a:gd name="T4" fmla="*/ 27 w 28"/>
                        <a:gd name="T5" fmla="*/ 0 h 218"/>
                        <a:gd name="T6" fmla="*/ 1 w 28"/>
                        <a:gd name="T7" fmla="*/ 0 h 218"/>
                        <a:gd name="T8" fmla="*/ 0 w 28"/>
                        <a:gd name="T9" fmla="*/ 217 h 2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18"/>
                        <a:gd name="T17" fmla="*/ 28 w 28"/>
                        <a:gd name="T18" fmla="*/ 218 h 2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18">
                          <a:moveTo>
                            <a:pt x="0" y="217"/>
                          </a:moveTo>
                          <a:lnTo>
                            <a:pt x="26" y="217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217"/>
                          </a:lnTo>
                        </a:path>
                      </a:pathLst>
                    </a:custGeom>
                    <a:solidFill>
                      <a:srgbClr val="D9D9D9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56" name="Freeform 8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75" y="3930"/>
                      <a:ext cx="28" cy="174"/>
                    </a:xfrm>
                    <a:custGeom>
                      <a:avLst/>
                      <a:gdLst>
                        <a:gd name="T0" fmla="*/ 0 w 28"/>
                        <a:gd name="T1" fmla="*/ 173 h 174"/>
                        <a:gd name="T2" fmla="*/ 26 w 28"/>
                        <a:gd name="T3" fmla="*/ 173 h 174"/>
                        <a:gd name="T4" fmla="*/ 27 w 28"/>
                        <a:gd name="T5" fmla="*/ 0 h 174"/>
                        <a:gd name="T6" fmla="*/ 1 w 28"/>
                        <a:gd name="T7" fmla="*/ 0 h 174"/>
                        <a:gd name="T8" fmla="*/ 0 w 28"/>
                        <a:gd name="T9" fmla="*/ 173 h 1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74"/>
                        <a:gd name="T17" fmla="*/ 28 w 28"/>
                        <a:gd name="T18" fmla="*/ 174 h 1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74">
                          <a:moveTo>
                            <a:pt x="0" y="173"/>
                          </a:moveTo>
                          <a:lnTo>
                            <a:pt x="26" y="173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73"/>
                          </a:lnTo>
                        </a:path>
                      </a:pathLst>
                    </a:custGeom>
                    <a:solidFill>
                      <a:srgbClr val="E5E5E5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57" name="Freeform 8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75" y="3947"/>
                      <a:ext cx="28" cy="139"/>
                    </a:xfrm>
                    <a:custGeom>
                      <a:avLst/>
                      <a:gdLst>
                        <a:gd name="T0" fmla="*/ 0 w 28"/>
                        <a:gd name="T1" fmla="*/ 138 h 139"/>
                        <a:gd name="T2" fmla="*/ 26 w 28"/>
                        <a:gd name="T3" fmla="*/ 138 h 139"/>
                        <a:gd name="T4" fmla="*/ 27 w 28"/>
                        <a:gd name="T5" fmla="*/ 1 h 139"/>
                        <a:gd name="T6" fmla="*/ 1 w 28"/>
                        <a:gd name="T7" fmla="*/ 0 h 139"/>
                        <a:gd name="T8" fmla="*/ 0 w 28"/>
                        <a:gd name="T9" fmla="*/ 138 h 1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39"/>
                        <a:gd name="T17" fmla="*/ 28 w 28"/>
                        <a:gd name="T18" fmla="*/ 139 h 1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39">
                          <a:moveTo>
                            <a:pt x="0" y="138"/>
                          </a:moveTo>
                          <a:lnTo>
                            <a:pt x="26" y="138"/>
                          </a:lnTo>
                          <a:lnTo>
                            <a:pt x="27" y="1"/>
                          </a:lnTo>
                          <a:lnTo>
                            <a:pt x="1" y="0"/>
                          </a:lnTo>
                          <a:lnTo>
                            <a:pt x="0" y="138"/>
                          </a:lnTo>
                        </a:path>
                      </a:pathLst>
                    </a:custGeom>
                    <a:solidFill>
                      <a:srgbClr val="F2F2F2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58" name="Freeform 8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75" y="3961"/>
                      <a:ext cx="28" cy="111"/>
                    </a:xfrm>
                    <a:custGeom>
                      <a:avLst/>
                      <a:gdLst>
                        <a:gd name="T0" fmla="*/ 0 w 28"/>
                        <a:gd name="T1" fmla="*/ 110 h 111"/>
                        <a:gd name="T2" fmla="*/ 27 w 28"/>
                        <a:gd name="T3" fmla="*/ 110 h 111"/>
                        <a:gd name="T4" fmla="*/ 27 w 28"/>
                        <a:gd name="T5" fmla="*/ 0 h 111"/>
                        <a:gd name="T6" fmla="*/ 1 w 28"/>
                        <a:gd name="T7" fmla="*/ 0 h 111"/>
                        <a:gd name="T8" fmla="*/ 0 w 28"/>
                        <a:gd name="T9" fmla="*/ 11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11"/>
                        <a:gd name="T17" fmla="*/ 28 w 28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11">
                          <a:moveTo>
                            <a:pt x="0" y="110"/>
                          </a:moveTo>
                          <a:lnTo>
                            <a:pt x="27" y="110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  <a:lnTo>
                            <a:pt x="0" y="110"/>
                          </a:lnTo>
                        </a:path>
                      </a:pathLst>
                    </a:custGeom>
                    <a:solidFill>
                      <a:srgbClr val="F7F7F7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59" name="Freeform 8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75" y="3971"/>
                      <a:ext cx="28" cy="91"/>
                    </a:xfrm>
                    <a:custGeom>
                      <a:avLst/>
                      <a:gdLst>
                        <a:gd name="T0" fmla="*/ 0 w 28"/>
                        <a:gd name="T1" fmla="*/ 90 h 91"/>
                        <a:gd name="T2" fmla="*/ 27 w 28"/>
                        <a:gd name="T3" fmla="*/ 90 h 91"/>
                        <a:gd name="T4" fmla="*/ 27 w 28"/>
                        <a:gd name="T5" fmla="*/ 1 h 91"/>
                        <a:gd name="T6" fmla="*/ 0 w 28"/>
                        <a:gd name="T7" fmla="*/ 0 h 91"/>
                        <a:gd name="T8" fmla="*/ 0 w 28"/>
                        <a:gd name="T9" fmla="*/ 9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91"/>
                        <a:gd name="T17" fmla="*/ 28 w 28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91">
                          <a:moveTo>
                            <a:pt x="0" y="90"/>
                          </a:moveTo>
                          <a:lnTo>
                            <a:pt x="27" y="90"/>
                          </a:lnTo>
                          <a:lnTo>
                            <a:pt x="27" y="1"/>
                          </a:lnTo>
                          <a:lnTo>
                            <a:pt x="0" y="0"/>
                          </a:lnTo>
                          <a:lnTo>
                            <a:pt x="0" y="9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60" name="Freeform 8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19" y="3982"/>
                      <a:ext cx="27" cy="65"/>
                    </a:xfrm>
                    <a:custGeom>
                      <a:avLst/>
                      <a:gdLst>
                        <a:gd name="T0" fmla="*/ 1 w 27"/>
                        <a:gd name="T1" fmla="*/ 0 h 65"/>
                        <a:gd name="T2" fmla="*/ 0 w 27"/>
                        <a:gd name="T3" fmla="*/ 64 h 65"/>
                        <a:gd name="T4" fmla="*/ 25 w 27"/>
                        <a:gd name="T5" fmla="*/ 64 h 65"/>
                        <a:gd name="T6" fmla="*/ 26 w 27"/>
                        <a:gd name="T7" fmla="*/ 0 h 65"/>
                        <a:gd name="T8" fmla="*/ 1 w 27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5"/>
                        <a:gd name="T17" fmla="*/ 27 w 27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5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5" y="64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61" name="Freeform 8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19" y="3982"/>
                      <a:ext cx="27" cy="65"/>
                    </a:xfrm>
                    <a:custGeom>
                      <a:avLst/>
                      <a:gdLst>
                        <a:gd name="T0" fmla="*/ 1 w 27"/>
                        <a:gd name="T1" fmla="*/ 0 h 65"/>
                        <a:gd name="T2" fmla="*/ 0 w 27"/>
                        <a:gd name="T3" fmla="*/ 64 h 65"/>
                        <a:gd name="T4" fmla="*/ 25 w 27"/>
                        <a:gd name="T5" fmla="*/ 64 h 65"/>
                        <a:gd name="T6" fmla="*/ 26 w 27"/>
                        <a:gd name="T7" fmla="*/ 0 h 65"/>
                        <a:gd name="T8" fmla="*/ 1 w 27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5"/>
                        <a:gd name="T17" fmla="*/ 27 w 27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5">
                          <a:moveTo>
                            <a:pt x="1" y="0"/>
                          </a:moveTo>
                          <a:lnTo>
                            <a:pt x="0" y="64"/>
                          </a:lnTo>
                          <a:lnTo>
                            <a:pt x="25" y="64"/>
                          </a:lnTo>
                          <a:lnTo>
                            <a:pt x="26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62" name="Freeform 8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19" y="4034"/>
                      <a:ext cx="24" cy="1"/>
                    </a:xfrm>
                    <a:custGeom>
                      <a:avLst/>
                      <a:gdLst>
                        <a:gd name="T0" fmla="*/ 23 w 24"/>
                        <a:gd name="T1" fmla="*/ 0 h 1"/>
                        <a:gd name="T2" fmla="*/ 0 w 24"/>
                        <a:gd name="T3" fmla="*/ 0 h 1"/>
                        <a:gd name="T4" fmla="*/ 23 w 24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4"/>
                        <a:gd name="T10" fmla="*/ 0 h 1"/>
                        <a:gd name="T11" fmla="*/ 24 w 24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" h="1">
                          <a:moveTo>
                            <a:pt x="23" y="0"/>
                          </a:moveTo>
                          <a:lnTo>
                            <a:pt x="0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63" name="Line 8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621" y="4034"/>
                      <a:ext cx="21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64" name="Freeform 8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18" y="4079"/>
                      <a:ext cx="28" cy="66"/>
                    </a:xfrm>
                    <a:custGeom>
                      <a:avLst/>
                      <a:gdLst>
                        <a:gd name="T0" fmla="*/ 1 w 28"/>
                        <a:gd name="T1" fmla="*/ 0 h 66"/>
                        <a:gd name="T2" fmla="*/ 0 w 28"/>
                        <a:gd name="T3" fmla="*/ 65 h 66"/>
                        <a:gd name="T4" fmla="*/ 26 w 28"/>
                        <a:gd name="T5" fmla="*/ 65 h 66"/>
                        <a:gd name="T6" fmla="*/ 27 w 28"/>
                        <a:gd name="T7" fmla="*/ 1 h 66"/>
                        <a:gd name="T8" fmla="*/ 1 w 28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66"/>
                        <a:gd name="T17" fmla="*/ 28 w 28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66">
                          <a:moveTo>
                            <a:pt x="1" y="0"/>
                          </a:moveTo>
                          <a:lnTo>
                            <a:pt x="0" y="65"/>
                          </a:lnTo>
                          <a:lnTo>
                            <a:pt x="26" y="65"/>
                          </a:lnTo>
                          <a:lnTo>
                            <a:pt x="27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65" name="Freeform 8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18" y="4079"/>
                      <a:ext cx="28" cy="66"/>
                    </a:xfrm>
                    <a:custGeom>
                      <a:avLst/>
                      <a:gdLst>
                        <a:gd name="T0" fmla="*/ 1 w 28"/>
                        <a:gd name="T1" fmla="*/ 0 h 66"/>
                        <a:gd name="T2" fmla="*/ 0 w 28"/>
                        <a:gd name="T3" fmla="*/ 65 h 66"/>
                        <a:gd name="T4" fmla="*/ 26 w 28"/>
                        <a:gd name="T5" fmla="*/ 65 h 66"/>
                        <a:gd name="T6" fmla="*/ 27 w 28"/>
                        <a:gd name="T7" fmla="*/ 1 h 66"/>
                        <a:gd name="T8" fmla="*/ 1 w 28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66"/>
                        <a:gd name="T17" fmla="*/ 28 w 28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66">
                          <a:moveTo>
                            <a:pt x="1" y="0"/>
                          </a:moveTo>
                          <a:lnTo>
                            <a:pt x="0" y="65"/>
                          </a:lnTo>
                          <a:lnTo>
                            <a:pt x="26" y="65"/>
                          </a:lnTo>
                          <a:lnTo>
                            <a:pt x="27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66" name="Freeform 8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19" y="4132"/>
                      <a:ext cx="24" cy="1"/>
                    </a:xfrm>
                    <a:custGeom>
                      <a:avLst/>
                      <a:gdLst>
                        <a:gd name="T0" fmla="*/ 23 w 24"/>
                        <a:gd name="T1" fmla="*/ 0 h 1"/>
                        <a:gd name="T2" fmla="*/ 0 w 24"/>
                        <a:gd name="T3" fmla="*/ 0 h 1"/>
                        <a:gd name="T4" fmla="*/ 23 w 24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4"/>
                        <a:gd name="T10" fmla="*/ 0 h 1"/>
                        <a:gd name="T11" fmla="*/ 24 w 24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" h="1">
                          <a:moveTo>
                            <a:pt x="23" y="0"/>
                          </a:moveTo>
                          <a:lnTo>
                            <a:pt x="0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67" name="Line 8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621" y="4132"/>
                      <a:ext cx="21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68" name="Freeform 8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19" y="3884"/>
                      <a:ext cx="28" cy="65"/>
                    </a:xfrm>
                    <a:custGeom>
                      <a:avLst/>
                      <a:gdLst>
                        <a:gd name="T0" fmla="*/ 1 w 28"/>
                        <a:gd name="T1" fmla="*/ 0 h 65"/>
                        <a:gd name="T2" fmla="*/ 0 w 28"/>
                        <a:gd name="T3" fmla="*/ 63 h 65"/>
                        <a:gd name="T4" fmla="*/ 26 w 28"/>
                        <a:gd name="T5" fmla="*/ 64 h 65"/>
                        <a:gd name="T6" fmla="*/ 27 w 28"/>
                        <a:gd name="T7" fmla="*/ 0 h 65"/>
                        <a:gd name="T8" fmla="*/ 1 w 28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65"/>
                        <a:gd name="T17" fmla="*/ 28 w 28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65">
                          <a:moveTo>
                            <a:pt x="1" y="0"/>
                          </a:moveTo>
                          <a:lnTo>
                            <a:pt x="0" y="63"/>
                          </a:lnTo>
                          <a:lnTo>
                            <a:pt x="26" y="64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69" name="Freeform 8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19" y="3884"/>
                      <a:ext cx="28" cy="65"/>
                    </a:xfrm>
                    <a:custGeom>
                      <a:avLst/>
                      <a:gdLst>
                        <a:gd name="T0" fmla="*/ 1 w 28"/>
                        <a:gd name="T1" fmla="*/ 0 h 65"/>
                        <a:gd name="T2" fmla="*/ 0 w 28"/>
                        <a:gd name="T3" fmla="*/ 63 h 65"/>
                        <a:gd name="T4" fmla="*/ 26 w 28"/>
                        <a:gd name="T5" fmla="*/ 64 h 65"/>
                        <a:gd name="T6" fmla="*/ 27 w 28"/>
                        <a:gd name="T7" fmla="*/ 0 h 65"/>
                        <a:gd name="T8" fmla="*/ 1 w 28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65"/>
                        <a:gd name="T17" fmla="*/ 28 w 28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65">
                          <a:moveTo>
                            <a:pt x="1" y="0"/>
                          </a:moveTo>
                          <a:lnTo>
                            <a:pt x="0" y="63"/>
                          </a:lnTo>
                          <a:lnTo>
                            <a:pt x="26" y="64"/>
                          </a:lnTo>
                          <a:lnTo>
                            <a:pt x="27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70" name="Freeform 8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20" y="3935"/>
                      <a:ext cx="25" cy="2"/>
                    </a:xfrm>
                    <a:custGeom>
                      <a:avLst/>
                      <a:gdLst>
                        <a:gd name="T0" fmla="*/ 24 w 25"/>
                        <a:gd name="T1" fmla="*/ 1 h 2"/>
                        <a:gd name="T2" fmla="*/ 0 w 25"/>
                        <a:gd name="T3" fmla="*/ 0 h 2"/>
                        <a:gd name="T4" fmla="*/ 24 w 25"/>
                        <a:gd name="T5" fmla="*/ 1 h 2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2"/>
                        <a:gd name="T11" fmla="*/ 25 w 25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2">
                          <a:moveTo>
                            <a:pt x="24" y="1"/>
                          </a:moveTo>
                          <a:lnTo>
                            <a:pt x="0" y="0"/>
                          </a:lnTo>
                          <a:lnTo>
                            <a:pt x="24" y="1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71" name="Line 8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622" y="3935"/>
                      <a:ext cx="21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72" name="Freeform 8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3" y="3905"/>
                      <a:ext cx="24" cy="224"/>
                    </a:xfrm>
                    <a:custGeom>
                      <a:avLst/>
                      <a:gdLst>
                        <a:gd name="T0" fmla="*/ 0 w 24"/>
                        <a:gd name="T1" fmla="*/ 223 h 224"/>
                        <a:gd name="T2" fmla="*/ 22 w 24"/>
                        <a:gd name="T3" fmla="*/ 223 h 224"/>
                        <a:gd name="T4" fmla="*/ 23 w 24"/>
                        <a:gd name="T5" fmla="*/ 0 h 224"/>
                        <a:gd name="T6" fmla="*/ 1 w 24"/>
                        <a:gd name="T7" fmla="*/ 0 h 224"/>
                        <a:gd name="T8" fmla="*/ 0 w 24"/>
                        <a:gd name="T9" fmla="*/ 223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224"/>
                        <a:gd name="T17" fmla="*/ 24 w 24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224">
                          <a:moveTo>
                            <a:pt x="0" y="223"/>
                          </a:moveTo>
                          <a:lnTo>
                            <a:pt x="22" y="223"/>
                          </a:lnTo>
                          <a:lnTo>
                            <a:pt x="23" y="0"/>
                          </a:lnTo>
                          <a:lnTo>
                            <a:pt x="1" y="0"/>
                          </a:lnTo>
                          <a:lnTo>
                            <a:pt x="0" y="223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73" name="Freeform 8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7" y="3978"/>
                      <a:ext cx="27" cy="66"/>
                    </a:xfrm>
                    <a:custGeom>
                      <a:avLst/>
                      <a:gdLst>
                        <a:gd name="T0" fmla="*/ 1 w 27"/>
                        <a:gd name="T1" fmla="*/ 0 h 66"/>
                        <a:gd name="T2" fmla="*/ 0 w 27"/>
                        <a:gd name="T3" fmla="*/ 65 h 66"/>
                        <a:gd name="T4" fmla="*/ 26 w 27"/>
                        <a:gd name="T5" fmla="*/ 65 h 66"/>
                        <a:gd name="T6" fmla="*/ 26 w 27"/>
                        <a:gd name="T7" fmla="*/ 1 h 66"/>
                        <a:gd name="T8" fmla="*/ 1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1" y="0"/>
                          </a:moveTo>
                          <a:lnTo>
                            <a:pt x="0" y="65"/>
                          </a:lnTo>
                          <a:lnTo>
                            <a:pt x="26" y="65"/>
                          </a:lnTo>
                          <a:lnTo>
                            <a:pt x="26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74" name="Freeform 8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7" y="3978"/>
                      <a:ext cx="27" cy="66"/>
                    </a:xfrm>
                    <a:custGeom>
                      <a:avLst/>
                      <a:gdLst>
                        <a:gd name="T0" fmla="*/ 1 w 27"/>
                        <a:gd name="T1" fmla="*/ 0 h 66"/>
                        <a:gd name="T2" fmla="*/ 0 w 27"/>
                        <a:gd name="T3" fmla="*/ 65 h 66"/>
                        <a:gd name="T4" fmla="*/ 26 w 27"/>
                        <a:gd name="T5" fmla="*/ 65 h 66"/>
                        <a:gd name="T6" fmla="*/ 26 w 27"/>
                        <a:gd name="T7" fmla="*/ 1 h 66"/>
                        <a:gd name="T8" fmla="*/ 1 w 27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6"/>
                        <a:gd name="T17" fmla="*/ 27 w 27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6">
                          <a:moveTo>
                            <a:pt x="1" y="0"/>
                          </a:moveTo>
                          <a:lnTo>
                            <a:pt x="0" y="65"/>
                          </a:lnTo>
                          <a:lnTo>
                            <a:pt x="26" y="65"/>
                          </a:lnTo>
                          <a:lnTo>
                            <a:pt x="26" y="1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75" name="Freeform 8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7" y="4031"/>
                      <a:ext cx="26" cy="1"/>
                    </a:xfrm>
                    <a:custGeom>
                      <a:avLst/>
                      <a:gdLst>
                        <a:gd name="T0" fmla="*/ 25 w 26"/>
                        <a:gd name="T1" fmla="*/ 0 h 1"/>
                        <a:gd name="T2" fmla="*/ 0 w 26"/>
                        <a:gd name="T3" fmla="*/ 0 h 1"/>
                        <a:gd name="T4" fmla="*/ 25 w 26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6"/>
                        <a:gd name="T10" fmla="*/ 0 h 1"/>
                        <a:gd name="T11" fmla="*/ 26 w 26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" h="1">
                          <a:moveTo>
                            <a:pt x="25" y="0"/>
                          </a:moveTo>
                          <a:lnTo>
                            <a:pt x="0" y="0"/>
                          </a:lnTo>
                          <a:lnTo>
                            <a:pt x="25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76" name="Line 86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109" y="4031"/>
                      <a:ext cx="23" cy="1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77" name="Freeform 8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7" y="4077"/>
                      <a:ext cx="27" cy="63"/>
                    </a:xfrm>
                    <a:custGeom>
                      <a:avLst/>
                      <a:gdLst>
                        <a:gd name="T0" fmla="*/ 0 w 27"/>
                        <a:gd name="T1" fmla="*/ 0 h 63"/>
                        <a:gd name="T2" fmla="*/ 0 w 27"/>
                        <a:gd name="T3" fmla="*/ 62 h 63"/>
                        <a:gd name="T4" fmla="*/ 25 w 27"/>
                        <a:gd name="T5" fmla="*/ 62 h 63"/>
                        <a:gd name="T6" fmla="*/ 26 w 27"/>
                        <a:gd name="T7" fmla="*/ 0 h 63"/>
                        <a:gd name="T8" fmla="*/ 0 w 27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3"/>
                        <a:gd name="T17" fmla="*/ 27 w 27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3">
                          <a:moveTo>
                            <a:pt x="0" y="0"/>
                          </a:moveTo>
                          <a:lnTo>
                            <a:pt x="0" y="62"/>
                          </a:lnTo>
                          <a:lnTo>
                            <a:pt x="25" y="62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78" name="Freeform 8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7" y="4077"/>
                      <a:ext cx="27" cy="63"/>
                    </a:xfrm>
                    <a:custGeom>
                      <a:avLst/>
                      <a:gdLst>
                        <a:gd name="T0" fmla="*/ 0 w 27"/>
                        <a:gd name="T1" fmla="*/ 0 h 63"/>
                        <a:gd name="T2" fmla="*/ 0 w 27"/>
                        <a:gd name="T3" fmla="*/ 62 h 63"/>
                        <a:gd name="T4" fmla="*/ 25 w 27"/>
                        <a:gd name="T5" fmla="*/ 62 h 63"/>
                        <a:gd name="T6" fmla="*/ 26 w 27"/>
                        <a:gd name="T7" fmla="*/ 0 h 63"/>
                        <a:gd name="T8" fmla="*/ 0 w 27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3"/>
                        <a:gd name="T17" fmla="*/ 27 w 27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3">
                          <a:moveTo>
                            <a:pt x="0" y="0"/>
                          </a:moveTo>
                          <a:lnTo>
                            <a:pt x="0" y="62"/>
                          </a:lnTo>
                          <a:lnTo>
                            <a:pt x="25" y="62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79" name="Freeform 8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7" y="4129"/>
                      <a:ext cx="25" cy="1"/>
                    </a:xfrm>
                    <a:custGeom>
                      <a:avLst/>
                      <a:gdLst>
                        <a:gd name="T0" fmla="*/ 24 w 25"/>
                        <a:gd name="T1" fmla="*/ 0 h 1"/>
                        <a:gd name="T2" fmla="*/ 0 w 25"/>
                        <a:gd name="T3" fmla="*/ 0 h 1"/>
                        <a:gd name="T4" fmla="*/ 24 w 25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1"/>
                        <a:gd name="T11" fmla="*/ 25 w 25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1">
                          <a:moveTo>
                            <a:pt x="24" y="0"/>
                          </a:moveTo>
                          <a:lnTo>
                            <a:pt x="0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80" name="Line 8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109" y="4129"/>
                      <a:ext cx="22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81" name="Freeform 8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8" y="3881"/>
                      <a:ext cx="27" cy="65"/>
                    </a:xfrm>
                    <a:custGeom>
                      <a:avLst/>
                      <a:gdLst>
                        <a:gd name="T0" fmla="*/ 0 w 27"/>
                        <a:gd name="T1" fmla="*/ 0 h 65"/>
                        <a:gd name="T2" fmla="*/ 0 w 27"/>
                        <a:gd name="T3" fmla="*/ 63 h 65"/>
                        <a:gd name="T4" fmla="*/ 25 w 27"/>
                        <a:gd name="T5" fmla="*/ 64 h 65"/>
                        <a:gd name="T6" fmla="*/ 26 w 27"/>
                        <a:gd name="T7" fmla="*/ 0 h 65"/>
                        <a:gd name="T8" fmla="*/ 0 w 27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5"/>
                        <a:gd name="T17" fmla="*/ 27 w 27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5">
                          <a:moveTo>
                            <a:pt x="0" y="0"/>
                          </a:moveTo>
                          <a:lnTo>
                            <a:pt x="0" y="63"/>
                          </a:lnTo>
                          <a:lnTo>
                            <a:pt x="25" y="64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82" name="Freeform 8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8" y="3881"/>
                      <a:ext cx="27" cy="65"/>
                    </a:xfrm>
                    <a:custGeom>
                      <a:avLst/>
                      <a:gdLst>
                        <a:gd name="T0" fmla="*/ 0 w 27"/>
                        <a:gd name="T1" fmla="*/ 0 h 65"/>
                        <a:gd name="T2" fmla="*/ 0 w 27"/>
                        <a:gd name="T3" fmla="*/ 63 h 65"/>
                        <a:gd name="T4" fmla="*/ 25 w 27"/>
                        <a:gd name="T5" fmla="*/ 64 h 65"/>
                        <a:gd name="T6" fmla="*/ 26 w 27"/>
                        <a:gd name="T7" fmla="*/ 0 h 65"/>
                        <a:gd name="T8" fmla="*/ 0 w 27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65"/>
                        <a:gd name="T17" fmla="*/ 27 w 27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65">
                          <a:moveTo>
                            <a:pt x="0" y="0"/>
                          </a:moveTo>
                          <a:lnTo>
                            <a:pt x="0" y="63"/>
                          </a:lnTo>
                          <a:lnTo>
                            <a:pt x="25" y="64"/>
                          </a:lnTo>
                          <a:lnTo>
                            <a:pt x="2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83" name="Freeform 8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8" y="3932"/>
                      <a:ext cx="25" cy="2"/>
                    </a:xfrm>
                    <a:custGeom>
                      <a:avLst/>
                      <a:gdLst>
                        <a:gd name="T0" fmla="*/ 24 w 25"/>
                        <a:gd name="T1" fmla="*/ 1 h 2"/>
                        <a:gd name="T2" fmla="*/ 0 w 25"/>
                        <a:gd name="T3" fmla="*/ 0 h 2"/>
                        <a:gd name="T4" fmla="*/ 24 w 25"/>
                        <a:gd name="T5" fmla="*/ 1 h 2"/>
                        <a:gd name="T6" fmla="*/ 0 60000 65536"/>
                        <a:gd name="T7" fmla="*/ 0 60000 65536"/>
                        <a:gd name="T8" fmla="*/ 0 60000 65536"/>
                        <a:gd name="T9" fmla="*/ 0 w 25"/>
                        <a:gd name="T10" fmla="*/ 0 h 2"/>
                        <a:gd name="T11" fmla="*/ 25 w 25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5" h="2">
                          <a:moveTo>
                            <a:pt x="24" y="1"/>
                          </a:moveTo>
                          <a:lnTo>
                            <a:pt x="0" y="0"/>
                          </a:lnTo>
                          <a:lnTo>
                            <a:pt x="24" y="1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10800000"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84" name="Line 8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110" y="3932"/>
                      <a:ext cx="22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1485" name="Group 87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682" y="3871"/>
                      <a:ext cx="603" cy="295"/>
                      <a:chOff x="4682" y="3871"/>
                      <a:chExt cx="603" cy="295"/>
                    </a:xfrm>
                  </p:grpSpPr>
                  <p:sp>
                    <p:nvSpPr>
                      <p:cNvPr id="11486" name="Freeform 87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95" y="3903"/>
                        <a:ext cx="570" cy="225"/>
                      </a:xfrm>
                      <a:custGeom>
                        <a:avLst/>
                        <a:gdLst>
                          <a:gd name="T0" fmla="*/ 565 w 570"/>
                          <a:gd name="T1" fmla="*/ 223 h 225"/>
                          <a:gd name="T2" fmla="*/ 5 w 570"/>
                          <a:gd name="T3" fmla="*/ 224 h 225"/>
                          <a:gd name="T4" fmla="*/ 0 w 570"/>
                          <a:gd name="T5" fmla="*/ 5 h 225"/>
                          <a:gd name="T6" fmla="*/ 569 w 570"/>
                          <a:gd name="T7" fmla="*/ 0 h 225"/>
                          <a:gd name="T8" fmla="*/ 565 w 570"/>
                          <a:gd name="T9" fmla="*/ 223 h 22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70"/>
                          <a:gd name="T16" fmla="*/ 0 h 225"/>
                          <a:gd name="T17" fmla="*/ 570 w 570"/>
                          <a:gd name="T18" fmla="*/ 225 h 22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70" h="225">
                            <a:moveTo>
                              <a:pt x="565" y="223"/>
                            </a:moveTo>
                            <a:lnTo>
                              <a:pt x="5" y="224"/>
                            </a:lnTo>
                            <a:lnTo>
                              <a:pt x="0" y="5"/>
                            </a:lnTo>
                            <a:lnTo>
                              <a:pt x="569" y="0"/>
                            </a:lnTo>
                            <a:lnTo>
                              <a:pt x="565" y="223"/>
                            </a:lnTo>
                          </a:path>
                        </a:pathLst>
                      </a:custGeom>
                      <a:solidFill>
                        <a:srgbClr val="A6A6A6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87" name="Freeform 87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95" y="3903"/>
                        <a:ext cx="570" cy="225"/>
                      </a:xfrm>
                      <a:custGeom>
                        <a:avLst/>
                        <a:gdLst>
                          <a:gd name="T0" fmla="*/ 565 w 570"/>
                          <a:gd name="T1" fmla="*/ 223 h 225"/>
                          <a:gd name="T2" fmla="*/ 5 w 570"/>
                          <a:gd name="T3" fmla="*/ 224 h 225"/>
                          <a:gd name="T4" fmla="*/ 0 w 570"/>
                          <a:gd name="T5" fmla="*/ 5 h 225"/>
                          <a:gd name="T6" fmla="*/ 569 w 570"/>
                          <a:gd name="T7" fmla="*/ 0 h 225"/>
                          <a:gd name="T8" fmla="*/ 565 w 570"/>
                          <a:gd name="T9" fmla="*/ 223 h 22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70"/>
                          <a:gd name="T16" fmla="*/ 0 h 225"/>
                          <a:gd name="T17" fmla="*/ 570 w 570"/>
                          <a:gd name="T18" fmla="*/ 225 h 22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70" h="225">
                            <a:moveTo>
                              <a:pt x="565" y="223"/>
                            </a:moveTo>
                            <a:lnTo>
                              <a:pt x="5" y="224"/>
                            </a:lnTo>
                            <a:lnTo>
                              <a:pt x="0" y="5"/>
                            </a:lnTo>
                            <a:lnTo>
                              <a:pt x="569" y="0"/>
                            </a:lnTo>
                            <a:lnTo>
                              <a:pt x="565" y="223"/>
                            </a:lnTo>
                          </a:path>
                        </a:pathLst>
                      </a:custGeom>
                      <a:noFill/>
                      <a:ln w="12699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88" name="Freeform 87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95" y="3909"/>
                        <a:ext cx="568" cy="24"/>
                      </a:xfrm>
                      <a:custGeom>
                        <a:avLst/>
                        <a:gdLst>
                          <a:gd name="T0" fmla="*/ 567 w 568"/>
                          <a:gd name="T1" fmla="*/ 17 h 24"/>
                          <a:gd name="T2" fmla="*/ 565 w 568"/>
                          <a:gd name="T3" fmla="*/ 0 h 24"/>
                          <a:gd name="T4" fmla="*/ 0 w 568"/>
                          <a:gd name="T5" fmla="*/ 3 h 24"/>
                          <a:gd name="T6" fmla="*/ 3 w 568"/>
                          <a:gd name="T7" fmla="*/ 23 h 24"/>
                          <a:gd name="T8" fmla="*/ 567 w 568"/>
                          <a:gd name="T9" fmla="*/ 17 h 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8"/>
                          <a:gd name="T16" fmla="*/ 0 h 24"/>
                          <a:gd name="T17" fmla="*/ 568 w 568"/>
                          <a:gd name="T18" fmla="*/ 24 h 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8" h="24">
                            <a:moveTo>
                              <a:pt x="567" y="17"/>
                            </a:moveTo>
                            <a:lnTo>
                              <a:pt x="565" y="0"/>
                            </a:lnTo>
                            <a:lnTo>
                              <a:pt x="0" y="3"/>
                            </a:lnTo>
                            <a:lnTo>
                              <a:pt x="3" y="23"/>
                            </a:lnTo>
                            <a:lnTo>
                              <a:pt x="567" y="17"/>
                            </a:lnTo>
                          </a:path>
                        </a:pathLst>
                      </a:custGeom>
                      <a:solidFill>
                        <a:srgbClr val="595959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89" name="Freeform 87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00" y="4104"/>
                        <a:ext cx="567" cy="24"/>
                      </a:xfrm>
                      <a:custGeom>
                        <a:avLst/>
                        <a:gdLst>
                          <a:gd name="T0" fmla="*/ 563 w 567"/>
                          <a:gd name="T1" fmla="*/ 20 h 24"/>
                          <a:gd name="T2" fmla="*/ 566 w 567"/>
                          <a:gd name="T3" fmla="*/ 0 h 24"/>
                          <a:gd name="T4" fmla="*/ 66 w 567"/>
                          <a:gd name="T5" fmla="*/ 4 h 24"/>
                          <a:gd name="T6" fmla="*/ 0 w 567"/>
                          <a:gd name="T7" fmla="*/ 4 h 24"/>
                          <a:gd name="T8" fmla="*/ 0 w 567"/>
                          <a:gd name="T9" fmla="*/ 23 h 24"/>
                          <a:gd name="T10" fmla="*/ 57 w 567"/>
                          <a:gd name="T11" fmla="*/ 23 h 24"/>
                          <a:gd name="T12" fmla="*/ 563 w 567"/>
                          <a:gd name="T13" fmla="*/ 20 h 2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567"/>
                          <a:gd name="T22" fmla="*/ 0 h 24"/>
                          <a:gd name="T23" fmla="*/ 567 w 567"/>
                          <a:gd name="T24" fmla="*/ 24 h 2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567" h="24">
                            <a:moveTo>
                              <a:pt x="563" y="20"/>
                            </a:moveTo>
                            <a:lnTo>
                              <a:pt x="566" y="0"/>
                            </a:lnTo>
                            <a:lnTo>
                              <a:pt x="66" y="4"/>
                            </a:lnTo>
                            <a:lnTo>
                              <a:pt x="0" y="4"/>
                            </a:lnTo>
                            <a:lnTo>
                              <a:pt x="0" y="23"/>
                            </a:lnTo>
                            <a:lnTo>
                              <a:pt x="57" y="23"/>
                            </a:lnTo>
                            <a:lnTo>
                              <a:pt x="563" y="20"/>
                            </a:lnTo>
                          </a:path>
                        </a:pathLst>
                      </a:custGeom>
                      <a:solidFill>
                        <a:srgbClr val="595959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90" name="Freeform 8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96" y="3947"/>
                        <a:ext cx="570" cy="142"/>
                      </a:xfrm>
                      <a:custGeom>
                        <a:avLst/>
                        <a:gdLst>
                          <a:gd name="T0" fmla="*/ 569 w 570"/>
                          <a:gd name="T1" fmla="*/ 138 h 142"/>
                          <a:gd name="T2" fmla="*/ 6 w 570"/>
                          <a:gd name="T3" fmla="*/ 141 h 142"/>
                          <a:gd name="T4" fmla="*/ 10 w 570"/>
                          <a:gd name="T5" fmla="*/ 72 h 142"/>
                          <a:gd name="T6" fmla="*/ 0 w 570"/>
                          <a:gd name="T7" fmla="*/ 3 h 142"/>
                          <a:gd name="T8" fmla="*/ 565 w 570"/>
                          <a:gd name="T9" fmla="*/ 0 h 142"/>
                          <a:gd name="T10" fmla="*/ 569 w 570"/>
                          <a:gd name="T11" fmla="*/ 138 h 14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70"/>
                          <a:gd name="T19" fmla="*/ 0 h 142"/>
                          <a:gd name="T20" fmla="*/ 570 w 570"/>
                          <a:gd name="T21" fmla="*/ 142 h 14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70" h="142">
                            <a:moveTo>
                              <a:pt x="569" y="138"/>
                            </a:moveTo>
                            <a:lnTo>
                              <a:pt x="6" y="141"/>
                            </a:lnTo>
                            <a:lnTo>
                              <a:pt x="10" y="72"/>
                            </a:lnTo>
                            <a:lnTo>
                              <a:pt x="0" y="3"/>
                            </a:lnTo>
                            <a:lnTo>
                              <a:pt x="565" y="0"/>
                            </a:lnTo>
                            <a:lnTo>
                              <a:pt x="569" y="138"/>
                            </a:lnTo>
                          </a:path>
                        </a:pathLst>
                      </a:custGeom>
                      <a:solidFill>
                        <a:srgbClr val="CCCCCC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91" name="Freeform 87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82" y="3874"/>
                        <a:ext cx="31" cy="292"/>
                      </a:xfrm>
                      <a:custGeom>
                        <a:avLst/>
                        <a:gdLst>
                          <a:gd name="T0" fmla="*/ 30 w 31"/>
                          <a:gd name="T1" fmla="*/ 291 h 292"/>
                          <a:gd name="T2" fmla="*/ 1 w 31"/>
                          <a:gd name="T3" fmla="*/ 291 h 292"/>
                          <a:gd name="T4" fmla="*/ 0 w 31"/>
                          <a:gd name="T5" fmla="*/ 1 h 292"/>
                          <a:gd name="T6" fmla="*/ 29 w 31"/>
                          <a:gd name="T7" fmla="*/ 0 h 292"/>
                          <a:gd name="T8" fmla="*/ 30 w 31"/>
                          <a:gd name="T9" fmla="*/ 291 h 29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"/>
                          <a:gd name="T16" fmla="*/ 0 h 292"/>
                          <a:gd name="T17" fmla="*/ 31 w 31"/>
                          <a:gd name="T18" fmla="*/ 292 h 29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" h="292">
                            <a:moveTo>
                              <a:pt x="30" y="291"/>
                            </a:moveTo>
                            <a:lnTo>
                              <a:pt x="1" y="291"/>
                            </a:lnTo>
                            <a:lnTo>
                              <a:pt x="0" y="1"/>
                            </a:lnTo>
                            <a:lnTo>
                              <a:pt x="29" y="0"/>
                            </a:lnTo>
                            <a:lnTo>
                              <a:pt x="30" y="291"/>
                            </a:lnTo>
                          </a:path>
                        </a:pathLst>
                      </a:custGeom>
                      <a:solidFill>
                        <a:srgbClr val="A6A6A6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92" name="Freeform 8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82" y="3874"/>
                        <a:ext cx="31" cy="292"/>
                      </a:xfrm>
                      <a:custGeom>
                        <a:avLst/>
                        <a:gdLst>
                          <a:gd name="T0" fmla="*/ 30 w 31"/>
                          <a:gd name="T1" fmla="*/ 291 h 292"/>
                          <a:gd name="T2" fmla="*/ 1 w 31"/>
                          <a:gd name="T3" fmla="*/ 291 h 292"/>
                          <a:gd name="T4" fmla="*/ 0 w 31"/>
                          <a:gd name="T5" fmla="*/ 1 h 292"/>
                          <a:gd name="T6" fmla="*/ 29 w 31"/>
                          <a:gd name="T7" fmla="*/ 0 h 292"/>
                          <a:gd name="T8" fmla="*/ 30 w 31"/>
                          <a:gd name="T9" fmla="*/ 291 h 29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"/>
                          <a:gd name="T16" fmla="*/ 0 h 292"/>
                          <a:gd name="T17" fmla="*/ 31 w 31"/>
                          <a:gd name="T18" fmla="*/ 292 h 29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" h="292">
                            <a:moveTo>
                              <a:pt x="30" y="291"/>
                            </a:moveTo>
                            <a:lnTo>
                              <a:pt x="1" y="291"/>
                            </a:lnTo>
                            <a:lnTo>
                              <a:pt x="0" y="1"/>
                            </a:lnTo>
                            <a:lnTo>
                              <a:pt x="29" y="0"/>
                            </a:lnTo>
                            <a:lnTo>
                              <a:pt x="30" y="291"/>
                            </a:lnTo>
                          </a:path>
                        </a:pathLst>
                      </a:custGeom>
                      <a:noFill/>
                      <a:ln w="12699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93" name="Freeform 88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54" y="3871"/>
                        <a:ext cx="31" cy="293"/>
                      </a:xfrm>
                      <a:custGeom>
                        <a:avLst/>
                        <a:gdLst>
                          <a:gd name="T0" fmla="*/ 30 w 31"/>
                          <a:gd name="T1" fmla="*/ 292 h 293"/>
                          <a:gd name="T2" fmla="*/ 1 w 31"/>
                          <a:gd name="T3" fmla="*/ 292 h 293"/>
                          <a:gd name="T4" fmla="*/ 0 w 31"/>
                          <a:gd name="T5" fmla="*/ 0 h 293"/>
                          <a:gd name="T6" fmla="*/ 28 w 31"/>
                          <a:gd name="T7" fmla="*/ 0 h 293"/>
                          <a:gd name="T8" fmla="*/ 30 w 31"/>
                          <a:gd name="T9" fmla="*/ 292 h 29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"/>
                          <a:gd name="T16" fmla="*/ 0 h 293"/>
                          <a:gd name="T17" fmla="*/ 31 w 31"/>
                          <a:gd name="T18" fmla="*/ 293 h 29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" h="293">
                            <a:moveTo>
                              <a:pt x="30" y="292"/>
                            </a:moveTo>
                            <a:lnTo>
                              <a:pt x="1" y="292"/>
                            </a:lnTo>
                            <a:lnTo>
                              <a:pt x="0" y="0"/>
                            </a:lnTo>
                            <a:lnTo>
                              <a:pt x="28" y="0"/>
                            </a:lnTo>
                            <a:lnTo>
                              <a:pt x="30" y="292"/>
                            </a:lnTo>
                          </a:path>
                        </a:pathLst>
                      </a:custGeom>
                      <a:solidFill>
                        <a:srgbClr val="A6A6A6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94" name="Freeform 88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54" y="3871"/>
                        <a:ext cx="31" cy="293"/>
                      </a:xfrm>
                      <a:custGeom>
                        <a:avLst/>
                        <a:gdLst>
                          <a:gd name="T0" fmla="*/ 30 w 31"/>
                          <a:gd name="T1" fmla="*/ 292 h 293"/>
                          <a:gd name="T2" fmla="*/ 1 w 31"/>
                          <a:gd name="T3" fmla="*/ 292 h 293"/>
                          <a:gd name="T4" fmla="*/ 0 w 31"/>
                          <a:gd name="T5" fmla="*/ 0 h 293"/>
                          <a:gd name="T6" fmla="*/ 28 w 31"/>
                          <a:gd name="T7" fmla="*/ 0 h 293"/>
                          <a:gd name="T8" fmla="*/ 30 w 31"/>
                          <a:gd name="T9" fmla="*/ 292 h 29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"/>
                          <a:gd name="T16" fmla="*/ 0 h 293"/>
                          <a:gd name="T17" fmla="*/ 31 w 31"/>
                          <a:gd name="T18" fmla="*/ 293 h 29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" h="293">
                            <a:moveTo>
                              <a:pt x="30" y="292"/>
                            </a:moveTo>
                            <a:lnTo>
                              <a:pt x="1" y="292"/>
                            </a:lnTo>
                            <a:lnTo>
                              <a:pt x="0" y="0"/>
                            </a:lnTo>
                            <a:lnTo>
                              <a:pt x="28" y="0"/>
                            </a:lnTo>
                            <a:lnTo>
                              <a:pt x="30" y="292"/>
                            </a:lnTo>
                          </a:path>
                        </a:pathLst>
                      </a:custGeom>
                      <a:noFill/>
                      <a:ln w="12699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95" name="Freeform 88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54" y="3907"/>
                        <a:ext cx="28" cy="219"/>
                      </a:xfrm>
                      <a:custGeom>
                        <a:avLst/>
                        <a:gdLst>
                          <a:gd name="T0" fmla="*/ 0 w 28"/>
                          <a:gd name="T1" fmla="*/ 1 h 219"/>
                          <a:gd name="T2" fmla="*/ 26 w 28"/>
                          <a:gd name="T3" fmla="*/ 0 h 219"/>
                          <a:gd name="T4" fmla="*/ 27 w 28"/>
                          <a:gd name="T5" fmla="*/ 218 h 219"/>
                          <a:gd name="T6" fmla="*/ 1 w 28"/>
                          <a:gd name="T7" fmla="*/ 218 h 219"/>
                          <a:gd name="T8" fmla="*/ 0 w 28"/>
                          <a:gd name="T9" fmla="*/ 1 h 2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"/>
                          <a:gd name="T16" fmla="*/ 0 h 219"/>
                          <a:gd name="T17" fmla="*/ 28 w 28"/>
                          <a:gd name="T18" fmla="*/ 219 h 2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" h="219">
                            <a:moveTo>
                              <a:pt x="0" y="1"/>
                            </a:moveTo>
                            <a:lnTo>
                              <a:pt x="26" y="0"/>
                            </a:lnTo>
                            <a:lnTo>
                              <a:pt x="27" y="218"/>
                            </a:lnTo>
                            <a:lnTo>
                              <a:pt x="1" y="218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D9D9D9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96" name="Freeform 88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55" y="3930"/>
                        <a:ext cx="27" cy="173"/>
                      </a:xfrm>
                      <a:custGeom>
                        <a:avLst/>
                        <a:gdLst>
                          <a:gd name="T0" fmla="*/ 0 w 27"/>
                          <a:gd name="T1" fmla="*/ 0 h 173"/>
                          <a:gd name="T2" fmla="*/ 25 w 27"/>
                          <a:gd name="T3" fmla="*/ 1 h 173"/>
                          <a:gd name="T4" fmla="*/ 26 w 27"/>
                          <a:gd name="T5" fmla="*/ 172 h 173"/>
                          <a:gd name="T6" fmla="*/ 0 w 27"/>
                          <a:gd name="T7" fmla="*/ 172 h 173"/>
                          <a:gd name="T8" fmla="*/ 0 w 27"/>
                          <a:gd name="T9" fmla="*/ 0 h 1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"/>
                          <a:gd name="T16" fmla="*/ 0 h 173"/>
                          <a:gd name="T17" fmla="*/ 27 w 27"/>
                          <a:gd name="T18" fmla="*/ 173 h 1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" h="173">
                            <a:moveTo>
                              <a:pt x="0" y="0"/>
                            </a:moveTo>
                            <a:lnTo>
                              <a:pt x="25" y="1"/>
                            </a:lnTo>
                            <a:lnTo>
                              <a:pt x="26" y="172"/>
                            </a:lnTo>
                            <a:lnTo>
                              <a:pt x="0" y="17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E5E5E5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97" name="Freeform 88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55" y="3947"/>
                        <a:ext cx="27" cy="140"/>
                      </a:xfrm>
                      <a:custGeom>
                        <a:avLst/>
                        <a:gdLst>
                          <a:gd name="T0" fmla="*/ 0 w 27"/>
                          <a:gd name="T1" fmla="*/ 0 h 140"/>
                          <a:gd name="T2" fmla="*/ 25 w 27"/>
                          <a:gd name="T3" fmla="*/ 0 h 140"/>
                          <a:gd name="T4" fmla="*/ 26 w 27"/>
                          <a:gd name="T5" fmla="*/ 139 h 140"/>
                          <a:gd name="T6" fmla="*/ 0 w 27"/>
                          <a:gd name="T7" fmla="*/ 139 h 140"/>
                          <a:gd name="T8" fmla="*/ 0 w 27"/>
                          <a:gd name="T9" fmla="*/ 0 h 1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"/>
                          <a:gd name="T16" fmla="*/ 0 h 140"/>
                          <a:gd name="T17" fmla="*/ 27 w 27"/>
                          <a:gd name="T18" fmla="*/ 140 h 14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" h="140">
                            <a:moveTo>
                              <a:pt x="0" y="0"/>
                            </a:moveTo>
                            <a:lnTo>
                              <a:pt x="25" y="0"/>
                            </a:lnTo>
                            <a:lnTo>
                              <a:pt x="26" y="139"/>
                            </a:lnTo>
                            <a:lnTo>
                              <a:pt x="0" y="13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2F2F2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98" name="Freeform 88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55" y="3960"/>
                        <a:ext cx="27" cy="112"/>
                      </a:xfrm>
                      <a:custGeom>
                        <a:avLst/>
                        <a:gdLst>
                          <a:gd name="T0" fmla="*/ 0 w 27"/>
                          <a:gd name="T1" fmla="*/ 0 h 112"/>
                          <a:gd name="T2" fmla="*/ 25 w 27"/>
                          <a:gd name="T3" fmla="*/ 0 h 112"/>
                          <a:gd name="T4" fmla="*/ 26 w 27"/>
                          <a:gd name="T5" fmla="*/ 111 h 112"/>
                          <a:gd name="T6" fmla="*/ 0 w 27"/>
                          <a:gd name="T7" fmla="*/ 111 h 112"/>
                          <a:gd name="T8" fmla="*/ 0 w 27"/>
                          <a:gd name="T9" fmla="*/ 0 h 11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"/>
                          <a:gd name="T16" fmla="*/ 0 h 112"/>
                          <a:gd name="T17" fmla="*/ 27 w 27"/>
                          <a:gd name="T18" fmla="*/ 112 h 11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" h="112">
                            <a:moveTo>
                              <a:pt x="0" y="0"/>
                            </a:moveTo>
                            <a:lnTo>
                              <a:pt x="25" y="0"/>
                            </a:lnTo>
                            <a:lnTo>
                              <a:pt x="26" y="111"/>
                            </a:lnTo>
                            <a:lnTo>
                              <a:pt x="0" y="11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7F7F7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499" name="Freeform 88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55" y="3971"/>
                        <a:ext cx="27" cy="91"/>
                      </a:xfrm>
                      <a:custGeom>
                        <a:avLst/>
                        <a:gdLst>
                          <a:gd name="T0" fmla="*/ 0 w 27"/>
                          <a:gd name="T1" fmla="*/ 0 h 91"/>
                          <a:gd name="T2" fmla="*/ 25 w 27"/>
                          <a:gd name="T3" fmla="*/ 0 h 91"/>
                          <a:gd name="T4" fmla="*/ 26 w 27"/>
                          <a:gd name="T5" fmla="*/ 89 h 91"/>
                          <a:gd name="T6" fmla="*/ 0 w 27"/>
                          <a:gd name="T7" fmla="*/ 90 h 91"/>
                          <a:gd name="T8" fmla="*/ 0 w 27"/>
                          <a:gd name="T9" fmla="*/ 0 h 9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"/>
                          <a:gd name="T16" fmla="*/ 0 h 91"/>
                          <a:gd name="T17" fmla="*/ 27 w 27"/>
                          <a:gd name="T18" fmla="*/ 91 h 9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" h="91">
                            <a:moveTo>
                              <a:pt x="0" y="0"/>
                            </a:moveTo>
                            <a:lnTo>
                              <a:pt x="25" y="0"/>
                            </a:lnTo>
                            <a:lnTo>
                              <a:pt x="26" y="89"/>
                            </a:lnTo>
                            <a:lnTo>
                              <a:pt x="0" y="9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00" name="Freeform 88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83" y="3911"/>
                        <a:ext cx="29" cy="217"/>
                      </a:xfrm>
                      <a:custGeom>
                        <a:avLst/>
                        <a:gdLst>
                          <a:gd name="T0" fmla="*/ 0 w 29"/>
                          <a:gd name="T1" fmla="*/ 0 h 217"/>
                          <a:gd name="T2" fmla="*/ 27 w 29"/>
                          <a:gd name="T3" fmla="*/ 0 h 217"/>
                          <a:gd name="T4" fmla="*/ 28 w 29"/>
                          <a:gd name="T5" fmla="*/ 216 h 217"/>
                          <a:gd name="T6" fmla="*/ 1 w 29"/>
                          <a:gd name="T7" fmla="*/ 216 h 217"/>
                          <a:gd name="T8" fmla="*/ 0 w 29"/>
                          <a:gd name="T9" fmla="*/ 0 h 2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9"/>
                          <a:gd name="T16" fmla="*/ 0 h 217"/>
                          <a:gd name="T17" fmla="*/ 29 w 29"/>
                          <a:gd name="T18" fmla="*/ 217 h 2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9" h="217">
                            <a:moveTo>
                              <a:pt x="0" y="0"/>
                            </a:moveTo>
                            <a:lnTo>
                              <a:pt x="27" y="0"/>
                            </a:lnTo>
                            <a:lnTo>
                              <a:pt x="28" y="216"/>
                            </a:lnTo>
                            <a:lnTo>
                              <a:pt x="1" y="2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D9D9D9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01" name="Freeform 88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83" y="3933"/>
                        <a:ext cx="29" cy="174"/>
                      </a:xfrm>
                      <a:custGeom>
                        <a:avLst/>
                        <a:gdLst>
                          <a:gd name="T0" fmla="*/ 0 w 29"/>
                          <a:gd name="T1" fmla="*/ 0 h 174"/>
                          <a:gd name="T2" fmla="*/ 27 w 29"/>
                          <a:gd name="T3" fmla="*/ 0 h 174"/>
                          <a:gd name="T4" fmla="*/ 28 w 29"/>
                          <a:gd name="T5" fmla="*/ 172 h 174"/>
                          <a:gd name="T6" fmla="*/ 1 w 29"/>
                          <a:gd name="T7" fmla="*/ 173 h 174"/>
                          <a:gd name="T8" fmla="*/ 0 w 29"/>
                          <a:gd name="T9" fmla="*/ 0 h 17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9"/>
                          <a:gd name="T16" fmla="*/ 0 h 174"/>
                          <a:gd name="T17" fmla="*/ 29 w 29"/>
                          <a:gd name="T18" fmla="*/ 174 h 17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9" h="174">
                            <a:moveTo>
                              <a:pt x="0" y="0"/>
                            </a:moveTo>
                            <a:lnTo>
                              <a:pt x="27" y="0"/>
                            </a:lnTo>
                            <a:lnTo>
                              <a:pt x="28" y="172"/>
                            </a:lnTo>
                            <a:lnTo>
                              <a:pt x="1" y="17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E5E5E5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02" name="Freeform 89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84" y="3950"/>
                        <a:ext cx="28" cy="139"/>
                      </a:xfrm>
                      <a:custGeom>
                        <a:avLst/>
                        <a:gdLst>
                          <a:gd name="T0" fmla="*/ 0 w 28"/>
                          <a:gd name="T1" fmla="*/ 0 h 139"/>
                          <a:gd name="T2" fmla="*/ 26 w 28"/>
                          <a:gd name="T3" fmla="*/ 0 h 139"/>
                          <a:gd name="T4" fmla="*/ 27 w 28"/>
                          <a:gd name="T5" fmla="*/ 138 h 139"/>
                          <a:gd name="T6" fmla="*/ 0 w 28"/>
                          <a:gd name="T7" fmla="*/ 138 h 139"/>
                          <a:gd name="T8" fmla="*/ 0 w 28"/>
                          <a:gd name="T9" fmla="*/ 0 h 13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"/>
                          <a:gd name="T16" fmla="*/ 0 h 139"/>
                          <a:gd name="T17" fmla="*/ 28 w 28"/>
                          <a:gd name="T18" fmla="*/ 139 h 13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" h="139">
                            <a:moveTo>
                              <a:pt x="0" y="0"/>
                            </a:moveTo>
                            <a:lnTo>
                              <a:pt x="26" y="0"/>
                            </a:lnTo>
                            <a:lnTo>
                              <a:pt x="27" y="138"/>
                            </a:lnTo>
                            <a:lnTo>
                              <a:pt x="0" y="13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2F2F2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03" name="Freeform 8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84" y="3964"/>
                        <a:ext cx="28" cy="113"/>
                      </a:xfrm>
                      <a:custGeom>
                        <a:avLst/>
                        <a:gdLst>
                          <a:gd name="T0" fmla="*/ 0 w 28"/>
                          <a:gd name="T1" fmla="*/ 1 h 113"/>
                          <a:gd name="T2" fmla="*/ 26 w 28"/>
                          <a:gd name="T3" fmla="*/ 0 h 113"/>
                          <a:gd name="T4" fmla="*/ 27 w 28"/>
                          <a:gd name="T5" fmla="*/ 111 h 113"/>
                          <a:gd name="T6" fmla="*/ 0 w 28"/>
                          <a:gd name="T7" fmla="*/ 112 h 113"/>
                          <a:gd name="T8" fmla="*/ 0 w 28"/>
                          <a:gd name="T9" fmla="*/ 1 h 11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"/>
                          <a:gd name="T16" fmla="*/ 0 h 113"/>
                          <a:gd name="T17" fmla="*/ 28 w 28"/>
                          <a:gd name="T18" fmla="*/ 113 h 11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" h="113">
                            <a:moveTo>
                              <a:pt x="0" y="1"/>
                            </a:moveTo>
                            <a:lnTo>
                              <a:pt x="26" y="0"/>
                            </a:lnTo>
                            <a:lnTo>
                              <a:pt x="27" y="111"/>
                            </a:lnTo>
                            <a:lnTo>
                              <a:pt x="0" y="112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F7F7F7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04" name="Freeform 89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684" y="3974"/>
                        <a:ext cx="28" cy="91"/>
                      </a:xfrm>
                      <a:custGeom>
                        <a:avLst/>
                        <a:gdLst>
                          <a:gd name="T0" fmla="*/ 0 w 28"/>
                          <a:gd name="T1" fmla="*/ 0 h 91"/>
                          <a:gd name="T2" fmla="*/ 26 w 28"/>
                          <a:gd name="T3" fmla="*/ 0 h 91"/>
                          <a:gd name="T4" fmla="*/ 27 w 28"/>
                          <a:gd name="T5" fmla="*/ 89 h 91"/>
                          <a:gd name="T6" fmla="*/ 0 w 28"/>
                          <a:gd name="T7" fmla="*/ 90 h 91"/>
                          <a:gd name="T8" fmla="*/ 0 w 28"/>
                          <a:gd name="T9" fmla="*/ 0 h 9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"/>
                          <a:gd name="T16" fmla="*/ 0 h 91"/>
                          <a:gd name="T17" fmla="*/ 28 w 28"/>
                          <a:gd name="T18" fmla="*/ 91 h 9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" h="91">
                            <a:moveTo>
                              <a:pt x="0" y="0"/>
                            </a:moveTo>
                            <a:lnTo>
                              <a:pt x="26" y="0"/>
                            </a:lnTo>
                            <a:lnTo>
                              <a:pt x="27" y="89"/>
                            </a:lnTo>
                            <a:lnTo>
                              <a:pt x="0" y="9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05" name="Freeform 8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23" y="3990"/>
                        <a:ext cx="25" cy="64"/>
                      </a:xfrm>
                      <a:custGeom>
                        <a:avLst/>
                        <a:gdLst>
                          <a:gd name="T0" fmla="*/ 1 w 25"/>
                          <a:gd name="T1" fmla="*/ 63 h 64"/>
                          <a:gd name="T2" fmla="*/ 0 w 25"/>
                          <a:gd name="T3" fmla="*/ 0 h 64"/>
                          <a:gd name="T4" fmla="*/ 23 w 25"/>
                          <a:gd name="T5" fmla="*/ 0 h 64"/>
                          <a:gd name="T6" fmla="*/ 24 w 25"/>
                          <a:gd name="T7" fmla="*/ 63 h 64"/>
                          <a:gd name="T8" fmla="*/ 1 w 25"/>
                          <a:gd name="T9" fmla="*/ 63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"/>
                          <a:gd name="T16" fmla="*/ 0 h 64"/>
                          <a:gd name="T17" fmla="*/ 25 w 25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" h="64">
                            <a:moveTo>
                              <a:pt x="1" y="63"/>
                            </a:moveTo>
                            <a:lnTo>
                              <a:pt x="0" y="0"/>
                            </a:lnTo>
                            <a:lnTo>
                              <a:pt x="23" y="0"/>
                            </a:lnTo>
                            <a:lnTo>
                              <a:pt x="24" y="63"/>
                            </a:lnTo>
                            <a:lnTo>
                              <a:pt x="1" y="63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06" name="Freeform 89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23" y="3990"/>
                        <a:ext cx="25" cy="64"/>
                      </a:xfrm>
                      <a:custGeom>
                        <a:avLst/>
                        <a:gdLst>
                          <a:gd name="T0" fmla="*/ 1 w 25"/>
                          <a:gd name="T1" fmla="*/ 63 h 64"/>
                          <a:gd name="T2" fmla="*/ 0 w 25"/>
                          <a:gd name="T3" fmla="*/ 0 h 64"/>
                          <a:gd name="T4" fmla="*/ 23 w 25"/>
                          <a:gd name="T5" fmla="*/ 0 h 64"/>
                          <a:gd name="T6" fmla="*/ 24 w 25"/>
                          <a:gd name="T7" fmla="*/ 63 h 64"/>
                          <a:gd name="T8" fmla="*/ 1 w 25"/>
                          <a:gd name="T9" fmla="*/ 63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"/>
                          <a:gd name="T16" fmla="*/ 0 h 64"/>
                          <a:gd name="T17" fmla="*/ 25 w 25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" h="64">
                            <a:moveTo>
                              <a:pt x="1" y="63"/>
                            </a:moveTo>
                            <a:lnTo>
                              <a:pt x="0" y="0"/>
                            </a:lnTo>
                            <a:lnTo>
                              <a:pt x="23" y="0"/>
                            </a:lnTo>
                            <a:lnTo>
                              <a:pt x="24" y="63"/>
                            </a:lnTo>
                            <a:lnTo>
                              <a:pt x="1" y="63"/>
                            </a:lnTo>
                          </a:path>
                        </a:pathLst>
                      </a:custGeom>
                      <a:noFill/>
                      <a:ln w="12699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07" name="Freeform 89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23" y="4002"/>
                        <a:ext cx="23" cy="1"/>
                      </a:xfrm>
                      <a:custGeom>
                        <a:avLst/>
                        <a:gdLst>
                          <a:gd name="T0" fmla="*/ 22 w 23"/>
                          <a:gd name="T1" fmla="*/ 0 h 1"/>
                          <a:gd name="T2" fmla="*/ 0 w 23"/>
                          <a:gd name="T3" fmla="*/ 0 h 1"/>
                          <a:gd name="T4" fmla="*/ 22 w 23"/>
                          <a:gd name="T5" fmla="*/ 0 h 1"/>
                          <a:gd name="T6" fmla="*/ 0 60000 65536"/>
                          <a:gd name="T7" fmla="*/ 0 60000 65536"/>
                          <a:gd name="T8" fmla="*/ 0 60000 65536"/>
                          <a:gd name="T9" fmla="*/ 0 w 23"/>
                          <a:gd name="T10" fmla="*/ 0 h 1"/>
                          <a:gd name="T11" fmla="*/ 23 w 23"/>
                          <a:gd name="T12" fmla="*/ 1 h 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3" h="1">
                            <a:moveTo>
                              <a:pt x="22" y="0"/>
                            </a:moveTo>
                            <a:lnTo>
                              <a:pt x="0" y="0"/>
                            </a:lnTo>
                            <a:lnTo>
                              <a:pt x="22" y="0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08" name="Line 8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5224" y="4001"/>
                        <a:ext cx="20" cy="0"/>
                      </a:xfrm>
                      <a:prstGeom prst="line">
                        <a:avLst/>
                      </a:prstGeom>
                      <a:noFill/>
                      <a:ln w="12699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09" name="Freeform 89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23" y="3891"/>
                        <a:ext cx="25" cy="66"/>
                      </a:xfrm>
                      <a:custGeom>
                        <a:avLst/>
                        <a:gdLst>
                          <a:gd name="T0" fmla="*/ 0 w 25"/>
                          <a:gd name="T1" fmla="*/ 65 h 66"/>
                          <a:gd name="T2" fmla="*/ 0 w 25"/>
                          <a:gd name="T3" fmla="*/ 1 h 66"/>
                          <a:gd name="T4" fmla="*/ 23 w 25"/>
                          <a:gd name="T5" fmla="*/ 0 h 66"/>
                          <a:gd name="T6" fmla="*/ 24 w 25"/>
                          <a:gd name="T7" fmla="*/ 65 h 66"/>
                          <a:gd name="T8" fmla="*/ 0 w 25"/>
                          <a:gd name="T9" fmla="*/ 65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"/>
                          <a:gd name="T16" fmla="*/ 0 h 66"/>
                          <a:gd name="T17" fmla="*/ 25 w 25"/>
                          <a:gd name="T18" fmla="*/ 66 h 6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" h="66">
                            <a:moveTo>
                              <a:pt x="0" y="65"/>
                            </a:moveTo>
                            <a:lnTo>
                              <a:pt x="0" y="1"/>
                            </a:lnTo>
                            <a:lnTo>
                              <a:pt x="23" y="0"/>
                            </a:lnTo>
                            <a:lnTo>
                              <a:pt x="24" y="65"/>
                            </a:lnTo>
                            <a:lnTo>
                              <a:pt x="0" y="65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10" name="Freeform 89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23" y="3891"/>
                        <a:ext cx="25" cy="66"/>
                      </a:xfrm>
                      <a:custGeom>
                        <a:avLst/>
                        <a:gdLst>
                          <a:gd name="T0" fmla="*/ 0 w 25"/>
                          <a:gd name="T1" fmla="*/ 65 h 66"/>
                          <a:gd name="T2" fmla="*/ 0 w 25"/>
                          <a:gd name="T3" fmla="*/ 1 h 66"/>
                          <a:gd name="T4" fmla="*/ 23 w 25"/>
                          <a:gd name="T5" fmla="*/ 0 h 66"/>
                          <a:gd name="T6" fmla="*/ 24 w 25"/>
                          <a:gd name="T7" fmla="*/ 65 h 66"/>
                          <a:gd name="T8" fmla="*/ 0 w 25"/>
                          <a:gd name="T9" fmla="*/ 65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"/>
                          <a:gd name="T16" fmla="*/ 0 h 66"/>
                          <a:gd name="T17" fmla="*/ 25 w 25"/>
                          <a:gd name="T18" fmla="*/ 66 h 6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" h="66">
                            <a:moveTo>
                              <a:pt x="0" y="65"/>
                            </a:moveTo>
                            <a:lnTo>
                              <a:pt x="0" y="1"/>
                            </a:lnTo>
                            <a:lnTo>
                              <a:pt x="23" y="0"/>
                            </a:lnTo>
                            <a:lnTo>
                              <a:pt x="24" y="65"/>
                            </a:lnTo>
                            <a:lnTo>
                              <a:pt x="0" y="65"/>
                            </a:lnTo>
                          </a:path>
                        </a:pathLst>
                      </a:custGeom>
                      <a:noFill/>
                      <a:ln w="12699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11" name="Freeform 89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23" y="3903"/>
                        <a:ext cx="23" cy="2"/>
                      </a:xfrm>
                      <a:custGeom>
                        <a:avLst/>
                        <a:gdLst>
                          <a:gd name="T0" fmla="*/ 22 w 23"/>
                          <a:gd name="T1" fmla="*/ 0 h 2"/>
                          <a:gd name="T2" fmla="*/ 0 w 23"/>
                          <a:gd name="T3" fmla="*/ 1 h 2"/>
                          <a:gd name="T4" fmla="*/ 22 w 23"/>
                          <a:gd name="T5" fmla="*/ 0 h 2"/>
                          <a:gd name="T6" fmla="*/ 0 60000 65536"/>
                          <a:gd name="T7" fmla="*/ 0 60000 65536"/>
                          <a:gd name="T8" fmla="*/ 0 60000 65536"/>
                          <a:gd name="T9" fmla="*/ 0 w 23"/>
                          <a:gd name="T10" fmla="*/ 0 h 2"/>
                          <a:gd name="T11" fmla="*/ 23 w 23"/>
                          <a:gd name="T12" fmla="*/ 2 h 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3" h="2">
                            <a:moveTo>
                              <a:pt x="22" y="0"/>
                            </a:moveTo>
                            <a:lnTo>
                              <a:pt x="0" y="1"/>
                            </a:lnTo>
                            <a:lnTo>
                              <a:pt x="22" y="0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12" name="Line 9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5225" y="3903"/>
                        <a:ext cx="20" cy="1"/>
                      </a:xfrm>
                      <a:prstGeom prst="line">
                        <a:avLst/>
                      </a:prstGeom>
                      <a:noFill/>
                      <a:ln w="12699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13" name="Freeform 9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24" y="4087"/>
                        <a:ext cx="25" cy="66"/>
                      </a:xfrm>
                      <a:custGeom>
                        <a:avLst/>
                        <a:gdLst>
                          <a:gd name="T0" fmla="*/ 0 w 25"/>
                          <a:gd name="T1" fmla="*/ 65 h 66"/>
                          <a:gd name="T2" fmla="*/ 0 w 25"/>
                          <a:gd name="T3" fmla="*/ 0 h 66"/>
                          <a:gd name="T4" fmla="*/ 23 w 25"/>
                          <a:gd name="T5" fmla="*/ 0 h 66"/>
                          <a:gd name="T6" fmla="*/ 24 w 25"/>
                          <a:gd name="T7" fmla="*/ 64 h 66"/>
                          <a:gd name="T8" fmla="*/ 0 w 25"/>
                          <a:gd name="T9" fmla="*/ 65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"/>
                          <a:gd name="T16" fmla="*/ 0 h 66"/>
                          <a:gd name="T17" fmla="*/ 25 w 25"/>
                          <a:gd name="T18" fmla="*/ 66 h 6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" h="66">
                            <a:moveTo>
                              <a:pt x="0" y="65"/>
                            </a:moveTo>
                            <a:lnTo>
                              <a:pt x="0" y="0"/>
                            </a:lnTo>
                            <a:lnTo>
                              <a:pt x="23" y="0"/>
                            </a:lnTo>
                            <a:lnTo>
                              <a:pt x="24" y="64"/>
                            </a:lnTo>
                            <a:lnTo>
                              <a:pt x="0" y="65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14" name="Freeform 90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24" y="4087"/>
                        <a:ext cx="25" cy="66"/>
                      </a:xfrm>
                      <a:custGeom>
                        <a:avLst/>
                        <a:gdLst>
                          <a:gd name="T0" fmla="*/ 0 w 25"/>
                          <a:gd name="T1" fmla="*/ 65 h 66"/>
                          <a:gd name="T2" fmla="*/ 0 w 25"/>
                          <a:gd name="T3" fmla="*/ 0 h 66"/>
                          <a:gd name="T4" fmla="*/ 23 w 25"/>
                          <a:gd name="T5" fmla="*/ 0 h 66"/>
                          <a:gd name="T6" fmla="*/ 24 w 25"/>
                          <a:gd name="T7" fmla="*/ 64 h 66"/>
                          <a:gd name="T8" fmla="*/ 0 w 25"/>
                          <a:gd name="T9" fmla="*/ 65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"/>
                          <a:gd name="T16" fmla="*/ 0 h 66"/>
                          <a:gd name="T17" fmla="*/ 25 w 25"/>
                          <a:gd name="T18" fmla="*/ 66 h 6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" h="66">
                            <a:moveTo>
                              <a:pt x="0" y="65"/>
                            </a:moveTo>
                            <a:lnTo>
                              <a:pt x="0" y="0"/>
                            </a:lnTo>
                            <a:lnTo>
                              <a:pt x="23" y="0"/>
                            </a:lnTo>
                            <a:lnTo>
                              <a:pt x="24" y="64"/>
                            </a:lnTo>
                            <a:lnTo>
                              <a:pt x="0" y="65"/>
                            </a:lnTo>
                          </a:path>
                        </a:pathLst>
                      </a:custGeom>
                      <a:noFill/>
                      <a:ln w="12699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15" name="Freeform 90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24" y="4099"/>
                        <a:ext cx="23" cy="1"/>
                      </a:xfrm>
                      <a:custGeom>
                        <a:avLst/>
                        <a:gdLst>
                          <a:gd name="T0" fmla="*/ 22 w 23"/>
                          <a:gd name="T1" fmla="*/ 0 h 1"/>
                          <a:gd name="T2" fmla="*/ 0 w 23"/>
                          <a:gd name="T3" fmla="*/ 0 h 1"/>
                          <a:gd name="T4" fmla="*/ 22 w 23"/>
                          <a:gd name="T5" fmla="*/ 0 h 1"/>
                          <a:gd name="T6" fmla="*/ 0 60000 65536"/>
                          <a:gd name="T7" fmla="*/ 0 60000 65536"/>
                          <a:gd name="T8" fmla="*/ 0 60000 65536"/>
                          <a:gd name="T9" fmla="*/ 0 w 23"/>
                          <a:gd name="T10" fmla="*/ 0 h 1"/>
                          <a:gd name="T11" fmla="*/ 23 w 23"/>
                          <a:gd name="T12" fmla="*/ 1 h 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3" h="1">
                            <a:moveTo>
                              <a:pt x="22" y="0"/>
                            </a:moveTo>
                            <a:lnTo>
                              <a:pt x="0" y="0"/>
                            </a:lnTo>
                            <a:lnTo>
                              <a:pt x="22" y="0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16" name="Line 9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5225" y="4098"/>
                        <a:ext cx="20" cy="0"/>
                      </a:xfrm>
                      <a:prstGeom prst="line">
                        <a:avLst/>
                      </a:prstGeom>
                      <a:noFill/>
                      <a:ln w="12699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17" name="Freeform 9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12" y="3907"/>
                        <a:ext cx="22" cy="223"/>
                      </a:xfrm>
                      <a:custGeom>
                        <a:avLst/>
                        <a:gdLst>
                          <a:gd name="T0" fmla="*/ 0 w 22"/>
                          <a:gd name="T1" fmla="*/ 0 h 223"/>
                          <a:gd name="T2" fmla="*/ 20 w 22"/>
                          <a:gd name="T3" fmla="*/ 0 h 223"/>
                          <a:gd name="T4" fmla="*/ 21 w 22"/>
                          <a:gd name="T5" fmla="*/ 222 h 223"/>
                          <a:gd name="T6" fmla="*/ 1 w 22"/>
                          <a:gd name="T7" fmla="*/ 222 h 223"/>
                          <a:gd name="T8" fmla="*/ 0 w 22"/>
                          <a:gd name="T9" fmla="*/ 0 h 2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223"/>
                          <a:gd name="T17" fmla="*/ 22 w 22"/>
                          <a:gd name="T18" fmla="*/ 223 h 2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223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1" y="222"/>
                            </a:lnTo>
                            <a:lnTo>
                              <a:pt x="1" y="22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40404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18" name="Rectangle 9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716" y="3992"/>
                        <a:ext cx="24" cy="64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pPr>
                          <a:lnSpc>
                            <a:spcPct val="80000"/>
                          </a:lnSpc>
                          <a:spcBef>
                            <a:spcPct val="20000"/>
                          </a:spcBef>
                        </a:pPr>
                        <a:endParaRPr lang="en-US"/>
                      </a:p>
                    </p:txBody>
                  </p:sp>
                  <p:sp>
                    <p:nvSpPr>
                      <p:cNvPr id="11519" name="Rectangle 90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721" y="3997"/>
                        <a:ext cx="15" cy="55"/>
                      </a:xfrm>
                      <a:prstGeom prst="rect">
                        <a:avLst/>
                      </a:prstGeom>
                      <a:noFill/>
                      <a:ln w="12699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pPr>
                          <a:lnSpc>
                            <a:spcPct val="80000"/>
                          </a:lnSpc>
                          <a:spcBef>
                            <a:spcPct val="20000"/>
                          </a:spcBef>
                        </a:pPr>
                        <a:endParaRPr lang="en-US"/>
                      </a:p>
                    </p:txBody>
                  </p:sp>
                  <p:sp>
                    <p:nvSpPr>
                      <p:cNvPr id="11520" name="Freeform 90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16" y="4004"/>
                        <a:ext cx="24" cy="1"/>
                      </a:xfrm>
                      <a:custGeom>
                        <a:avLst/>
                        <a:gdLst>
                          <a:gd name="T0" fmla="*/ 23 w 24"/>
                          <a:gd name="T1" fmla="*/ 0 h 1"/>
                          <a:gd name="T2" fmla="*/ 0 w 24"/>
                          <a:gd name="T3" fmla="*/ 0 h 1"/>
                          <a:gd name="T4" fmla="*/ 23 w 24"/>
                          <a:gd name="T5" fmla="*/ 0 h 1"/>
                          <a:gd name="T6" fmla="*/ 0 60000 65536"/>
                          <a:gd name="T7" fmla="*/ 0 60000 65536"/>
                          <a:gd name="T8" fmla="*/ 0 60000 65536"/>
                          <a:gd name="T9" fmla="*/ 0 w 24"/>
                          <a:gd name="T10" fmla="*/ 0 h 1"/>
                          <a:gd name="T11" fmla="*/ 24 w 24"/>
                          <a:gd name="T12" fmla="*/ 1 h 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4" h="1">
                            <a:moveTo>
                              <a:pt x="23" y="0"/>
                            </a:moveTo>
                            <a:lnTo>
                              <a:pt x="0" y="0"/>
                            </a:lnTo>
                            <a:lnTo>
                              <a:pt x="23" y="0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21" name="Line 9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717" y="4003"/>
                        <a:ext cx="21" cy="0"/>
                      </a:xfrm>
                      <a:prstGeom prst="line">
                        <a:avLst/>
                      </a:prstGeom>
                      <a:noFill/>
                      <a:ln w="12699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22" name="Freeform 9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15" y="3894"/>
                        <a:ext cx="26" cy="66"/>
                      </a:xfrm>
                      <a:custGeom>
                        <a:avLst/>
                        <a:gdLst>
                          <a:gd name="T0" fmla="*/ 1 w 26"/>
                          <a:gd name="T1" fmla="*/ 65 h 66"/>
                          <a:gd name="T2" fmla="*/ 0 w 26"/>
                          <a:gd name="T3" fmla="*/ 0 h 66"/>
                          <a:gd name="T4" fmla="*/ 24 w 26"/>
                          <a:gd name="T5" fmla="*/ 0 h 66"/>
                          <a:gd name="T6" fmla="*/ 25 w 26"/>
                          <a:gd name="T7" fmla="*/ 64 h 66"/>
                          <a:gd name="T8" fmla="*/ 1 w 26"/>
                          <a:gd name="T9" fmla="*/ 65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6"/>
                          <a:gd name="T16" fmla="*/ 0 h 66"/>
                          <a:gd name="T17" fmla="*/ 26 w 26"/>
                          <a:gd name="T18" fmla="*/ 66 h 6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6" h="66">
                            <a:moveTo>
                              <a:pt x="1" y="65"/>
                            </a:moveTo>
                            <a:lnTo>
                              <a:pt x="0" y="0"/>
                            </a:lnTo>
                            <a:lnTo>
                              <a:pt x="24" y="0"/>
                            </a:lnTo>
                            <a:lnTo>
                              <a:pt x="25" y="64"/>
                            </a:lnTo>
                            <a:lnTo>
                              <a:pt x="1" y="65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23" name="Freeform 9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15" y="3894"/>
                        <a:ext cx="26" cy="66"/>
                      </a:xfrm>
                      <a:custGeom>
                        <a:avLst/>
                        <a:gdLst>
                          <a:gd name="T0" fmla="*/ 1 w 26"/>
                          <a:gd name="T1" fmla="*/ 65 h 66"/>
                          <a:gd name="T2" fmla="*/ 0 w 26"/>
                          <a:gd name="T3" fmla="*/ 0 h 66"/>
                          <a:gd name="T4" fmla="*/ 24 w 26"/>
                          <a:gd name="T5" fmla="*/ 0 h 66"/>
                          <a:gd name="T6" fmla="*/ 25 w 26"/>
                          <a:gd name="T7" fmla="*/ 64 h 66"/>
                          <a:gd name="T8" fmla="*/ 1 w 26"/>
                          <a:gd name="T9" fmla="*/ 65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6"/>
                          <a:gd name="T16" fmla="*/ 0 h 66"/>
                          <a:gd name="T17" fmla="*/ 26 w 26"/>
                          <a:gd name="T18" fmla="*/ 66 h 6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6" h="66">
                            <a:moveTo>
                              <a:pt x="1" y="65"/>
                            </a:moveTo>
                            <a:lnTo>
                              <a:pt x="0" y="0"/>
                            </a:lnTo>
                            <a:lnTo>
                              <a:pt x="24" y="0"/>
                            </a:lnTo>
                            <a:lnTo>
                              <a:pt x="25" y="64"/>
                            </a:lnTo>
                            <a:lnTo>
                              <a:pt x="1" y="65"/>
                            </a:lnTo>
                          </a:path>
                        </a:pathLst>
                      </a:custGeom>
                      <a:noFill/>
                      <a:ln w="12699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24" name="Freeform 91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15" y="3906"/>
                        <a:ext cx="25" cy="1"/>
                      </a:xfrm>
                      <a:custGeom>
                        <a:avLst/>
                        <a:gdLst>
                          <a:gd name="T0" fmla="*/ 24 w 25"/>
                          <a:gd name="T1" fmla="*/ 0 h 1"/>
                          <a:gd name="T2" fmla="*/ 0 w 25"/>
                          <a:gd name="T3" fmla="*/ 0 h 1"/>
                          <a:gd name="T4" fmla="*/ 24 w 25"/>
                          <a:gd name="T5" fmla="*/ 0 h 1"/>
                          <a:gd name="T6" fmla="*/ 0 60000 65536"/>
                          <a:gd name="T7" fmla="*/ 0 60000 65536"/>
                          <a:gd name="T8" fmla="*/ 0 60000 65536"/>
                          <a:gd name="T9" fmla="*/ 0 w 25"/>
                          <a:gd name="T10" fmla="*/ 0 h 1"/>
                          <a:gd name="T11" fmla="*/ 25 w 25"/>
                          <a:gd name="T12" fmla="*/ 1 h 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5" h="1">
                            <a:moveTo>
                              <a:pt x="24" y="0"/>
                            </a:moveTo>
                            <a:lnTo>
                              <a:pt x="0" y="0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25" name="Line 9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717" y="3905"/>
                        <a:ext cx="22" cy="0"/>
                      </a:xfrm>
                      <a:prstGeom prst="line">
                        <a:avLst/>
                      </a:prstGeom>
                      <a:noFill/>
                      <a:ln w="12699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26" name="Freeform 91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16" y="4089"/>
                        <a:ext cx="26" cy="66"/>
                      </a:xfrm>
                      <a:custGeom>
                        <a:avLst/>
                        <a:gdLst>
                          <a:gd name="T0" fmla="*/ 1 w 26"/>
                          <a:gd name="T1" fmla="*/ 65 h 66"/>
                          <a:gd name="T2" fmla="*/ 0 w 26"/>
                          <a:gd name="T3" fmla="*/ 1 h 66"/>
                          <a:gd name="T4" fmla="*/ 24 w 26"/>
                          <a:gd name="T5" fmla="*/ 0 h 66"/>
                          <a:gd name="T6" fmla="*/ 25 w 26"/>
                          <a:gd name="T7" fmla="*/ 65 h 66"/>
                          <a:gd name="T8" fmla="*/ 1 w 26"/>
                          <a:gd name="T9" fmla="*/ 65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6"/>
                          <a:gd name="T16" fmla="*/ 0 h 66"/>
                          <a:gd name="T17" fmla="*/ 26 w 26"/>
                          <a:gd name="T18" fmla="*/ 66 h 6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6" h="66">
                            <a:moveTo>
                              <a:pt x="1" y="65"/>
                            </a:moveTo>
                            <a:lnTo>
                              <a:pt x="0" y="1"/>
                            </a:lnTo>
                            <a:lnTo>
                              <a:pt x="24" y="0"/>
                            </a:lnTo>
                            <a:lnTo>
                              <a:pt x="25" y="65"/>
                            </a:lnTo>
                            <a:lnTo>
                              <a:pt x="1" y="65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27" name="Freeform 91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16" y="4089"/>
                        <a:ext cx="26" cy="66"/>
                      </a:xfrm>
                      <a:custGeom>
                        <a:avLst/>
                        <a:gdLst>
                          <a:gd name="T0" fmla="*/ 1 w 26"/>
                          <a:gd name="T1" fmla="*/ 65 h 66"/>
                          <a:gd name="T2" fmla="*/ 0 w 26"/>
                          <a:gd name="T3" fmla="*/ 1 h 66"/>
                          <a:gd name="T4" fmla="*/ 24 w 26"/>
                          <a:gd name="T5" fmla="*/ 0 h 66"/>
                          <a:gd name="T6" fmla="*/ 25 w 26"/>
                          <a:gd name="T7" fmla="*/ 65 h 66"/>
                          <a:gd name="T8" fmla="*/ 1 w 26"/>
                          <a:gd name="T9" fmla="*/ 65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6"/>
                          <a:gd name="T16" fmla="*/ 0 h 66"/>
                          <a:gd name="T17" fmla="*/ 26 w 26"/>
                          <a:gd name="T18" fmla="*/ 66 h 6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6" h="66">
                            <a:moveTo>
                              <a:pt x="1" y="65"/>
                            </a:moveTo>
                            <a:lnTo>
                              <a:pt x="0" y="1"/>
                            </a:lnTo>
                            <a:lnTo>
                              <a:pt x="24" y="0"/>
                            </a:lnTo>
                            <a:lnTo>
                              <a:pt x="25" y="65"/>
                            </a:lnTo>
                            <a:lnTo>
                              <a:pt x="1" y="65"/>
                            </a:lnTo>
                          </a:path>
                        </a:pathLst>
                      </a:custGeom>
                      <a:noFill/>
                      <a:ln w="12699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28" name="Freeform 9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16" y="4101"/>
                        <a:ext cx="24" cy="2"/>
                      </a:xfrm>
                      <a:custGeom>
                        <a:avLst/>
                        <a:gdLst>
                          <a:gd name="T0" fmla="*/ 23 w 24"/>
                          <a:gd name="T1" fmla="*/ 0 h 2"/>
                          <a:gd name="T2" fmla="*/ 0 w 24"/>
                          <a:gd name="T3" fmla="*/ 1 h 2"/>
                          <a:gd name="T4" fmla="*/ 23 w 24"/>
                          <a:gd name="T5" fmla="*/ 0 h 2"/>
                          <a:gd name="T6" fmla="*/ 0 60000 65536"/>
                          <a:gd name="T7" fmla="*/ 0 60000 65536"/>
                          <a:gd name="T8" fmla="*/ 0 60000 65536"/>
                          <a:gd name="T9" fmla="*/ 0 w 24"/>
                          <a:gd name="T10" fmla="*/ 0 h 2"/>
                          <a:gd name="T11" fmla="*/ 24 w 24"/>
                          <a:gd name="T12" fmla="*/ 2 h 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4" h="2">
                            <a:moveTo>
                              <a:pt x="23" y="0"/>
                            </a:moveTo>
                            <a:lnTo>
                              <a:pt x="0" y="1"/>
                            </a:lnTo>
                            <a:lnTo>
                              <a:pt x="23" y="0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10800000"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29" name="Line 9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719" y="4101"/>
                        <a:ext cx="20" cy="1"/>
                      </a:xfrm>
                      <a:prstGeom prst="line">
                        <a:avLst/>
                      </a:prstGeom>
                      <a:noFill/>
                      <a:ln w="12699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1335" name="Freeform 918"/>
                  <p:cNvSpPr>
                    <a:spLocks noChangeAspect="1"/>
                  </p:cNvSpPr>
                  <p:nvPr/>
                </p:nvSpPr>
                <p:spPr bwMode="auto">
                  <a:xfrm>
                    <a:off x="4843" y="2543"/>
                    <a:ext cx="271" cy="278"/>
                  </a:xfrm>
                  <a:custGeom>
                    <a:avLst/>
                    <a:gdLst>
                      <a:gd name="T0" fmla="*/ 78 w 282"/>
                      <a:gd name="T1" fmla="*/ 3 h 320"/>
                      <a:gd name="T2" fmla="*/ 78 w 282"/>
                      <a:gd name="T3" fmla="*/ 3 h 320"/>
                      <a:gd name="T4" fmla="*/ 78 w 282"/>
                      <a:gd name="T5" fmla="*/ 3 h 320"/>
                      <a:gd name="T6" fmla="*/ 78 w 282"/>
                      <a:gd name="T7" fmla="*/ 2 h 320"/>
                      <a:gd name="T8" fmla="*/ 78 w 282"/>
                      <a:gd name="T9" fmla="*/ 0 h 320"/>
                      <a:gd name="T10" fmla="*/ 78 w 282"/>
                      <a:gd name="T11" fmla="*/ 0 h 320"/>
                      <a:gd name="T12" fmla="*/ 75 w 282"/>
                      <a:gd name="T13" fmla="*/ 0 h 320"/>
                      <a:gd name="T14" fmla="*/ 72 w 282"/>
                      <a:gd name="T15" fmla="*/ 0 h 320"/>
                      <a:gd name="T16" fmla="*/ 69 w 282"/>
                      <a:gd name="T17" fmla="*/ 0 h 320"/>
                      <a:gd name="T18" fmla="*/ 64 w 282"/>
                      <a:gd name="T19" fmla="*/ 0 h 320"/>
                      <a:gd name="T20" fmla="*/ 60 w 282"/>
                      <a:gd name="T21" fmla="*/ 0 h 320"/>
                      <a:gd name="T22" fmla="*/ 56 w 282"/>
                      <a:gd name="T23" fmla="*/ 0 h 320"/>
                      <a:gd name="T24" fmla="*/ 51 w 282"/>
                      <a:gd name="T25" fmla="*/ 0 h 320"/>
                      <a:gd name="T26" fmla="*/ 45 w 282"/>
                      <a:gd name="T27" fmla="*/ 0 h 320"/>
                      <a:gd name="T28" fmla="*/ 39 w 282"/>
                      <a:gd name="T29" fmla="*/ 0 h 320"/>
                      <a:gd name="T30" fmla="*/ 35 w 282"/>
                      <a:gd name="T31" fmla="*/ 0 h 320"/>
                      <a:gd name="T32" fmla="*/ 32 w 282"/>
                      <a:gd name="T33" fmla="*/ 0 h 320"/>
                      <a:gd name="T34" fmla="*/ 28 w 282"/>
                      <a:gd name="T35" fmla="*/ 0 h 320"/>
                      <a:gd name="T36" fmla="*/ 25 w 282"/>
                      <a:gd name="T37" fmla="*/ 0 h 320"/>
                      <a:gd name="T38" fmla="*/ 22 w 282"/>
                      <a:gd name="T39" fmla="*/ 0 h 320"/>
                      <a:gd name="T40" fmla="*/ 21 w 282"/>
                      <a:gd name="T41" fmla="*/ 0 h 320"/>
                      <a:gd name="T42" fmla="*/ 21 w 282"/>
                      <a:gd name="T43" fmla="*/ 3 h 320"/>
                      <a:gd name="T44" fmla="*/ 21 w 282"/>
                      <a:gd name="T45" fmla="*/ 3 h 320"/>
                      <a:gd name="T46" fmla="*/ 21 w 282"/>
                      <a:gd name="T47" fmla="*/ 3 h 320"/>
                      <a:gd name="T48" fmla="*/ 21 w 282"/>
                      <a:gd name="T49" fmla="*/ 3 h 320"/>
                      <a:gd name="T50" fmla="*/ 21 w 282"/>
                      <a:gd name="T51" fmla="*/ 3 h 320"/>
                      <a:gd name="T52" fmla="*/ 21 w 282"/>
                      <a:gd name="T53" fmla="*/ 3 h 320"/>
                      <a:gd name="T54" fmla="*/ 21 w 282"/>
                      <a:gd name="T55" fmla="*/ 3 h 320"/>
                      <a:gd name="T56" fmla="*/ 21 w 282"/>
                      <a:gd name="T57" fmla="*/ 3 h 320"/>
                      <a:gd name="T58" fmla="*/ 20 w 282"/>
                      <a:gd name="T59" fmla="*/ 3 h 320"/>
                      <a:gd name="T60" fmla="*/ 19 w 282"/>
                      <a:gd name="T61" fmla="*/ 3 h 320"/>
                      <a:gd name="T62" fmla="*/ 16 w 282"/>
                      <a:gd name="T63" fmla="*/ 3 h 320"/>
                      <a:gd name="T64" fmla="*/ 12 w 282"/>
                      <a:gd name="T65" fmla="*/ 3 h 320"/>
                      <a:gd name="T66" fmla="*/ 12 w 282"/>
                      <a:gd name="T67" fmla="*/ 3 h 320"/>
                      <a:gd name="T68" fmla="*/ 12 w 282"/>
                      <a:gd name="T69" fmla="*/ 3 h 320"/>
                      <a:gd name="T70" fmla="*/ 12 w 282"/>
                      <a:gd name="T71" fmla="*/ 3 h 320"/>
                      <a:gd name="T72" fmla="*/ 1 w 282"/>
                      <a:gd name="T73" fmla="*/ 3 h 320"/>
                      <a:gd name="T74" fmla="*/ 0 w 282"/>
                      <a:gd name="T75" fmla="*/ 3 h 320"/>
                      <a:gd name="T76" fmla="*/ 12 w 282"/>
                      <a:gd name="T77" fmla="*/ 3 h 320"/>
                      <a:gd name="T78" fmla="*/ 24 w 282"/>
                      <a:gd name="T79" fmla="*/ 3 h 320"/>
                      <a:gd name="T80" fmla="*/ 33 w 282"/>
                      <a:gd name="T81" fmla="*/ 3 h 320"/>
                      <a:gd name="T82" fmla="*/ 39 w 282"/>
                      <a:gd name="T83" fmla="*/ 3 h 320"/>
                      <a:gd name="T84" fmla="*/ 48 w 282"/>
                      <a:gd name="T85" fmla="*/ 3 h 320"/>
                      <a:gd name="T86" fmla="*/ 55 w 282"/>
                      <a:gd name="T87" fmla="*/ 3 h 320"/>
                      <a:gd name="T88" fmla="*/ 59 w 282"/>
                      <a:gd name="T89" fmla="*/ 3 h 320"/>
                      <a:gd name="T90" fmla="*/ 63 w 282"/>
                      <a:gd name="T91" fmla="*/ 3 h 320"/>
                      <a:gd name="T92" fmla="*/ 68 w 282"/>
                      <a:gd name="T93" fmla="*/ 3 h 320"/>
                      <a:gd name="T94" fmla="*/ 72 w 282"/>
                      <a:gd name="T95" fmla="*/ 3 h 320"/>
                      <a:gd name="T96" fmla="*/ 74 w 282"/>
                      <a:gd name="T97" fmla="*/ 3 h 320"/>
                      <a:gd name="T98" fmla="*/ 75 w 282"/>
                      <a:gd name="T99" fmla="*/ 3 h 320"/>
                      <a:gd name="T100" fmla="*/ 78 w 282"/>
                      <a:gd name="T101" fmla="*/ 3 h 320"/>
                      <a:gd name="T102" fmla="*/ 78 w 282"/>
                      <a:gd name="T103" fmla="*/ 3 h 320"/>
                      <a:gd name="T104" fmla="*/ 78 w 282"/>
                      <a:gd name="T105" fmla="*/ 3 h 320"/>
                      <a:gd name="T106" fmla="*/ 78 w 282"/>
                      <a:gd name="T107" fmla="*/ 3 h 320"/>
                      <a:gd name="T108" fmla="*/ 78 w 282"/>
                      <a:gd name="T109" fmla="*/ 3 h 32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82"/>
                      <a:gd name="T166" fmla="*/ 0 h 320"/>
                      <a:gd name="T167" fmla="*/ 282 w 282"/>
                      <a:gd name="T168" fmla="*/ 320 h 320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82" h="320">
                        <a:moveTo>
                          <a:pt x="281" y="26"/>
                        </a:moveTo>
                        <a:lnTo>
                          <a:pt x="280" y="15"/>
                        </a:lnTo>
                        <a:lnTo>
                          <a:pt x="280" y="6"/>
                        </a:lnTo>
                        <a:lnTo>
                          <a:pt x="280" y="2"/>
                        </a:lnTo>
                        <a:lnTo>
                          <a:pt x="277" y="0"/>
                        </a:lnTo>
                        <a:lnTo>
                          <a:pt x="274" y="0"/>
                        </a:lnTo>
                        <a:lnTo>
                          <a:pt x="268" y="0"/>
                        </a:lnTo>
                        <a:lnTo>
                          <a:pt x="259" y="0"/>
                        </a:lnTo>
                        <a:lnTo>
                          <a:pt x="246" y="0"/>
                        </a:lnTo>
                        <a:lnTo>
                          <a:pt x="231" y="0"/>
                        </a:lnTo>
                        <a:lnTo>
                          <a:pt x="215" y="0"/>
                        </a:lnTo>
                        <a:lnTo>
                          <a:pt x="197" y="0"/>
                        </a:lnTo>
                        <a:lnTo>
                          <a:pt x="179" y="0"/>
                        </a:lnTo>
                        <a:lnTo>
                          <a:pt x="160" y="0"/>
                        </a:lnTo>
                        <a:lnTo>
                          <a:pt x="141" y="0"/>
                        </a:lnTo>
                        <a:lnTo>
                          <a:pt x="124" y="0"/>
                        </a:lnTo>
                        <a:lnTo>
                          <a:pt x="109" y="0"/>
                        </a:lnTo>
                        <a:lnTo>
                          <a:pt x="95" y="0"/>
                        </a:lnTo>
                        <a:lnTo>
                          <a:pt x="84" y="0"/>
                        </a:lnTo>
                        <a:lnTo>
                          <a:pt x="75" y="0"/>
                        </a:lnTo>
                        <a:lnTo>
                          <a:pt x="72" y="0"/>
                        </a:lnTo>
                        <a:lnTo>
                          <a:pt x="72" y="15"/>
                        </a:lnTo>
                        <a:lnTo>
                          <a:pt x="72" y="19"/>
                        </a:lnTo>
                        <a:lnTo>
                          <a:pt x="72" y="18"/>
                        </a:lnTo>
                        <a:lnTo>
                          <a:pt x="72" y="15"/>
                        </a:lnTo>
                        <a:lnTo>
                          <a:pt x="72" y="11"/>
                        </a:lnTo>
                        <a:lnTo>
                          <a:pt x="72" y="10"/>
                        </a:lnTo>
                        <a:lnTo>
                          <a:pt x="72" y="15"/>
                        </a:lnTo>
                        <a:lnTo>
                          <a:pt x="71" y="28"/>
                        </a:lnTo>
                        <a:lnTo>
                          <a:pt x="68" y="44"/>
                        </a:lnTo>
                        <a:lnTo>
                          <a:pt x="64" y="57"/>
                        </a:lnTo>
                        <a:lnTo>
                          <a:pt x="58" y="68"/>
                        </a:lnTo>
                        <a:lnTo>
                          <a:pt x="51" y="75"/>
                        </a:lnTo>
                        <a:lnTo>
                          <a:pt x="41" y="82"/>
                        </a:lnTo>
                        <a:lnTo>
                          <a:pt x="30" y="87"/>
                        </a:lnTo>
                        <a:lnTo>
                          <a:pt x="16" y="90"/>
                        </a:lnTo>
                        <a:lnTo>
                          <a:pt x="1" y="92"/>
                        </a:lnTo>
                        <a:lnTo>
                          <a:pt x="0" y="319"/>
                        </a:lnTo>
                        <a:lnTo>
                          <a:pt x="40" y="319"/>
                        </a:lnTo>
                        <a:lnTo>
                          <a:pt x="79" y="318"/>
                        </a:lnTo>
                        <a:lnTo>
                          <a:pt x="112" y="318"/>
                        </a:lnTo>
                        <a:lnTo>
                          <a:pt x="142" y="316"/>
                        </a:lnTo>
                        <a:lnTo>
                          <a:pt x="168" y="313"/>
                        </a:lnTo>
                        <a:lnTo>
                          <a:pt x="192" y="308"/>
                        </a:lnTo>
                        <a:lnTo>
                          <a:pt x="211" y="301"/>
                        </a:lnTo>
                        <a:lnTo>
                          <a:pt x="227" y="293"/>
                        </a:lnTo>
                        <a:lnTo>
                          <a:pt x="242" y="281"/>
                        </a:lnTo>
                        <a:lnTo>
                          <a:pt x="253" y="265"/>
                        </a:lnTo>
                        <a:lnTo>
                          <a:pt x="262" y="246"/>
                        </a:lnTo>
                        <a:lnTo>
                          <a:pt x="268" y="222"/>
                        </a:lnTo>
                        <a:lnTo>
                          <a:pt x="274" y="193"/>
                        </a:lnTo>
                        <a:lnTo>
                          <a:pt x="277" y="159"/>
                        </a:lnTo>
                        <a:lnTo>
                          <a:pt x="279" y="121"/>
                        </a:lnTo>
                        <a:lnTo>
                          <a:pt x="280" y="77"/>
                        </a:lnTo>
                        <a:lnTo>
                          <a:pt x="281" y="26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36" name="Freeform 919"/>
                  <p:cNvSpPr>
                    <a:spLocks noChangeAspect="1"/>
                  </p:cNvSpPr>
                  <p:nvPr/>
                </p:nvSpPr>
                <p:spPr bwMode="auto">
                  <a:xfrm>
                    <a:off x="4843" y="2543"/>
                    <a:ext cx="271" cy="278"/>
                  </a:xfrm>
                  <a:custGeom>
                    <a:avLst/>
                    <a:gdLst>
                      <a:gd name="T0" fmla="*/ 78 w 282"/>
                      <a:gd name="T1" fmla="*/ 3 h 320"/>
                      <a:gd name="T2" fmla="*/ 78 w 282"/>
                      <a:gd name="T3" fmla="*/ 3 h 320"/>
                      <a:gd name="T4" fmla="*/ 78 w 282"/>
                      <a:gd name="T5" fmla="*/ 3 h 320"/>
                      <a:gd name="T6" fmla="*/ 78 w 282"/>
                      <a:gd name="T7" fmla="*/ 2 h 320"/>
                      <a:gd name="T8" fmla="*/ 78 w 282"/>
                      <a:gd name="T9" fmla="*/ 0 h 320"/>
                      <a:gd name="T10" fmla="*/ 78 w 282"/>
                      <a:gd name="T11" fmla="*/ 0 h 320"/>
                      <a:gd name="T12" fmla="*/ 75 w 282"/>
                      <a:gd name="T13" fmla="*/ 0 h 320"/>
                      <a:gd name="T14" fmla="*/ 72 w 282"/>
                      <a:gd name="T15" fmla="*/ 0 h 320"/>
                      <a:gd name="T16" fmla="*/ 69 w 282"/>
                      <a:gd name="T17" fmla="*/ 0 h 320"/>
                      <a:gd name="T18" fmla="*/ 64 w 282"/>
                      <a:gd name="T19" fmla="*/ 0 h 320"/>
                      <a:gd name="T20" fmla="*/ 60 w 282"/>
                      <a:gd name="T21" fmla="*/ 0 h 320"/>
                      <a:gd name="T22" fmla="*/ 56 w 282"/>
                      <a:gd name="T23" fmla="*/ 0 h 320"/>
                      <a:gd name="T24" fmla="*/ 51 w 282"/>
                      <a:gd name="T25" fmla="*/ 0 h 320"/>
                      <a:gd name="T26" fmla="*/ 45 w 282"/>
                      <a:gd name="T27" fmla="*/ 0 h 320"/>
                      <a:gd name="T28" fmla="*/ 39 w 282"/>
                      <a:gd name="T29" fmla="*/ 0 h 320"/>
                      <a:gd name="T30" fmla="*/ 35 w 282"/>
                      <a:gd name="T31" fmla="*/ 0 h 320"/>
                      <a:gd name="T32" fmla="*/ 32 w 282"/>
                      <a:gd name="T33" fmla="*/ 0 h 320"/>
                      <a:gd name="T34" fmla="*/ 28 w 282"/>
                      <a:gd name="T35" fmla="*/ 0 h 320"/>
                      <a:gd name="T36" fmla="*/ 25 w 282"/>
                      <a:gd name="T37" fmla="*/ 0 h 320"/>
                      <a:gd name="T38" fmla="*/ 22 w 282"/>
                      <a:gd name="T39" fmla="*/ 0 h 320"/>
                      <a:gd name="T40" fmla="*/ 21 w 282"/>
                      <a:gd name="T41" fmla="*/ 0 h 320"/>
                      <a:gd name="T42" fmla="*/ 21 w 282"/>
                      <a:gd name="T43" fmla="*/ 3 h 320"/>
                      <a:gd name="T44" fmla="*/ 21 w 282"/>
                      <a:gd name="T45" fmla="*/ 3 h 320"/>
                      <a:gd name="T46" fmla="*/ 21 w 282"/>
                      <a:gd name="T47" fmla="*/ 3 h 320"/>
                      <a:gd name="T48" fmla="*/ 21 w 282"/>
                      <a:gd name="T49" fmla="*/ 3 h 320"/>
                      <a:gd name="T50" fmla="*/ 21 w 282"/>
                      <a:gd name="T51" fmla="*/ 3 h 320"/>
                      <a:gd name="T52" fmla="*/ 21 w 282"/>
                      <a:gd name="T53" fmla="*/ 3 h 320"/>
                      <a:gd name="T54" fmla="*/ 21 w 282"/>
                      <a:gd name="T55" fmla="*/ 3 h 320"/>
                      <a:gd name="T56" fmla="*/ 21 w 282"/>
                      <a:gd name="T57" fmla="*/ 3 h 320"/>
                      <a:gd name="T58" fmla="*/ 20 w 282"/>
                      <a:gd name="T59" fmla="*/ 3 h 320"/>
                      <a:gd name="T60" fmla="*/ 19 w 282"/>
                      <a:gd name="T61" fmla="*/ 3 h 320"/>
                      <a:gd name="T62" fmla="*/ 16 w 282"/>
                      <a:gd name="T63" fmla="*/ 3 h 320"/>
                      <a:gd name="T64" fmla="*/ 12 w 282"/>
                      <a:gd name="T65" fmla="*/ 3 h 320"/>
                      <a:gd name="T66" fmla="*/ 12 w 282"/>
                      <a:gd name="T67" fmla="*/ 3 h 320"/>
                      <a:gd name="T68" fmla="*/ 12 w 282"/>
                      <a:gd name="T69" fmla="*/ 3 h 320"/>
                      <a:gd name="T70" fmla="*/ 12 w 282"/>
                      <a:gd name="T71" fmla="*/ 3 h 320"/>
                      <a:gd name="T72" fmla="*/ 1 w 282"/>
                      <a:gd name="T73" fmla="*/ 3 h 320"/>
                      <a:gd name="T74" fmla="*/ 0 w 282"/>
                      <a:gd name="T75" fmla="*/ 3 h 320"/>
                      <a:gd name="T76" fmla="*/ 12 w 282"/>
                      <a:gd name="T77" fmla="*/ 3 h 320"/>
                      <a:gd name="T78" fmla="*/ 24 w 282"/>
                      <a:gd name="T79" fmla="*/ 3 h 320"/>
                      <a:gd name="T80" fmla="*/ 33 w 282"/>
                      <a:gd name="T81" fmla="*/ 3 h 320"/>
                      <a:gd name="T82" fmla="*/ 39 w 282"/>
                      <a:gd name="T83" fmla="*/ 3 h 320"/>
                      <a:gd name="T84" fmla="*/ 48 w 282"/>
                      <a:gd name="T85" fmla="*/ 3 h 320"/>
                      <a:gd name="T86" fmla="*/ 55 w 282"/>
                      <a:gd name="T87" fmla="*/ 3 h 320"/>
                      <a:gd name="T88" fmla="*/ 59 w 282"/>
                      <a:gd name="T89" fmla="*/ 3 h 320"/>
                      <a:gd name="T90" fmla="*/ 63 w 282"/>
                      <a:gd name="T91" fmla="*/ 3 h 320"/>
                      <a:gd name="T92" fmla="*/ 68 w 282"/>
                      <a:gd name="T93" fmla="*/ 3 h 320"/>
                      <a:gd name="T94" fmla="*/ 72 w 282"/>
                      <a:gd name="T95" fmla="*/ 3 h 320"/>
                      <a:gd name="T96" fmla="*/ 74 w 282"/>
                      <a:gd name="T97" fmla="*/ 3 h 320"/>
                      <a:gd name="T98" fmla="*/ 75 w 282"/>
                      <a:gd name="T99" fmla="*/ 3 h 320"/>
                      <a:gd name="T100" fmla="*/ 78 w 282"/>
                      <a:gd name="T101" fmla="*/ 3 h 320"/>
                      <a:gd name="T102" fmla="*/ 78 w 282"/>
                      <a:gd name="T103" fmla="*/ 3 h 320"/>
                      <a:gd name="T104" fmla="*/ 78 w 282"/>
                      <a:gd name="T105" fmla="*/ 3 h 320"/>
                      <a:gd name="T106" fmla="*/ 78 w 282"/>
                      <a:gd name="T107" fmla="*/ 3 h 320"/>
                      <a:gd name="T108" fmla="*/ 78 w 282"/>
                      <a:gd name="T109" fmla="*/ 3 h 32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82"/>
                      <a:gd name="T166" fmla="*/ 0 h 320"/>
                      <a:gd name="T167" fmla="*/ 282 w 282"/>
                      <a:gd name="T168" fmla="*/ 320 h 320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82" h="320">
                        <a:moveTo>
                          <a:pt x="281" y="26"/>
                        </a:moveTo>
                        <a:lnTo>
                          <a:pt x="280" y="15"/>
                        </a:lnTo>
                        <a:lnTo>
                          <a:pt x="280" y="6"/>
                        </a:lnTo>
                        <a:lnTo>
                          <a:pt x="280" y="2"/>
                        </a:lnTo>
                        <a:lnTo>
                          <a:pt x="277" y="0"/>
                        </a:lnTo>
                        <a:lnTo>
                          <a:pt x="274" y="0"/>
                        </a:lnTo>
                        <a:lnTo>
                          <a:pt x="268" y="0"/>
                        </a:lnTo>
                        <a:lnTo>
                          <a:pt x="259" y="0"/>
                        </a:lnTo>
                        <a:lnTo>
                          <a:pt x="246" y="0"/>
                        </a:lnTo>
                        <a:lnTo>
                          <a:pt x="231" y="0"/>
                        </a:lnTo>
                        <a:lnTo>
                          <a:pt x="215" y="0"/>
                        </a:lnTo>
                        <a:lnTo>
                          <a:pt x="197" y="0"/>
                        </a:lnTo>
                        <a:lnTo>
                          <a:pt x="179" y="0"/>
                        </a:lnTo>
                        <a:lnTo>
                          <a:pt x="160" y="0"/>
                        </a:lnTo>
                        <a:lnTo>
                          <a:pt x="141" y="0"/>
                        </a:lnTo>
                        <a:lnTo>
                          <a:pt x="124" y="0"/>
                        </a:lnTo>
                        <a:lnTo>
                          <a:pt x="109" y="0"/>
                        </a:lnTo>
                        <a:lnTo>
                          <a:pt x="95" y="0"/>
                        </a:lnTo>
                        <a:lnTo>
                          <a:pt x="84" y="0"/>
                        </a:lnTo>
                        <a:lnTo>
                          <a:pt x="75" y="0"/>
                        </a:lnTo>
                        <a:lnTo>
                          <a:pt x="72" y="0"/>
                        </a:lnTo>
                        <a:lnTo>
                          <a:pt x="72" y="15"/>
                        </a:lnTo>
                        <a:lnTo>
                          <a:pt x="72" y="19"/>
                        </a:lnTo>
                        <a:lnTo>
                          <a:pt x="72" y="18"/>
                        </a:lnTo>
                        <a:lnTo>
                          <a:pt x="72" y="15"/>
                        </a:lnTo>
                        <a:lnTo>
                          <a:pt x="72" y="11"/>
                        </a:lnTo>
                        <a:lnTo>
                          <a:pt x="72" y="10"/>
                        </a:lnTo>
                        <a:lnTo>
                          <a:pt x="72" y="15"/>
                        </a:lnTo>
                        <a:lnTo>
                          <a:pt x="71" y="28"/>
                        </a:lnTo>
                        <a:lnTo>
                          <a:pt x="68" y="44"/>
                        </a:lnTo>
                        <a:lnTo>
                          <a:pt x="64" y="57"/>
                        </a:lnTo>
                        <a:lnTo>
                          <a:pt x="58" y="68"/>
                        </a:lnTo>
                        <a:lnTo>
                          <a:pt x="51" y="75"/>
                        </a:lnTo>
                        <a:lnTo>
                          <a:pt x="41" y="82"/>
                        </a:lnTo>
                        <a:lnTo>
                          <a:pt x="30" y="87"/>
                        </a:lnTo>
                        <a:lnTo>
                          <a:pt x="16" y="90"/>
                        </a:lnTo>
                        <a:lnTo>
                          <a:pt x="1" y="92"/>
                        </a:lnTo>
                        <a:lnTo>
                          <a:pt x="0" y="319"/>
                        </a:lnTo>
                        <a:lnTo>
                          <a:pt x="40" y="319"/>
                        </a:lnTo>
                        <a:lnTo>
                          <a:pt x="79" y="318"/>
                        </a:lnTo>
                        <a:lnTo>
                          <a:pt x="112" y="318"/>
                        </a:lnTo>
                        <a:lnTo>
                          <a:pt x="142" y="316"/>
                        </a:lnTo>
                        <a:lnTo>
                          <a:pt x="168" y="313"/>
                        </a:lnTo>
                        <a:lnTo>
                          <a:pt x="192" y="308"/>
                        </a:lnTo>
                        <a:lnTo>
                          <a:pt x="211" y="301"/>
                        </a:lnTo>
                        <a:lnTo>
                          <a:pt x="227" y="293"/>
                        </a:lnTo>
                        <a:lnTo>
                          <a:pt x="242" y="281"/>
                        </a:lnTo>
                        <a:lnTo>
                          <a:pt x="253" y="265"/>
                        </a:lnTo>
                        <a:lnTo>
                          <a:pt x="262" y="246"/>
                        </a:lnTo>
                        <a:lnTo>
                          <a:pt x="268" y="222"/>
                        </a:lnTo>
                        <a:lnTo>
                          <a:pt x="274" y="193"/>
                        </a:lnTo>
                        <a:lnTo>
                          <a:pt x="277" y="159"/>
                        </a:lnTo>
                        <a:lnTo>
                          <a:pt x="279" y="121"/>
                        </a:lnTo>
                        <a:lnTo>
                          <a:pt x="280" y="77"/>
                        </a:lnTo>
                        <a:lnTo>
                          <a:pt x="281" y="26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37" name="Freeform 920"/>
                  <p:cNvSpPr>
                    <a:spLocks noChangeAspect="1"/>
                  </p:cNvSpPr>
                  <p:nvPr/>
                </p:nvSpPr>
                <p:spPr bwMode="auto">
                  <a:xfrm>
                    <a:off x="4837" y="2560"/>
                    <a:ext cx="107" cy="87"/>
                  </a:xfrm>
                  <a:custGeom>
                    <a:avLst/>
                    <a:gdLst>
                      <a:gd name="T0" fmla="*/ 35 w 111"/>
                      <a:gd name="T1" fmla="*/ 1 h 100"/>
                      <a:gd name="T2" fmla="*/ 35 w 111"/>
                      <a:gd name="T3" fmla="*/ 3 h 100"/>
                      <a:gd name="T4" fmla="*/ 34 w 111"/>
                      <a:gd name="T5" fmla="*/ 3 h 100"/>
                      <a:gd name="T6" fmla="*/ 32 w 111"/>
                      <a:gd name="T7" fmla="*/ 3 h 100"/>
                      <a:gd name="T8" fmla="*/ 29 w 111"/>
                      <a:gd name="T9" fmla="*/ 3 h 100"/>
                      <a:gd name="T10" fmla="*/ 24 w 111"/>
                      <a:gd name="T11" fmla="*/ 3 h 100"/>
                      <a:gd name="T12" fmla="*/ 16 w 111"/>
                      <a:gd name="T13" fmla="*/ 3 h 100"/>
                      <a:gd name="T14" fmla="*/ 13 w 111"/>
                      <a:gd name="T15" fmla="*/ 3 h 100"/>
                      <a:gd name="T16" fmla="*/ 1 w 111"/>
                      <a:gd name="T17" fmla="*/ 3 h 100"/>
                      <a:gd name="T18" fmla="*/ 0 w 111"/>
                      <a:gd name="T19" fmla="*/ 3 h 100"/>
                      <a:gd name="T20" fmla="*/ 13 w 111"/>
                      <a:gd name="T21" fmla="*/ 3 h 100"/>
                      <a:gd name="T22" fmla="*/ 13 w 111"/>
                      <a:gd name="T23" fmla="*/ 3 h 100"/>
                      <a:gd name="T24" fmla="*/ 14 w 111"/>
                      <a:gd name="T25" fmla="*/ 3 h 100"/>
                      <a:gd name="T26" fmla="*/ 20 w 111"/>
                      <a:gd name="T27" fmla="*/ 3 h 100"/>
                      <a:gd name="T28" fmla="*/ 23 w 111"/>
                      <a:gd name="T29" fmla="*/ 3 h 100"/>
                      <a:gd name="T30" fmla="*/ 25 w 111"/>
                      <a:gd name="T31" fmla="*/ 3 h 100"/>
                      <a:gd name="T32" fmla="*/ 26 w 111"/>
                      <a:gd name="T33" fmla="*/ 3 h 100"/>
                      <a:gd name="T34" fmla="*/ 27 w 111"/>
                      <a:gd name="T35" fmla="*/ 0 h 100"/>
                      <a:gd name="T36" fmla="*/ 35 w 111"/>
                      <a:gd name="T37" fmla="*/ 1 h 10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1"/>
                      <a:gd name="T58" fmla="*/ 0 h 100"/>
                      <a:gd name="T59" fmla="*/ 111 w 111"/>
                      <a:gd name="T60" fmla="*/ 100 h 10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1" h="100">
                        <a:moveTo>
                          <a:pt x="110" y="1"/>
                        </a:moveTo>
                        <a:lnTo>
                          <a:pt x="108" y="26"/>
                        </a:lnTo>
                        <a:lnTo>
                          <a:pt x="105" y="47"/>
                        </a:lnTo>
                        <a:lnTo>
                          <a:pt x="97" y="63"/>
                        </a:lnTo>
                        <a:lnTo>
                          <a:pt x="87" y="77"/>
                        </a:lnTo>
                        <a:lnTo>
                          <a:pt x="74" y="85"/>
                        </a:lnTo>
                        <a:lnTo>
                          <a:pt x="56" y="91"/>
                        </a:lnTo>
                        <a:lnTo>
                          <a:pt x="32" y="97"/>
                        </a:lnTo>
                        <a:lnTo>
                          <a:pt x="1" y="99"/>
                        </a:lnTo>
                        <a:lnTo>
                          <a:pt x="0" y="74"/>
                        </a:lnTo>
                        <a:lnTo>
                          <a:pt x="22" y="73"/>
                        </a:lnTo>
                        <a:lnTo>
                          <a:pt x="39" y="69"/>
                        </a:lnTo>
                        <a:lnTo>
                          <a:pt x="52" y="64"/>
                        </a:lnTo>
                        <a:lnTo>
                          <a:pt x="63" y="56"/>
                        </a:lnTo>
                        <a:lnTo>
                          <a:pt x="70" y="48"/>
                        </a:lnTo>
                        <a:lnTo>
                          <a:pt x="77" y="35"/>
                        </a:lnTo>
                        <a:lnTo>
                          <a:pt x="80" y="18"/>
                        </a:lnTo>
                        <a:lnTo>
                          <a:pt x="81" y="0"/>
                        </a:lnTo>
                        <a:lnTo>
                          <a:pt x="110" y="1"/>
                        </a:lnTo>
                      </a:path>
                    </a:pathLst>
                  </a:custGeom>
                  <a:solidFill>
                    <a:srgbClr val="59595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38" name="Freeform 921"/>
                  <p:cNvSpPr>
                    <a:spLocks noChangeAspect="1"/>
                  </p:cNvSpPr>
                  <p:nvPr/>
                </p:nvSpPr>
                <p:spPr bwMode="auto">
                  <a:xfrm>
                    <a:off x="4904" y="2589"/>
                    <a:ext cx="1" cy="24"/>
                  </a:xfrm>
                  <a:custGeom>
                    <a:avLst/>
                    <a:gdLst>
                      <a:gd name="T0" fmla="*/ 0 w 1"/>
                      <a:gd name="T1" fmla="*/ 0 h 28"/>
                      <a:gd name="T2" fmla="*/ 0 w 1"/>
                      <a:gd name="T3" fmla="*/ 3 h 28"/>
                      <a:gd name="T4" fmla="*/ 0 w 1"/>
                      <a:gd name="T5" fmla="*/ 0 h 2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8"/>
                      <a:gd name="T11" fmla="*/ 1 w 1"/>
                      <a:gd name="T12" fmla="*/ 28 h 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8">
                        <a:moveTo>
                          <a:pt x="0" y="0"/>
                        </a:move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39" name="Freeform 922"/>
                  <p:cNvSpPr>
                    <a:spLocks noChangeAspect="1"/>
                  </p:cNvSpPr>
                  <p:nvPr/>
                </p:nvSpPr>
                <p:spPr bwMode="auto">
                  <a:xfrm>
                    <a:off x="4897" y="2599"/>
                    <a:ext cx="192" cy="198"/>
                  </a:xfrm>
                  <a:custGeom>
                    <a:avLst/>
                    <a:gdLst>
                      <a:gd name="T0" fmla="*/ 54 w 200"/>
                      <a:gd name="T1" fmla="*/ 3 h 229"/>
                      <a:gd name="T2" fmla="*/ 54 w 200"/>
                      <a:gd name="T3" fmla="*/ 1 h 229"/>
                      <a:gd name="T4" fmla="*/ 12 w 200"/>
                      <a:gd name="T5" fmla="*/ 0 h 229"/>
                      <a:gd name="T6" fmla="*/ 12 w 200"/>
                      <a:gd name="T7" fmla="*/ 3 h 229"/>
                      <a:gd name="T8" fmla="*/ 12 w 200"/>
                      <a:gd name="T9" fmla="*/ 3 h 229"/>
                      <a:gd name="T10" fmla="*/ 12 w 200"/>
                      <a:gd name="T11" fmla="*/ 3 h 229"/>
                      <a:gd name="T12" fmla="*/ 12 w 200"/>
                      <a:gd name="T13" fmla="*/ 3 h 229"/>
                      <a:gd name="T14" fmla="*/ 12 w 200"/>
                      <a:gd name="T15" fmla="*/ 3 h 229"/>
                      <a:gd name="T16" fmla="*/ 12 w 200"/>
                      <a:gd name="T17" fmla="*/ 3 h 229"/>
                      <a:gd name="T18" fmla="*/ 12 w 200"/>
                      <a:gd name="T19" fmla="*/ 3 h 229"/>
                      <a:gd name="T20" fmla="*/ 0 w 200"/>
                      <a:gd name="T21" fmla="*/ 3 h 229"/>
                      <a:gd name="T22" fmla="*/ 2 w 200"/>
                      <a:gd name="T23" fmla="*/ 3 h 229"/>
                      <a:gd name="T24" fmla="*/ 12 w 200"/>
                      <a:gd name="T25" fmla="*/ 3 h 229"/>
                      <a:gd name="T26" fmla="*/ 26 w 200"/>
                      <a:gd name="T27" fmla="*/ 3 h 229"/>
                      <a:gd name="T28" fmla="*/ 34 w 200"/>
                      <a:gd name="T29" fmla="*/ 3 h 229"/>
                      <a:gd name="T30" fmla="*/ 40 w 200"/>
                      <a:gd name="T31" fmla="*/ 3 h 229"/>
                      <a:gd name="T32" fmla="*/ 46 w 200"/>
                      <a:gd name="T33" fmla="*/ 3 h 229"/>
                      <a:gd name="T34" fmla="*/ 50 w 200"/>
                      <a:gd name="T35" fmla="*/ 3 h 229"/>
                      <a:gd name="T36" fmla="*/ 53 w 200"/>
                      <a:gd name="T37" fmla="*/ 3 h 229"/>
                      <a:gd name="T38" fmla="*/ 54 w 200"/>
                      <a:gd name="T39" fmla="*/ 3 h 229"/>
                      <a:gd name="T40" fmla="*/ 54 w 200"/>
                      <a:gd name="T41" fmla="*/ 3 h 22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00"/>
                      <a:gd name="T64" fmla="*/ 0 h 229"/>
                      <a:gd name="T65" fmla="*/ 200 w 200"/>
                      <a:gd name="T66" fmla="*/ 229 h 22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00" h="229">
                        <a:moveTo>
                          <a:pt x="199" y="64"/>
                        </a:moveTo>
                        <a:lnTo>
                          <a:pt x="199" y="1"/>
                        </a:lnTo>
                        <a:lnTo>
                          <a:pt x="39" y="0"/>
                        </a:lnTo>
                        <a:lnTo>
                          <a:pt x="39" y="21"/>
                        </a:lnTo>
                        <a:lnTo>
                          <a:pt x="39" y="35"/>
                        </a:lnTo>
                        <a:lnTo>
                          <a:pt x="39" y="46"/>
                        </a:lnTo>
                        <a:lnTo>
                          <a:pt x="37" y="52"/>
                        </a:lnTo>
                        <a:lnTo>
                          <a:pt x="31" y="56"/>
                        </a:lnTo>
                        <a:lnTo>
                          <a:pt x="25" y="58"/>
                        </a:lnTo>
                        <a:lnTo>
                          <a:pt x="14" y="58"/>
                        </a:lnTo>
                        <a:lnTo>
                          <a:pt x="0" y="56"/>
                        </a:lnTo>
                        <a:lnTo>
                          <a:pt x="2" y="228"/>
                        </a:lnTo>
                        <a:lnTo>
                          <a:pt x="49" y="228"/>
                        </a:lnTo>
                        <a:lnTo>
                          <a:pt x="90" y="225"/>
                        </a:lnTo>
                        <a:lnTo>
                          <a:pt x="124" y="218"/>
                        </a:lnTo>
                        <a:lnTo>
                          <a:pt x="149" y="208"/>
                        </a:lnTo>
                        <a:lnTo>
                          <a:pt x="169" y="194"/>
                        </a:lnTo>
                        <a:lnTo>
                          <a:pt x="184" y="171"/>
                        </a:lnTo>
                        <a:lnTo>
                          <a:pt x="194" y="143"/>
                        </a:lnTo>
                        <a:lnTo>
                          <a:pt x="198" y="108"/>
                        </a:lnTo>
                        <a:lnTo>
                          <a:pt x="199" y="64"/>
                        </a:lnTo>
                      </a:path>
                    </a:pathLst>
                  </a:custGeom>
                  <a:solidFill>
                    <a:srgbClr val="BFBFB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40" name="Freeform 923"/>
                  <p:cNvSpPr>
                    <a:spLocks noChangeAspect="1"/>
                  </p:cNvSpPr>
                  <p:nvPr/>
                </p:nvSpPr>
                <p:spPr bwMode="auto">
                  <a:xfrm>
                    <a:off x="4846" y="2569"/>
                    <a:ext cx="228" cy="213"/>
                  </a:xfrm>
                  <a:custGeom>
                    <a:avLst/>
                    <a:gdLst>
                      <a:gd name="T0" fmla="*/ 79 w 236"/>
                      <a:gd name="T1" fmla="*/ 3 h 246"/>
                      <a:gd name="T2" fmla="*/ 79 w 236"/>
                      <a:gd name="T3" fmla="*/ 0 h 246"/>
                      <a:gd name="T4" fmla="*/ 37 w 236"/>
                      <a:gd name="T5" fmla="*/ 0 h 246"/>
                      <a:gd name="T6" fmla="*/ 37 w 236"/>
                      <a:gd name="T7" fmla="*/ 3 h 246"/>
                      <a:gd name="T8" fmla="*/ 37 w 236"/>
                      <a:gd name="T9" fmla="*/ 3 h 246"/>
                      <a:gd name="T10" fmla="*/ 36 w 236"/>
                      <a:gd name="T11" fmla="*/ 3 h 246"/>
                      <a:gd name="T12" fmla="*/ 34 w 236"/>
                      <a:gd name="T13" fmla="*/ 3 h 246"/>
                      <a:gd name="T14" fmla="*/ 32 w 236"/>
                      <a:gd name="T15" fmla="*/ 3 h 246"/>
                      <a:gd name="T16" fmla="*/ 29 w 236"/>
                      <a:gd name="T17" fmla="*/ 3 h 246"/>
                      <a:gd name="T18" fmla="*/ 27 w 236"/>
                      <a:gd name="T19" fmla="*/ 3 h 246"/>
                      <a:gd name="T20" fmla="*/ 23 w 236"/>
                      <a:gd name="T21" fmla="*/ 3 h 246"/>
                      <a:gd name="T22" fmla="*/ 19 w 236"/>
                      <a:gd name="T23" fmla="*/ 3 h 246"/>
                      <a:gd name="T24" fmla="*/ 1 w 236"/>
                      <a:gd name="T25" fmla="*/ 3 h 246"/>
                      <a:gd name="T26" fmla="*/ 0 w 236"/>
                      <a:gd name="T27" fmla="*/ 3 h 246"/>
                      <a:gd name="T28" fmla="*/ 19 w 236"/>
                      <a:gd name="T29" fmla="*/ 3 h 246"/>
                      <a:gd name="T30" fmla="*/ 29 w 236"/>
                      <a:gd name="T31" fmla="*/ 3 h 246"/>
                      <a:gd name="T32" fmla="*/ 36 w 236"/>
                      <a:gd name="T33" fmla="*/ 3 h 246"/>
                      <a:gd name="T34" fmla="*/ 41 w 236"/>
                      <a:gd name="T35" fmla="*/ 3 h 246"/>
                      <a:gd name="T36" fmla="*/ 47 w 236"/>
                      <a:gd name="T37" fmla="*/ 3 h 246"/>
                      <a:gd name="T38" fmla="*/ 53 w 236"/>
                      <a:gd name="T39" fmla="*/ 3 h 246"/>
                      <a:gd name="T40" fmla="*/ 58 w 236"/>
                      <a:gd name="T41" fmla="*/ 3 h 246"/>
                      <a:gd name="T42" fmla="*/ 63 w 236"/>
                      <a:gd name="T43" fmla="*/ 3 h 246"/>
                      <a:gd name="T44" fmla="*/ 65 w 236"/>
                      <a:gd name="T45" fmla="*/ 3 h 246"/>
                      <a:gd name="T46" fmla="*/ 69 w 236"/>
                      <a:gd name="T47" fmla="*/ 3 h 246"/>
                      <a:gd name="T48" fmla="*/ 71 w 236"/>
                      <a:gd name="T49" fmla="*/ 3 h 246"/>
                      <a:gd name="T50" fmla="*/ 73 w 236"/>
                      <a:gd name="T51" fmla="*/ 3 h 246"/>
                      <a:gd name="T52" fmla="*/ 76 w 236"/>
                      <a:gd name="T53" fmla="*/ 3 h 246"/>
                      <a:gd name="T54" fmla="*/ 76 w 236"/>
                      <a:gd name="T55" fmla="*/ 3 h 246"/>
                      <a:gd name="T56" fmla="*/ 77 w 236"/>
                      <a:gd name="T57" fmla="*/ 3 h 246"/>
                      <a:gd name="T58" fmla="*/ 79 w 236"/>
                      <a:gd name="T59" fmla="*/ 3 h 246"/>
                      <a:gd name="T60" fmla="*/ 79 w 236"/>
                      <a:gd name="T61" fmla="*/ 3 h 24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36"/>
                      <a:gd name="T94" fmla="*/ 0 h 246"/>
                      <a:gd name="T95" fmla="*/ 236 w 236"/>
                      <a:gd name="T96" fmla="*/ 246 h 24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36" h="246">
                        <a:moveTo>
                          <a:pt x="235" y="49"/>
                        </a:moveTo>
                        <a:lnTo>
                          <a:pt x="235" y="0"/>
                        </a:lnTo>
                        <a:lnTo>
                          <a:pt x="108" y="0"/>
                        </a:lnTo>
                        <a:lnTo>
                          <a:pt x="108" y="66"/>
                        </a:lnTo>
                        <a:lnTo>
                          <a:pt x="106" y="81"/>
                        </a:lnTo>
                        <a:lnTo>
                          <a:pt x="102" y="92"/>
                        </a:lnTo>
                        <a:lnTo>
                          <a:pt x="98" y="99"/>
                        </a:lnTo>
                        <a:lnTo>
                          <a:pt x="92" y="103"/>
                        </a:lnTo>
                        <a:lnTo>
                          <a:pt x="83" y="104"/>
                        </a:lnTo>
                        <a:lnTo>
                          <a:pt x="75" y="105"/>
                        </a:lnTo>
                        <a:lnTo>
                          <a:pt x="67" y="105"/>
                        </a:lnTo>
                        <a:lnTo>
                          <a:pt x="58" y="105"/>
                        </a:lnTo>
                        <a:lnTo>
                          <a:pt x="1" y="105"/>
                        </a:lnTo>
                        <a:lnTo>
                          <a:pt x="0" y="245"/>
                        </a:lnTo>
                        <a:lnTo>
                          <a:pt x="58" y="245"/>
                        </a:lnTo>
                        <a:lnTo>
                          <a:pt x="82" y="245"/>
                        </a:lnTo>
                        <a:lnTo>
                          <a:pt x="103" y="245"/>
                        </a:lnTo>
                        <a:lnTo>
                          <a:pt x="124" y="243"/>
                        </a:lnTo>
                        <a:lnTo>
                          <a:pt x="142" y="240"/>
                        </a:lnTo>
                        <a:lnTo>
                          <a:pt x="158" y="235"/>
                        </a:lnTo>
                        <a:lnTo>
                          <a:pt x="172" y="230"/>
                        </a:lnTo>
                        <a:lnTo>
                          <a:pt x="185" y="223"/>
                        </a:lnTo>
                        <a:lnTo>
                          <a:pt x="196" y="214"/>
                        </a:lnTo>
                        <a:lnTo>
                          <a:pt x="206" y="202"/>
                        </a:lnTo>
                        <a:lnTo>
                          <a:pt x="214" y="188"/>
                        </a:lnTo>
                        <a:lnTo>
                          <a:pt x="222" y="171"/>
                        </a:lnTo>
                        <a:lnTo>
                          <a:pt x="227" y="153"/>
                        </a:lnTo>
                        <a:lnTo>
                          <a:pt x="231" y="132"/>
                        </a:lnTo>
                        <a:lnTo>
                          <a:pt x="233" y="108"/>
                        </a:lnTo>
                        <a:lnTo>
                          <a:pt x="235" y="80"/>
                        </a:lnTo>
                        <a:lnTo>
                          <a:pt x="235" y="49"/>
                        </a:lnTo>
                      </a:path>
                    </a:pathLst>
                  </a:custGeom>
                  <a:solidFill>
                    <a:srgbClr val="CCCCCC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41" name="Rectangle 924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883" y="2553"/>
                    <a:ext cx="258" cy="27"/>
                  </a:xfrm>
                  <a:prstGeom prst="rect">
                    <a:avLst/>
                  </a:prstGeom>
                  <a:solidFill>
                    <a:srgbClr val="A6A6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342" name="Rectangle 925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887" y="2557"/>
                    <a:ext cx="250" cy="20"/>
                  </a:xfrm>
                  <a:prstGeom prst="rect">
                    <a:avLst/>
                  </a:prstGeom>
                  <a:noFill/>
                  <a:ln w="12699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343" name="Rectangle 926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915" y="2556"/>
                    <a:ext cx="191" cy="24"/>
                  </a:xfrm>
                  <a:prstGeom prst="rect">
                    <a:avLst/>
                  </a:prstGeom>
                  <a:solidFill>
                    <a:srgbClr val="D9D9D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344" name="Freeform 927"/>
                  <p:cNvSpPr>
                    <a:spLocks noChangeAspect="1"/>
                  </p:cNvSpPr>
                  <p:nvPr/>
                </p:nvSpPr>
                <p:spPr bwMode="auto">
                  <a:xfrm>
                    <a:off x="4934" y="2556"/>
                    <a:ext cx="154" cy="24"/>
                  </a:xfrm>
                  <a:custGeom>
                    <a:avLst/>
                    <a:gdLst>
                      <a:gd name="T0" fmla="*/ 0 w 160"/>
                      <a:gd name="T1" fmla="*/ 3 h 28"/>
                      <a:gd name="T2" fmla="*/ 1 w 160"/>
                      <a:gd name="T3" fmla="*/ 0 h 28"/>
                      <a:gd name="T4" fmla="*/ 47 w 160"/>
                      <a:gd name="T5" fmla="*/ 0 h 28"/>
                      <a:gd name="T6" fmla="*/ 47 w 160"/>
                      <a:gd name="T7" fmla="*/ 3 h 28"/>
                      <a:gd name="T8" fmla="*/ 0 w 160"/>
                      <a:gd name="T9" fmla="*/ 3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0"/>
                      <a:gd name="T16" fmla="*/ 0 h 28"/>
                      <a:gd name="T17" fmla="*/ 160 w 160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0" h="28">
                        <a:moveTo>
                          <a:pt x="0" y="27"/>
                        </a:moveTo>
                        <a:lnTo>
                          <a:pt x="1" y="0"/>
                        </a:lnTo>
                        <a:lnTo>
                          <a:pt x="159" y="0"/>
                        </a:lnTo>
                        <a:lnTo>
                          <a:pt x="159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45" name="Freeform 928"/>
                  <p:cNvSpPr>
                    <a:spLocks noChangeAspect="1"/>
                  </p:cNvSpPr>
                  <p:nvPr/>
                </p:nvSpPr>
                <p:spPr bwMode="auto">
                  <a:xfrm>
                    <a:off x="4949" y="2556"/>
                    <a:ext cx="125" cy="24"/>
                  </a:xfrm>
                  <a:custGeom>
                    <a:avLst/>
                    <a:gdLst>
                      <a:gd name="T0" fmla="*/ 0 w 129"/>
                      <a:gd name="T1" fmla="*/ 3 h 28"/>
                      <a:gd name="T2" fmla="*/ 1 w 129"/>
                      <a:gd name="T3" fmla="*/ 0 h 28"/>
                      <a:gd name="T4" fmla="*/ 46 w 129"/>
                      <a:gd name="T5" fmla="*/ 0 h 28"/>
                      <a:gd name="T6" fmla="*/ 46 w 129"/>
                      <a:gd name="T7" fmla="*/ 3 h 28"/>
                      <a:gd name="T8" fmla="*/ 0 w 129"/>
                      <a:gd name="T9" fmla="*/ 3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28"/>
                      <a:gd name="T17" fmla="*/ 129 w 129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28">
                        <a:moveTo>
                          <a:pt x="0" y="27"/>
                        </a:moveTo>
                        <a:lnTo>
                          <a:pt x="1" y="0"/>
                        </a:lnTo>
                        <a:lnTo>
                          <a:pt x="128" y="0"/>
                        </a:lnTo>
                        <a:lnTo>
                          <a:pt x="128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46" name="Rectangle 929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962" y="2556"/>
                    <a:ext cx="98" cy="24"/>
                  </a:xfrm>
                  <a:prstGeom prst="rect">
                    <a:avLst/>
                  </a:prstGeom>
                  <a:solidFill>
                    <a:srgbClr val="F7F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347" name="Freeform 930"/>
                  <p:cNvSpPr>
                    <a:spLocks noChangeAspect="1"/>
                  </p:cNvSpPr>
                  <p:nvPr/>
                </p:nvSpPr>
                <p:spPr bwMode="auto">
                  <a:xfrm>
                    <a:off x="4971" y="2556"/>
                    <a:ext cx="81" cy="24"/>
                  </a:xfrm>
                  <a:custGeom>
                    <a:avLst/>
                    <a:gdLst>
                      <a:gd name="T0" fmla="*/ 0 w 84"/>
                      <a:gd name="T1" fmla="*/ 3 h 28"/>
                      <a:gd name="T2" fmla="*/ 0 w 84"/>
                      <a:gd name="T3" fmla="*/ 0 h 28"/>
                      <a:gd name="T4" fmla="*/ 28 w 84"/>
                      <a:gd name="T5" fmla="*/ 0 h 28"/>
                      <a:gd name="T6" fmla="*/ 28 w 84"/>
                      <a:gd name="T7" fmla="*/ 3 h 28"/>
                      <a:gd name="T8" fmla="*/ 0 w 84"/>
                      <a:gd name="T9" fmla="*/ 3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"/>
                      <a:gd name="T16" fmla="*/ 0 h 28"/>
                      <a:gd name="T17" fmla="*/ 84 w 84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" h="28">
                        <a:moveTo>
                          <a:pt x="0" y="27"/>
                        </a:moveTo>
                        <a:lnTo>
                          <a:pt x="0" y="0"/>
                        </a:lnTo>
                        <a:lnTo>
                          <a:pt x="82" y="0"/>
                        </a:lnTo>
                        <a:lnTo>
                          <a:pt x="83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48" name="Rectangle 931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832" y="2591"/>
                    <a:ext cx="29" cy="253"/>
                  </a:xfrm>
                  <a:prstGeom prst="rect">
                    <a:avLst/>
                  </a:prstGeom>
                  <a:solidFill>
                    <a:srgbClr val="A6A6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349" name="Rectangle 932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836" y="2594"/>
                    <a:ext cx="21" cy="247"/>
                  </a:xfrm>
                  <a:prstGeom prst="rect">
                    <a:avLst/>
                  </a:prstGeom>
                  <a:noFill/>
                  <a:ln w="12699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350" name="Freeform 933"/>
                  <p:cNvSpPr>
                    <a:spLocks noChangeAspect="1"/>
                  </p:cNvSpPr>
                  <p:nvPr/>
                </p:nvSpPr>
                <p:spPr bwMode="auto">
                  <a:xfrm>
                    <a:off x="4981" y="2587"/>
                    <a:ext cx="57" cy="26"/>
                  </a:xfrm>
                  <a:custGeom>
                    <a:avLst/>
                    <a:gdLst>
                      <a:gd name="T0" fmla="*/ 19 w 59"/>
                      <a:gd name="T1" fmla="*/ 3 h 30"/>
                      <a:gd name="T2" fmla="*/ 0 w 59"/>
                      <a:gd name="T3" fmla="*/ 3 h 30"/>
                      <a:gd name="T4" fmla="*/ 0 w 59"/>
                      <a:gd name="T5" fmla="*/ 1 h 30"/>
                      <a:gd name="T6" fmla="*/ 19 w 59"/>
                      <a:gd name="T7" fmla="*/ 0 h 30"/>
                      <a:gd name="T8" fmla="*/ 19 w 59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30"/>
                      <a:gd name="T17" fmla="*/ 59 w 59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30">
                        <a:moveTo>
                          <a:pt x="58" y="29"/>
                        </a:moveTo>
                        <a:lnTo>
                          <a:pt x="0" y="29"/>
                        </a:lnTo>
                        <a:lnTo>
                          <a:pt x="0" y="1"/>
                        </a:lnTo>
                        <a:lnTo>
                          <a:pt x="58" y="0"/>
                        </a:lnTo>
                        <a:lnTo>
                          <a:pt x="58" y="29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51" name="Freeform 934"/>
                  <p:cNvSpPr>
                    <a:spLocks noChangeAspect="1"/>
                  </p:cNvSpPr>
                  <p:nvPr/>
                </p:nvSpPr>
                <p:spPr bwMode="auto">
                  <a:xfrm>
                    <a:off x="4981" y="2587"/>
                    <a:ext cx="57" cy="26"/>
                  </a:xfrm>
                  <a:custGeom>
                    <a:avLst/>
                    <a:gdLst>
                      <a:gd name="T0" fmla="*/ 19 w 59"/>
                      <a:gd name="T1" fmla="*/ 3 h 30"/>
                      <a:gd name="T2" fmla="*/ 0 w 59"/>
                      <a:gd name="T3" fmla="*/ 3 h 30"/>
                      <a:gd name="T4" fmla="*/ 0 w 59"/>
                      <a:gd name="T5" fmla="*/ 1 h 30"/>
                      <a:gd name="T6" fmla="*/ 19 w 59"/>
                      <a:gd name="T7" fmla="*/ 0 h 30"/>
                      <a:gd name="T8" fmla="*/ 19 w 59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30"/>
                      <a:gd name="T17" fmla="*/ 59 w 59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30">
                        <a:moveTo>
                          <a:pt x="58" y="29"/>
                        </a:moveTo>
                        <a:lnTo>
                          <a:pt x="0" y="29"/>
                        </a:lnTo>
                        <a:lnTo>
                          <a:pt x="0" y="1"/>
                        </a:lnTo>
                        <a:lnTo>
                          <a:pt x="58" y="0"/>
                        </a:lnTo>
                        <a:lnTo>
                          <a:pt x="58" y="29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52" name="Freeform 935"/>
                  <p:cNvSpPr>
                    <a:spLocks noChangeAspect="1"/>
                  </p:cNvSpPr>
                  <p:nvPr/>
                </p:nvSpPr>
                <p:spPr bwMode="auto">
                  <a:xfrm>
                    <a:off x="4992" y="2589"/>
                    <a:ext cx="1" cy="24"/>
                  </a:xfrm>
                  <a:custGeom>
                    <a:avLst/>
                    <a:gdLst>
                      <a:gd name="T0" fmla="*/ 0 w 1"/>
                      <a:gd name="T1" fmla="*/ 0 h 28"/>
                      <a:gd name="T2" fmla="*/ 0 w 1"/>
                      <a:gd name="T3" fmla="*/ 3 h 28"/>
                      <a:gd name="T4" fmla="*/ 0 w 1"/>
                      <a:gd name="T5" fmla="*/ 0 h 2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8"/>
                      <a:gd name="T11" fmla="*/ 1 w 1"/>
                      <a:gd name="T12" fmla="*/ 28 h 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8">
                        <a:moveTo>
                          <a:pt x="0" y="0"/>
                        </a:move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53" name="Line 93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991" y="2591"/>
                    <a:ext cx="1" cy="2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4" name="Freeform 937"/>
                  <p:cNvSpPr>
                    <a:spLocks noChangeAspect="1"/>
                  </p:cNvSpPr>
                  <p:nvPr/>
                </p:nvSpPr>
                <p:spPr bwMode="auto">
                  <a:xfrm>
                    <a:off x="4895" y="2587"/>
                    <a:ext cx="58" cy="26"/>
                  </a:xfrm>
                  <a:custGeom>
                    <a:avLst/>
                    <a:gdLst>
                      <a:gd name="T0" fmla="*/ 11 w 61"/>
                      <a:gd name="T1" fmla="*/ 3 h 30"/>
                      <a:gd name="T2" fmla="*/ 0 w 61"/>
                      <a:gd name="T3" fmla="*/ 3 h 30"/>
                      <a:gd name="T4" fmla="*/ 0 w 61"/>
                      <a:gd name="T5" fmla="*/ 1 h 30"/>
                      <a:gd name="T6" fmla="*/ 11 w 61"/>
                      <a:gd name="T7" fmla="*/ 0 h 30"/>
                      <a:gd name="T8" fmla="*/ 11 w 61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30"/>
                      <a:gd name="T17" fmla="*/ 61 w 61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30">
                        <a:moveTo>
                          <a:pt x="60" y="29"/>
                        </a:moveTo>
                        <a:lnTo>
                          <a:pt x="0" y="29"/>
                        </a:lnTo>
                        <a:lnTo>
                          <a:pt x="0" y="1"/>
                        </a:lnTo>
                        <a:lnTo>
                          <a:pt x="60" y="0"/>
                        </a:lnTo>
                        <a:lnTo>
                          <a:pt x="60" y="29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55" name="Freeform 938"/>
                  <p:cNvSpPr>
                    <a:spLocks noChangeAspect="1"/>
                  </p:cNvSpPr>
                  <p:nvPr/>
                </p:nvSpPr>
                <p:spPr bwMode="auto">
                  <a:xfrm>
                    <a:off x="4895" y="2587"/>
                    <a:ext cx="58" cy="26"/>
                  </a:xfrm>
                  <a:custGeom>
                    <a:avLst/>
                    <a:gdLst>
                      <a:gd name="T0" fmla="*/ 11 w 61"/>
                      <a:gd name="T1" fmla="*/ 3 h 30"/>
                      <a:gd name="T2" fmla="*/ 0 w 61"/>
                      <a:gd name="T3" fmla="*/ 3 h 30"/>
                      <a:gd name="T4" fmla="*/ 0 w 61"/>
                      <a:gd name="T5" fmla="*/ 1 h 30"/>
                      <a:gd name="T6" fmla="*/ 11 w 61"/>
                      <a:gd name="T7" fmla="*/ 0 h 30"/>
                      <a:gd name="T8" fmla="*/ 11 w 61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30"/>
                      <a:gd name="T17" fmla="*/ 61 w 61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30">
                        <a:moveTo>
                          <a:pt x="60" y="29"/>
                        </a:moveTo>
                        <a:lnTo>
                          <a:pt x="0" y="29"/>
                        </a:lnTo>
                        <a:lnTo>
                          <a:pt x="0" y="1"/>
                        </a:lnTo>
                        <a:lnTo>
                          <a:pt x="60" y="0"/>
                        </a:lnTo>
                        <a:lnTo>
                          <a:pt x="60" y="29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56" name="Freeform 939"/>
                  <p:cNvSpPr>
                    <a:spLocks noChangeAspect="1"/>
                  </p:cNvSpPr>
                  <p:nvPr/>
                </p:nvSpPr>
                <p:spPr bwMode="auto">
                  <a:xfrm>
                    <a:off x="5069" y="2587"/>
                    <a:ext cx="58" cy="26"/>
                  </a:xfrm>
                  <a:custGeom>
                    <a:avLst/>
                    <a:gdLst>
                      <a:gd name="T0" fmla="*/ 20 w 60"/>
                      <a:gd name="T1" fmla="*/ 3 h 30"/>
                      <a:gd name="T2" fmla="*/ 0 w 60"/>
                      <a:gd name="T3" fmla="*/ 3 h 30"/>
                      <a:gd name="T4" fmla="*/ 0 w 60"/>
                      <a:gd name="T5" fmla="*/ 1 h 30"/>
                      <a:gd name="T6" fmla="*/ 19 w 60"/>
                      <a:gd name="T7" fmla="*/ 0 h 30"/>
                      <a:gd name="T8" fmla="*/ 20 w 60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30"/>
                      <a:gd name="T17" fmla="*/ 60 w 60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30">
                        <a:moveTo>
                          <a:pt x="59" y="29"/>
                        </a:moveTo>
                        <a:lnTo>
                          <a:pt x="0" y="29"/>
                        </a:lnTo>
                        <a:lnTo>
                          <a:pt x="0" y="1"/>
                        </a:lnTo>
                        <a:lnTo>
                          <a:pt x="58" y="0"/>
                        </a:lnTo>
                        <a:lnTo>
                          <a:pt x="59" y="29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57" name="Freeform 940"/>
                  <p:cNvSpPr>
                    <a:spLocks noChangeAspect="1"/>
                  </p:cNvSpPr>
                  <p:nvPr/>
                </p:nvSpPr>
                <p:spPr bwMode="auto">
                  <a:xfrm>
                    <a:off x="5069" y="2587"/>
                    <a:ext cx="58" cy="26"/>
                  </a:xfrm>
                  <a:custGeom>
                    <a:avLst/>
                    <a:gdLst>
                      <a:gd name="T0" fmla="*/ 20 w 60"/>
                      <a:gd name="T1" fmla="*/ 3 h 30"/>
                      <a:gd name="T2" fmla="*/ 0 w 60"/>
                      <a:gd name="T3" fmla="*/ 3 h 30"/>
                      <a:gd name="T4" fmla="*/ 0 w 60"/>
                      <a:gd name="T5" fmla="*/ 1 h 30"/>
                      <a:gd name="T6" fmla="*/ 19 w 60"/>
                      <a:gd name="T7" fmla="*/ 0 h 30"/>
                      <a:gd name="T8" fmla="*/ 20 w 60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30"/>
                      <a:gd name="T17" fmla="*/ 60 w 60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30">
                        <a:moveTo>
                          <a:pt x="59" y="29"/>
                        </a:moveTo>
                        <a:lnTo>
                          <a:pt x="0" y="29"/>
                        </a:lnTo>
                        <a:lnTo>
                          <a:pt x="0" y="1"/>
                        </a:lnTo>
                        <a:lnTo>
                          <a:pt x="58" y="0"/>
                        </a:lnTo>
                        <a:lnTo>
                          <a:pt x="59" y="29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58" name="Freeform 941"/>
                  <p:cNvSpPr>
                    <a:spLocks noChangeAspect="1"/>
                  </p:cNvSpPr>
                  <p:nvPr/>
                </p:nvSpPr>
                <p:spPr bwMode="auto">
                  <a:xfrm>
                    <a:off x="5078" y="2589"/>
                    <a:ext cx="1" cy="24"/>
                  </a:xfrm>
                  <a:custGeom>
                    <a:avLst/>
                    <a:gdLst>
                      <a:gd name="T0" fmla="*/ 0 w 1"/>
                      <a:gd name="T1" fmla="*/ 0 h 28"/>
                      <a:gd name="T2" fmla="*/ 0 w 1"/>
                      <a:gd name="T3" fmla="*/ 3 h 28"/>
                      <a:gd name="T4" fmla="*/ 0 w 1"/>
                      <a:gd name="T5" fmla="*/ 0 h 28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8"/>
                      <a:gd name="T11" fmla="*/ 1 w 1"/>
                      <a:gd name="T12" fmla="*/ 28 h 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8">
                        <a:moveTo>
                          <a:pt x="0" y="0"/>
                        </a:move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59" name="Line 94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077" y="2591"/>
                    <a:ext cx="1" cy="2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0" name="Freeform 943"/>
                  <p:cNvSpPr>
                    <a:spLocks noChangeAspect="1"/>
                  </p:cNvSpPr>
                  <p:nvPr/>
                </p:nvSpPr>
                <p:spPr bwMode="auto">
                  <a:xfrm>
                    <a:off x="4867" y="2688"/>
                    <a:ext cx="25" cy="58"/>
                  </a:xfrm>
                  <a:custGeom>
                    <a:avLst/>
                    <a:gdLst>
                      <a:gd name="T0" fmla="*/ 13 w 26"/>
                      <a:gd name="T1" fmla="*/ 0 h 67"/>
                      <a:gd name="T2" fmla="*/ 13 w 26"/>
                      <a:gd name="T3" fmla="*/ 3 h 67"/>
                      <a:gd name="T4" fmla="*/ 0 w 26"/>
                      <a:gd name="T5" fmla="*/ 3 h 67"/>
                      <a:gd name="T6" fmla="*/ 0 w 26"/>
                      <a:gd name="T7" fmla="*/ 0 h 67"/>
                      <a:gd name="T8" fmla="*/ 13 w 26"/>
                      <a:gd name="T9" fmla="*/ 0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7"/>
                      <a:gd name="T17" fmla="*/ 26 w 26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7">
                        <a:moveTo>
                          <a:pt x="25" y="0"/>
                        </a:moveTo>
                        <a:lnTo>
                          <a:pt x="24" y="65"/>
                        </a:lnTo>
                        <a:lnTo>
                          <a:pt x="0" y="66"/>
                        </a:lnTo>
                        <a:lnTo>
                          <a:pt x="0" y="0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61" name="Freeform 944"/>
                  <p:cNvSpPr>
                    <a:spLocks noChangeAspect="1"/>
                  </p:cNvSpPr>
                  <p:nvPr/>
                </p:nvSpPr>
                <p:spPr bwMode="auto">
                  <a:xfrm>
                    <a:off x="4867" y="2688"/>
                    <a:ext cx="25" cy="58"/>
                  </a:xfrm>
                  <a:custGeom>
                    <a:avLst/>
                    <a:gdLst>
                      <a:gd name="T0" fmla="*/ 13 w 26"/>
                      <a:gd name="T1" fmla="*/ 0 h 67"/>
                      <a:gd name="T2" fmla="*/ 13 w 26"/>
                      <a:gd name="T3" fmla="*/ 3 h 67"/>
                      <a:gd name="T4" fmla="*/ 0 w 26"/>
                      <a:gd name="T5" fmla="*/ 3 h 67"/>
                      <a:gd name="T6" fmla="*/ 0 w 26"/>
                      <a:gd name="T7" fmla="*/ 0 h 67"/>
                      <a:gd name="T8" fmla="*/ 13 w 26"/>
                      <a:gd name="T9" fmla="*/ 0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67"/>
                      <a:gd name="T17" fmla="*/ 26 w 26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67">
                        <a:moveTo>
                          <a:pt x="25" y="0"/>
                        </a:moveTo>
                        <a:lnTo>
                          <a:pt x="24" y="65"/>
                        </a:lnTo>
                        <a:lnTo>
                          <a:pt x="0" y="66"/>
                        </a:lnTo>
                        <a:lnTo>
                          <a:pt x="0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62" name="Freeform 945"/>
                  <p:cNvSpPr>
                    <a:spLocks noChangeAspect="1"/>
                  </p:cNvSpPr>
                  <p:nvPr/>
                </p:nvSpPr>
                <p:spPr bwMode="auto">
                  <a:xfrm>
                    <a:off x="4867" y="2734"/>
                    <a:ext cx="24" cy="2"/>
                  </a:xfrm>
                  <a:custGeom>
                    <a:avLst/>
                    <a:gdLst>
                      <a:gd name="T0" fmla="*/ 0 w 25"/>
                      <a:gd name="T1" fmla="*/ 1 h 2"/>
                      <a:gd name="T2" fmla="*/ 12 w 25"/>
                      <a:gd name="T3" fmla="*/ 0 h 2"/>
                      <a:gd name="T4" fmla="*/ 0 w 25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5"/>
                      <a:gd name="T10" fmla="*/ 0 h 2"/>
                      <a:gd name="T11" fmla="*/ 25 w 25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5" h="2">
                        <a:moveTo>
                          <a:pt x="0" y="1"/>
                        </a:moveTo>
                        <a:lnTo>
                          <a:pt x="24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63" name="Line 9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68" y="2734"/>
                    <a:ext cx="21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4" name="Freeform 947"/>
                  <p:cNvSpPr>
                    <a:spLocks noChangeAspect="1"/>
                  </p:cNvSpPr>
                  <p:nvPr/>
                </p:nvSpPr>
                <p:spPr bwMode="auto">
                  <a:xfrm>
                    <a:off x="4868" y="2775"/>
                    <a:ext cx="24" cy="56"/>
                  </a:xfrm>
                  <a:custGeom>
                    <a:avLst/>
                    <a:gdLst>
                      <a:gd name="T0" fmla="*/ 12 w 25"/>
                      <a:gd name="T1" fmla="*/ 0 h 65"/>
                      <a:gd name="T2" fmla="*/ 12 w 25"/>
                      <a:gd name="T3" fmla="*/ 3 h 65"/>
                      <a:gd name="T4" fmla="*/ 0 w 25"/>
                      <a:gd name="T5" fmla="*/ 3 h 65"/>
                      <a:gd name="T6" fmla="*/ 0 w 25"/>
                      <a:gd name="T7" fmla="*/ 1 h 65"/>
                      <a:gd name="T8" fmla="*/ 12 w 25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65"/>
                      <a:gd name="T17" fmla="*/ 25 w 25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65">
                        <a:moveTo>
                          <a:pt x="24" y="0"/>
                        </a:moveTo>
                        <a:lnTo>
                          <a:pt x="24" y="64"/>
                        </a:lnTo>
                        <a:lnTo>
                          <a:pt x="0" y="64"/>
                        </a:lnTo>
                        <a:lnTo>
                          <a:pt x="0" y="1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65" name="Freeform 948"/>
                  <p:cNvSpPr>
                    <a:spLocks noChangeAspect="1"/>
                  </p:cNvSpPr>
                  <p:nvPr/>
                </p:nvSpPr>
                <p:spPr bwMode="auto">
                  <a:xfrm>
                    <a:off x="4868" y="2775"/>
                    <a:ext cx="24" cy="56"/>
                  </a:xfrm>
                  <a:custGeom>
                    <a:avLst/>
                    <a:gdLst>
                      <a:gd name="T0" fmla="*/ 12 w 25"/>
                      <a:gd name="T1" fmla="*/ 0 h 65"/>
                      <a:gd name="T2" fmla="*/ 12 w 25"/>
                      <a:gd name="T3" fmla="*/ 3 h 65"/>
                      <a:gd name="T4" fmla="*/ 0 w 25"/>
                      <a:gd name="T5" fmla="*/ 3 h 65"/>
                      <a:gd name="T6" fmla="*/ 0 w 25"/>
                      <a:gd name="T7" fmla="*/ 1 h 65"/>
                      <a:gd name="T8" fmla="*/ 12 w 25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65"/>
                      <a:gd name="T17" fmla="*/ 25 w 25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65">
                        <a:moveTo>
                          <a:pt x="24" y="0"/>
                        </a:moveTo>
                        <a:lnTo>
                          <a:pt x="24" y="64"/>
                        </a:lnTo>
                        <a:lnTo>
                          <a:pt x="0" y="64"/>
                        </a:lnTo>
                        <a:lnTo>
                          <a:pt x="0" y="1"/>
                        </a:lnTo>
                        <a:lnTo>
                          <a:pt x="24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66" name="Freeform 949"/>
                  <p:cNvSpPr>
                    <a:spLocks noChangeAspect="1"/>
                  </p:cNvSpPr>
                  <p:nvPr/>
                </p:nvSpPr>
                <p:spPr bwMode="auto">
                  <a:xfrm>
                    <a:off x="4869" y="2820"/>
                    <a:ext cx="23" cy="1"/>
                  </a:xfrm>
                  <a:custGeom>
                    <a:avLst/>
                    <a:gdLst>
                      <a:gd name="T0" fmla="*/ 0 w 24"/>
                      <a:gd name="T1" fmla="*/ 1 h 2"/>
                      <a:gd name="T2" fmla="*/ 12 w 24"/>
                      <a:gd name="T3" fmla="*/ 0 h 2"/>
                      <a:gd name="T4" fmla="*/ 0 w 24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2"/>
                      <a:gd name="T11" fmla="*/ 24 w 24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2">
                        <a:moveTo>
                          <a:pt x="0" y="1"/>
                        </a:moveTo>
                        <a:lnTo>
                          <a:pt x="23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67" name="Line 9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71" y="2820"/>
                    <a:ext cx="20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8" name="Freeform 951"/>
                  <p:cNvSpPr>
                    <a:spLocks noChangeAspect="1"/>
                  </p:cNvSpPr>
                  <p:nvPr/>
                </p:nvSpPr>
                <p:spPr bwMode="auto">
                  <a:xfrm>
                    <a:off x="4864" y="2605"/>
                    <a:ext cx="26" cy="56"/>
                  </a:xfrm>
                  <a:custGeom>
                    <a:avLst/>
                    <a:gdLst>
                      <a:gd name="T0" fmla="*/ 13 w 27"/>
                      <a:gd name="T1" fmla="*/ 0 h 65"/>
                      <a:gd name="T2" fmla="*/ 13 w 27"/>
                      <a:gd name="T3" fmla="*/ 3 h 65"/>
                      <a:gd name="T4" fmla="*/ 0 w 27"/>
                      <a:gd name="T5" fmla="*/ 3 h 65"/>
                      <a:gd name="T6" fmla="*/ 0 w 27"/>
                      <a:gd name="T7" fmla="*/ 1 h 65"/>
                      <a:gd name="T8" fmla="*/ 13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26" y="0"/>
                        </a:moveTo>
                        <a:lnTo>
                          <a:pt x="26" y="64"/>
                        </a:lnTo>
                        <a:lnTo>
                          <a:pt x="0" y="64"/>
                        </a:lnTo>
                        <a:lnTo>
                          <a:pt x="0" y="1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69" name="Freeform 952"/>
                  <p:cNvSpPr>
                    <a:spLocks noChangeAspect="1"/>
                  </p:cNvSpPr>
                  <p:nvPr/>
                </p:nvSpPr>
                <p:spPr bwMode="auto">
                  <a:xfrm>
                    <a:off x="4864" y="2605"/>
                    <a:ext cx="26" cy="56"/>
                  </a:xfrm>
                  <a:custGeom>
                    <a:avLst/>
                    <a:gdLst>
                      <a:gd name="T0" fmla="*/ 13 w 27"/>
                      <a:gd name="T1" fmla="*/ 0 h 65"/>
                      <a:gd name="T2" fmla="*/ 13 w 27"/>
                      <a:gd name="T3" fmla="*/ 3 h 65"/>
                      <a:gd name="T4" fmla="*/ 0 w 27"/>
                      <a:gd name="T5" fmla="*/ 3 h 65"/>
                      <a:gd name="T6" fmla="*/ 0 w 27"/>
                      <a:gd name="T7" fmla="*/ 1 h 65"/>
                      <a:gd name="T8" fmla="*/ 13 w 27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65"/>
                      <a:gd name="T17" fmla="*/ 27 w 2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65">
                        <a:moveTo>
                          <a:pt x="26" y="0"/>
                        </a:moveTo>
                        <a:lnTo>
                          <a:pt x="26" y="64"/>
                        </a:lnTo>
                        <a:lnTo>
                          <a:pt x="0" y="64"/>
                        </a:lnTo>
                        <a:lnTo>
                          <a:pt x="0" y="1"/>
                        </a:lnTo>
                        <a:lnTo>
                          <a:pt x="26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70" name="Freeform 953"/>
                  <p:cNvSpPr>
                    <a:spLocks noChangeAspect="1"/>
                  </p:cNvSpPr>
                  <p:nvPr/>
                </p:nvSpPr>
                <p:spPr bwMode="auto">
                  <a:xfrm>
                    <a:off x="4865" y="2650"/>
                    <a:ext cx="25" cy="1"/>
                  </a:xfrm>
                  <a:custGeom>
                    <a:avLst/>
                    <a:gdLst>
                      <a:gd name="T0" fmla="*/ 0 w 26"/>
                      <a:gd name="T1" fmla="*/ 1 h 2"/>
                      <a:gd name="T2" fmla="*/ 13 w 26"/>
                      <a:gd name="T3" fmla="*/ 0 h 2"/>
                      <a:gd name="T4" fmla="*/ 0 w 26"/>
                      <a:gd name="T5" fmla="*/ 1 h 2"/>
                      <a:gd name="T6" fmla="*/ 0 60000 65536"/>
                      <a:gd name="T7" fmla="*/ 0 60000 65536"/>
                      <a:gd name="T8" fmla="*/ 0 60000 65536"/>
                      <a:gd name="T9" fmla="*/ 0 w 26"/>
                      <a:gd name="T10" fmla="*/ 0 h 2"/>
                      <a:gd name="T11" fmla="*/ 26 w 26"/>
                      <a:gd name="T12" fmla="*/ 2 h 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" h="2">
                        <a:moveTo>
                          <a:pt x="0" y="1"/>
                        </a:moveTo>
                        <a:lnTo>
                          <a:pt x="25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71" name="Line 9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66" y="2650"/>
                    <a:ext cx="22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2" name="Rectangle 955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835" y="2625"/>
                    <a:ext cx="24" cy="188"/>
                  </a:xfrm>
                  <a:prstGeom prst="rect">
                    <a:avLst/>
                  </a:prstGeom>
                  <a:solidFill>
                    <a:srgbClr val="D9D9D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373" name="Rectangle 956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835" y="2643"/>
                    <a:ext cx="24" cy="151"/>
                  </a:xfrm>
                  <a:prstGeom prst="rect">
                    <a:avLst/>
                  </a:prstGeom>
                  <a:solidFill>
                    <a:srgbClr val="E5E5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374" name="Freeform 957"/>
                  <p:cNvSpPr>
                    <a:spLocks noChangeAspect="1"/>
                  </p:cNvSpPr>
                  <p:nvPr/>
                </p:nvSpPr>
                <p:spPr bwMode="auto">
                  <a:xfrm>
                    <a:off x="4835" y="2658"/>
                    <a:ext cx="25" cy="122"/>
                  </a:xfrm>
                  <a:custGeom>
                    <a:avLst/>
                    <a:gdLst>
                      <a:gd name="T0" fmla="*/ 0 w 26"/>
                      <a:gd name="T1" fmla="*/ 0 h 140"/>
                      <a:gd name="T2" fmla="*/ 13 w 26"/>
                      <a:gd name="T3" fmla="*/ 0 h 140"/>
                      <a:gd name="T4" fmla="*/ 13 w 26"/>
                      <a:gd name="T5" fmla="*/ 3 h 140"/>
                      <a:gd name="T6" fmla="*/ 0 w 26"/>
                      <a:gd name="T7" fmla="*/ 3 h 140"/>
                      <a:gd name="T8" fmla="*/ 0 w 26"/>
                      <a:gd name="T9" fmla="*/ 0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0"/>
                      <a:gd name="T17" fmla="*/ 26 w 26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0">
                        <a:moveTo>
                          <a:pt x="0" y="0"/>
                        </a:moveTo>
                        <a:lnTo>
                          <a:pt x="25" y="0"/>
                        </a:lnTo>
                        <a:lnTo>
                          <a:pt x="25" y="138"/>
                        </a:lnTo>
                        <a:lnTo>
                          <a:pt x="0" y="13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75" name="Rectangle 95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835" y="2670"/>
                    <a:ext cx="24" cy="97"/>
                  </a:xfrm>
                  <a:prstGeom prst="rect">
                    <a:avLst/>
                  </a:prstGeom>
                  <a:solidFill>
                    <a:srgbClr val="F7F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376" name="Rectangle 959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4835" y="2679"/>
                    <a:ext cx="24" cy="7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>
                      <a:lnSpc>
                        <a:spcPct val="80000"/>
                      </a:lnSpc>
                      <a:spcBef>
                        <a:spcPct val="20000"/>
                      </a:spcBef>
                    </a:pPr>
                    <a:endParaRPr lang="en-US"/>
                  </a:p>
                </p:txBody>
              </p:sp>
              <p:sp>
                <p:nvSpPr>
                  <p:cNvPr id="11377" name="Freeform 960"/>
                  <p:cNvSpPr>
                    <a:spLocks noChangeAspect="1"/>
                  </p:cNvSpPr>
                  <p:nvPr/>
                </p:nvSpPr>
                <p:spPr bwMode="auto">
                  <a:xfrm>
                    <a:off x="4883" y="2527"/>
                    <a:ext cx="259" cy="29"/>
                  </a:xfrm>
                  <a:custGeom>
                    <a:avLst/>
                    <a:gdLst>
                      <a:gd name="T0" fmla="*/ 80 w 269"/>
                      <a:gd name="T1" fmla="*/ 0 h 34"/>
                      <a:gd name="T2" fmla="*/ 80 w 269"/>
                      <a:gd name="T3" fmla="*/ 3 h 34"/>
                      <a:gd name="T4" fmla="*/ 0 w 269"/>
                      <a:gd name="T5" fmla="*/ 3 h 34"/>
                      <a:gd name="T6" fmla="*/ 0 w 269"/>
                      <a:gd name="T7" fmla="*/ 1 h 34"/>
                      <a:gd name="T8" fmla="*/ 80 w 269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9"/>
                      <a:gd name="T16" fmla="*/ 0 h 34"/>
                      <a:gd name="T17" fmla="*/ 269 w 269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9" h="34">
                        <a:moveTo>
                          <a:pt x="268" y="0"/>
                        </a:moveTo>
                        <a:lnTo>
                          <a:pt x="268" y="32"/>
                        </a:lnTo>
                        <a:lnTo>
                          <a:pt x="0" y="33"/>
                        </a:lnTo>
                        <a:lnTo>
                          <a:pt x="0" y="1"/>
                        </a:lnTo>
                        <a:lnTo>
                          <a:pt x="268" y="0"/>
                        </a:lnTo>
                      </a:path>
                    </a:pathLst>
                  </a:custGeom>
                  <a:solidFill>
                    <a:srgbClr val="A6A6A6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78" name="Freeform 961"/>
                  <p:cNvSpPr>
                    <a:spLocks noChangeAspect="1"/>
                  </p:cNvSpPr>
                  <p:nvPr/>
                </p:nvSpPr>
                <p:spPr bwMode="auto">
                  <a:xfrm>
                    <a:off x="4883" y="2527"/>
                    <a:ext cx="259" cy="29"/>
                  </a:xfrm>
                  <a:custGeom>
                    <a:avLst/>
                    <a:gdLst>
                      <a:gd name="T0" fmla="*/ 80 w 269"/>
                      <a:gd name="T1" fmla="*/ 0 h 34"/>
                      <a:gd name="T2" fmla="*/ 80 w 269"/>
                      <a:gd name="T3" fmla="*/ 3 h 34"/>
                      <a:gd name="T4" fmla="*/ 0 w 269"/>
                      <a:gd name="T5" fmla="*/ 3 h 34"/>
                      <a:gd name="T6" fmla="*/ 0 w 269"/>
                      <a:gd name="T7" fmla="*/ 1 h 34"/>
                      <a:gd name="T8" fmla="*/ 80 w 269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9"/>
                      <a:gd name="T16" fmla="*/ 0 h 34"/>
                      <a:gd name="T17" fmla="*/ 269 w 269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9" h="34">
                        <a:moveTo>
                          <a:pt x="268" y="0"/>
                        </a:moveTo>
                        <a:lnTo>
                          <a:pt x="268" y="32"/>
                        </a:lnTo>
                        <a:lnTo>
                          <a:pt x="0" y="33"/>
                        </a:lnTo>
                        <a:lnTo>
                          <a:pt x="0" y="1"/>
                        </a:lnTo>
                        <a:lnTo>
                          <a:pt x="268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79" name="Freeform 962"/>
                  <p:cNvSpPr>
                    <a:spLocks noChangeAspect="1"/>
                  </p:cNvSpPr>
                  <p:nvPr/>
                </p:nvSpPr>
                <p:spPr bwMode="auto">
                  <a:xfrm>
                    <a:off x="4915" y="2527"/>
                    <a:ext cx="192" cy="28"/>
                  </a:xfrm>
                  <a:custGeom>
                    <a:avLst/>
                    <a:gdLst>
                      <a:gd name="T0" fmla="*/ 0 w 200"/>
                      <a:gd name="T1" fmla="*/ 4 h 32"/>
                      <a:gd name="T2" fmla="*/ 0 w 200"/>
                      <a:gd name="T3" fmla="*/ 1 h 32"/>
                      <a:gd name="T4" fmla="*/ 54 w 200"/>
                      <a:gd name="T5" fmla="*/ 0 h 32"/>
                      <a:gd name="T6" fmla="*/ 54 w 200"/>
                      <a:gd name="T7" fmla="*/ 4 h 32"/>
                      <a:gd name="T8" fmla="*/ 0 w 200"/>
                      <a:gd name="T9" fmla="*/ 4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"/>
                      <a:gd name="T16" fmla="*/ 0 h 32"/>
                      <a:gd name="T17" fmla="*/ 200 w 200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" h="32">
                        <a:moveTo>
                          <a:pt x="0" y="31"/>
                        </a:moveTo>
                        <a:lnTo>
                          <a:pt x="0" y="1"/>
                        </a:lnTo>
                        <a:lnTo>
                          <a:pt x="199" y="0"/>
                        </a:lnTo>
                        <a:lnTo>
                          <a:pt x="199" y="30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D9D9D9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80" name="Freeform 963"/>
                  <p:cNvSpPr>
                    <a:spLocks noChangeAspect="1"/>
                  </p:cNvSpPr>
                  <p:nvPr/>
                </p:nvSpPr>
                <p:spPr bwMode="auto">
                  <a:xfrm>
                    <a:off x="4934" y="2527"/>
                    <a:ext cx="154" cy="26"/>
                  </a:xfrm>
                  <a:custGeom>
                    <a:avLst/>
                    <a:gdLst>
                      <a:gd name="T0" fmla="*/ 0 w 160"/>
                      <a:gd name="T1" fmla="*/ 3 h 30"/>
                      <a:gd name="T2" fmla="*/ 1 w 160"/>
                      <a:gd name="T3" fmla="*/ 1 h 30"/>
                      <a:gd name="T4" fmla="*/ 47 w 160"/>
                      <a:gd name="T5" fmla="*/ 0 h 30"/>
                      <a:gd name="T6" fmla="*/ 47 w 160"/>
                      <a:gd name="T7" fmla="*/ 3 h 30"/>
                      <a:gd name="T8" fmla="*/ 0 w 160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0"/>
                      <a:gd name="T16" fmla="*/ 0 h 30"/>
                      <a:gd name="T17" fmla="*/ 160 w 160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0" h="30">
                        <a:moveTo>
                          <a:pt x="0" y="29"/>
                        </a:moveTo>
                        <a:lnTo>
                          <a:pt x="1" y="1"/>
                        </a:lnTo>
                        <a:lnTo>
                          <a:pt x="159" y="0"/>
                        </a:lnTo>
                        <a:lnTo>
                          <a:pt x="159" y="29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E5E5E5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81" name="Freeform 964"/>
                  <p:cNvSpPr>
                    <a:spLocks noChangeAspect="1"/>
                  </p:cNvSpPr>
                  <p:nvPr/>
                </p:nvSpPr>
                <p:spPr bwMode="auto">
                  <a:xfrm>
                    <a:off x="4949" y="2527"/>
                    <a:ext cx="125" cy="26"/>
                  </a:xfrm>
                  <a:custGeom>
                    <a:avLst/>
                    <a:gdLst>
                      <a:gd name="T0" fmla="*/ 0 w 129"/>
                      <a:gd name="T1" fmla="*/ 3 h 30"/>
                      <a:gd name="T2" fmla="*/ 0 w 129"/>
                      <a:gd name="T3" fmla="*/ 1 h 30"/>
                      <a:gd name="T4" fmla="*/ 46 w 129"/>
                      <a:gd name="T5" fmla="*/ 0 h 30"/>
                      <a:gd name="T6" fmla="*/ 46 w 129"/>
                      <a:gd name="T7" fmla="*/ 3 h 30"/>
                      <a:gd name="T8" fmla="*/ 0 w 129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30"/>
                      <a:gd name="T17" fmla="*/ 129 w 129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30">
                        <a:moveTo>
                          <a:pt x="0" y="29"/>
                        </a:moveTo>
                        <a:lnTo>
                          <a:pt x="0" y="1"/>
                        </a:lnTo>
                        <a:lnTo>
                          <a:pt x="127" y="0"/>
                        </a:lnTo>
                        <a:lnTo>
                          <a:pt x="128" y="29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F2F2F2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82" name="Freeform 965"/>
                  <p:cNvSpPr>
                    <a:spLocks noChangeAspect="1"/>
                  </p:cNvSpPr>
                  <p:nvPr/>
                </p:nvSpPr>
                <p:spPr bwMode="auto">
                  <a:xfrm>
                    <a:off x="4962" y="2527"/>
                    <a:ext cx="99" cy="26"/>
                  </a:xfrm>
                  <a:custGeom>
                    <a:avLst/>
                    <a:gdLst>
                      <a:gd name="T0" fmla="*/ 0 w 103"/>
                      <a:gd name="T1" fmla="*/ 3 h 30"/>
                      <a:gd name="T2" fmla="*/ 0 w 103"/>
                      <a:gd name="T3" fmla="*/ 1 h 30"/>
                      <a:gd name="T4" fmla="*/ 30 w 103"/>
                      <a:gd name="T5" fmla="*/ 0 h 30"/>
                      <a:gd name="T6" fmla="*/ 30 w 103"/>
                      <a:gd name="T7" fmla="*/ 3 h 30"/>
                      <a:gd name="T8" fmla="*/ 0 w 103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3"/>
                      <a:gd name="T16" fmla="*/ 0 h 30"/>
                      <a:gd name="T17" fmla="*/ 103 w 103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3" h="30">
                        <a:moveTo>
                          <a:pt x="0" y="29"/>
                        </a:moveTo>
                        <a:lnTo>
                          <a:pt x="0" y="1"/>
                        </a:lnTo>
                        <a:lnTo>
                          <a:pt x="102" y="0"/>
                        </a:lnTo>
                        <a:lnTo>
                          <a:pt x="102" y="29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F7F7F7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83" name="Freeform 966"/>
                  <p:cNvSpPr>
                    <a:spLocks noChangeAspect="1"/>
                  </p:cNvSpPr>
                  <p:nvPr/>
                </p:nvSpPr>
                <p:spPr bwMode="auto">
                  <a:xfrm>
                    <a:off x="4971" y="2527"/>
                    <a:ext cx="81" cy="26"/>
                  </a:xfrm>
                  <a:custGeom>
                    <a:avLst/>
                    <a:gdLst>
                      <a:gd name="T0" fmla="*/ 0 w 84"/>
                      <a:gd name="T1" fmla="*/ 3 h 30"/>
                      <a:gd name="T2" fmla="*/ 0 w 84"/>
                      <a:gd name="T3" fmla="*/ 1 h 30"/>
                      <a:gd name="T4" fmla="*/ 28 w 84"/>
                      <a:gd name="T5" fmla="*/ 0 h 30"/>
                      <a:gd name="T6" fmla="*/ 28 w 84"/>
                      <a:gd name="T7" fmla="*/ 3 h 30"/>
                      <a:gd name="T8" fmla="*/ 0 w 84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"/>
                      <a:gd name="T16" fmla="*/ 0 h 30"/>
                      <a:gd name="T17" fmla="*/ 84 w 84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" h="30">
                        <a:moveTo>
                          <a:pt x="0" y="29"/>
                        </a:moveTo>
                        <a:lnTo>
                          <a:pt x="0" y="1"/>
                        </a:lnTo>
                        <a:lnTo>
                          <a:pt x="82" y="0"/>
                        </a:lnTo>
                        <a:lnTo>
                          <a:pt x="83" y="29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84" name="Freeform 967"/>
                  <p:cNvSpPr>
                    <a:spLocks noChangeAspect="1"/>
                  </p:cNvSpPr>
                  <p:nvPr/>
                </p:nvSpPr>
                <p:spPr bwMode="auto">
                  <a:xfrm>
                    <a:off x="4912" y="2506"/>
                    <a:ext cx="198" cy="21"/>
                  </a:xfrm>
                  <a:custGeom>
                    <a:avLst/>
                    <a:gdLst>
                      <a:gd name="T0" fmla="*/ 0 w 206"/>
                      <a:gd name="T1" fmla="*/ 3 h 25"/>
                      <a:gd name="T2" fmla="*/ 0 w 206"/>
                      <a:gd name="T3" fmla="*/ 1 h 25"/>
                      <a:gd name="T4" fmla="*/ 58 w 206"/>
                      <a:gd name="T5" fmla="*/ 0 h 25"/>
                      <a:gd name="T6" fmla="*/ 58 w 206"/>
                      <a:gd name="T7" fmla="*/ 3 h 25"/>
                      <a:gd name="T8" fmla="*/ 0 w 206"/>
                      <a:gd name="T9" fmla="*/ 3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6"/>
                      <a:gd name="T16" fmla="*/ 0 h 25"/>
                      <a:gd name="T17" fmla="*/ 206 w 206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6" h="25">
                        <a:moveTo>
                          <a:pt x="0" y="24"/>
                        </a:moveTo>
                        <a:lnTo>
                          <a:pt x="0" y="1"/>
                        </a:lnTo>
                        <a:lnTo>
                          <a:pt x="205" y="0"/>
                        </a:lnTo>
                        <a:lnTo>
                          <a:pt x="205" y="23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85" name="Freeform 968"/>
                  <p:cNvSpPr>
                    <a:spLocks noChangeAspect="1"/>
                  </p:cNvSpPr>
                  <p:nvPr/>
                </p:nvSpPr>
                <p:spPr bwMode="auto">
                  <a:xfrm>
                    <a:off x="4986" y="2499"/>
                    <a:ext cx="60" cy="24"/>
                  </a:xfrm>
                  <a:custGeom>
                    <a:avLst/>
                    <a:gdLst>
                      <a:gd name="T0" fmla="*/ 21 w 62"/>
                      <a:gd name="T1" fmla="*/ 3 h 28"/>
                      <a:gd name="T2" fmla="*/ 0 w 62"/>
                      <a:gd name="T3" fmla="*/ 3 h 28"/>
                      <a:gd name="T4" fmla="*/ 0 w 62"/>
                      <a:gd name="T5" fmla="*/ 0 h 28"/>
                      <a:gd name="T6" fmla="*/ 21 w 62"/>
                      <a:gd name="T7" fmla="*/ 0 h 28"/>
                      <a:gd name="T8" fmla="*/ 21 w 62"/>
                      <a:gd name="T9" fmla="*/ 3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28"/>
                      <a:gd name="T17" fmla="*/ 62 w 62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28">
                        <a:moveTo>
                          <a:pt x="61" y="27"/>
                        </a:moveTo>
                        <a:lnTo>
                          <a:pt x="0" y="27"/>
                        </a:lnTo>
                        <a:lnTo>
                          <a:pt x="0" y="0"/>
                        </a:lnTo>
                        <a:lnTo>
                          <a:pt x="60" y="0"/>
                        </a:lnTo>
                        <a:lnTo>
                          <a:pt x="61" y="27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86" name="Freeform 969"/>
                  <p:cNvSpPr>
                    <a:spLocks noChangeAspect="1"/>
                  </p:cNvSpPr>
                  <p:nvPr/>
                </p:nvSpPr>
                <p:spPr bwMode="auto">
                  <a:xfrm>
                    <a:off x="4986" y="2499"/>
                    <a:ext cx="60" cy="24"/>
                  </a:xfrm>
                  <a:custGeom>
                    <a:avLst/>
                    <a:gdLst>
                      <a:gd name="T0" fmla="*/ 21 w 62"/>
                      <a:gd name="T1" fmla="*/ 3 h 28"/>
                      <a:gd name="T2" fmla="*/ 0 w 62"/>
                      <a:gd name="T3" fmla="*/ 3 h 28"/>
                      <a:gd name="T4" fmla="*/ 0 w 62"/>
                      <a:gd name="T5" fmla="*/ 0 h 28"/>
                      <a:gd name="T6" fmla="*/ 21 w 62"/>
                      <a:gd name="T7" fmla="*/ 0 h 28"/>
                      <a:gd name="T8" fmla="*/ 21 w 62"/>
                      <a:gd name="T9" fmla="*/ 3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28"/>
                      <a:gd name="T17" fmla="*/ 62 w 62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28">
                        <a:moveTo>
                          <a:pt x="61" y="27"/>
                        </a:moveTo>
                        <a:lnTo>
                          <a:pt x="0" y="27"/>
                        </a:lnTo>
                        <a:lnTo>
                          <a:pt x="0" y="0"/>
                        </a:lnTo>
                        <a:lnTo>
                          <a:pt x="60" y="0"/>
                        </a:lnTo>
                        <a:lnTo>
                          <a:pt x="61" y="27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87" name="Freeform 970"/>
                  <p:cNvSpPr>
                    <a:spLocks noChangeAspect="1"/>
                  </p:cNvSpPr>
                  <p:nvPr/>
                </p:nvSpPr>
                <p:spPr bwMode="auto">
                  <a:xfrm>
                    <a:off x="4997" y="2500"/>
                    <a:ext cx="1" cy="23"/>
                  </a:xfrm>
                  <a:custGeom>
                    <a:avLst/>
                    <a:gdLst>
                      <a:gd name="T0" fmla="*/ 0 w 1"/>
                      <a:gd name="T1" fmla="*/ 0 h 27"/>
                      <a:gd name="T2" fmla="*/ 0 w 1"/>
                      <a:gd name="T3" fmla="*/ 3 h 27"/>
                      <a:gd name="T4" fmla="*/ 0 w 1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7"/>
                      <a:gd name="T11" fmla="*/ 1 w 1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7">
                        <a:moveTo>
                          <a:pt x="0" y="0"/>
                        </a:moveTo>
                        <a:lnTo>
                          <a:pt x="0" y="2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88" name="Line 97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996" y="2501"/>
                    <a:ext cx="1" cy="2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9" name="Freeform 972"/>
                  <p:cNvSpPr>
                    <a:spLocks noChangeAspect="1"/>
                  </p:cNvSpPr>
                  <p:nvPr/>
                </p:nvSpPr>
                <p:spPr bwMode="auto">
                  <a:xfrm>
                    <a:off x="4900" y="2499"/>
                    <a:ext cx="58" cy="25"/>
                  </a:xfrm>
                  <a:custGeom>
                    <a:avLst/>
                    <a:gdLst>
                      <a:gd name="T0" fmla="*/ 20 w 60"/>
                      <a:gd name="T1" fmla="*/ 3 h 29"/>
                      <a:gd name="T2" fmla="*/ 0 w 60"/>
                      <a:gd name="T3" fmla="*/ 3 h 29"/>
                      <a:gd name="T4" fmla="*/ 0 w 60"/>
                      <a:gd name="T5" fmla="*/ 1 h 29"/>
                      <a:gd name="T6" fmla="*/ 19 w 60"/>
                      <a:gd name="T7" fmla="*/ 0 h 29"/>
                      <a:gd name="T8" fmla="*/ 20 w 60"/>
                      <a:gd name="T9" fmla="*/ 3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29"/>
                      <a:gd name="T17" fmla="*/ 60 w 60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29">
                        <a:moveTo>
                          <a:pt x="59" y="27"/>
                        </a:moveTo>
                        <a:lnTo>
                          <a:pt x="0" y="28"/>
                        </a:lnTo>
                        <a:lnTo>
                          <a:pt x="0" y="1"/>
                        </a:lnTo>
                        <a:lnTo>
                          <a:pt x="58" y="0"/>
                        </a:lnTo>
                        <a:lnTo>
                          <a:pt x="59" y="27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90" name="Freeform 973"/>
                  <p:cNvSpPr>
                    <a:spLocks noChangeAspect="1"/>
                  </p:cNvSpPr>
                  <p:nvPr/>
                </p:nvSpPr>
                <p:spPr bwMode="auto">
                  <a:xfrm>
                    <a:off x="4900" y="2499"/>
                    <a:ext cx="58" cy="25"/>
                  </a:xfrm>
                  <a:custGeom>
                    <a:avLst/>
                    <a:gdLst>
                      <a:gd name="T0" fmla="*/ 20 w 60"/>
                      <a:gd name="T1" fmla="*/ 3 h 29"/>
                      <a:gd name="T2" fmla="*/ 0 w 60"/>
                      <a:gd name="T3" fmla="*/ 3 h 29"/>
                      <a:gd name="T4" fmla="*/ 0 w 60"/>
                      <a:gd name="T5" fmla="*/ 1 h 29"/>
                      <a:gd name="T6" fmla="*/ 19 w 60"/>
                      <a:gd name="T7" fmla="*/ 0 h 29"/>
                      <a:gd name="T8" fmla="*/ 20 w 60"/>
                      <a:gd name="T9" fmla="*/ 3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29"/>
                      <a:gd name="T17" fmla="*/ 60 w 60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29">
                        <a:moveTo>
                          <a:pt x="59" y="27"/>
                        </a:moveTo>
                        <a:lnTo>
                          <a:pt x="0" y="28"/>
                        </a:lnTo>
                        <a:lnTo>
                          <a:pt x="0" y="1"/>
                        </a:lnTo>
                        <a:lnTo>
                          <a:pt x="58" y="0"/>
                        </a:lnTo>
                        <a:lnTo>
                          <a:pt x="59" y="27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91" name="Freeform 974"/>
                  <p:cNvSpPr>
                    <a:spLocks noChangeAspect="1"/>
                  </p:cNvSpPr>
                  <p:nvPr/>
                </p:nvSpPr>
                <p:spPr bwMode="auto">
                  <a:xfrm>
                    <a:off x="4911" y="2501"/>
                    <a:ext cx="1" cy="23"/>
                  </a:xfrm>
                  <a:custGeom>
                    <a:avLst/>
                    <a:gdLst>
                      <a:gd name="T0" fmla="*/ 0 w 1"/>
                      <a:gd name="T1" fmla="*/ 0 h 27"/>
                      <a:gd name="T2" fmla="*/ 0 w 1"/>
                      <a:gd name="T3" fmla="*/ 3 h 27"/>
                      <a:gd name="T4" fmla="*/ 0 w 1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7"/>
                      <a:gd name="T11" fmla="*/ 1 w 1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7">
                        <a:moveTo>
                          <a:pt x="0" y="0"/>
                        </a:moveTo>
                        <a:lnTo>
                          <a:pt x="0" y="2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92" name="Line 97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910" y="2502"/>
                    <a:ext cx="1" cy="2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3" name="Freeform 976"/>
                  <p:cNvSpPr>
                    <a:spLocks noChangeAspect="1"/>
                  </p:cNvSpPr>
                  <p:nvPr/>
                </p:nvSpPr>
                <p:spPr bwMode="auto">
                  <a:xfrm>
                    <a:off x="5074" y="2497"/>
                    <a:ext cx="57" cy="26"/>
                  </a:xfrm>
                  <a:custGeom>
                    <a:avLst/>
                    <a:gdLst>
                      <a:gd name="T0" fmla="*/ 11 w 60"/>
                      <a:gd name="T1" fmla="*/ 3 h 30"/>
                      <a:gd name="T2" fmla="*/ 1 w 60"/>
                      <a:gd name="T3" fmla="*/ 3 h 30"/>
                      <a:gd name="T4" fmla="*/ 0 w 60"/>
                      <a:gd name="T5" fmla="*/ 1 h 30"/>
                      <a:gd name="T6" fmla="*/ 11 w 60"/>
                      <a:gd name="T7" fmla="*/ 0 h 30"/>
                      <a:gd name="T8" fmla="*/ 11 w 60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30"/>
                      <a:gd name="T17" fmla="*/ 60 w 60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30">
                        <a:moveTo>
                          <a:pt x="59" y="28"/>
                        </a:moveTo>
                        <a:lnTo>
                          <a:pt x="1" y="29"/>
                        </a:lnTo>
                        <a:lnTo>
                          <a:pt x="0" y="1"/>
                        </a:lnTo>
                        <a:lnTo>
                          <a:pt x="59" y="0"/>
                        </a:lnTo>
                        <a:lnTo>
                          <a:pt x="59" y="28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94" name="Freeform 977"/>
                  <p:cNvSpPr>
                    <a:spLocks noChangeAspect="1"/>
                  </p:cNvSpPr>
                  <p:nvPr/>
                </p:nvSpPr>
                <p:spPr bwMode="auto">
                  <a:xfrm>
                    <a:off x="5074" y="2497"/>
                    <a:ext cx="57" cy="26"/>
                  </a:xfrm>
                  <a:custGeom>
                    <a:avLst/>
                    <a:gdLst>
                      <a:gd name="T0" fmla="*/ 11 w 60"/>
                      <a:gd name="T1" fmla="*/ 3 h 30"/>
                      <a:gd name="T2" fmla="*/ 1 w 60"/>
                      <a:gd name="T3" fmla="*/ 3 h 30"/>
                      <a:gd name="T4" fmla="*/ 0 w 60"/>
                      <a:gd name="T5" fmla="*/ 1 h 30"/>
                      <a:gd name="T6" fmla="*/ 11 w 60"/>
                      <a:gd name="T7" fmla="*/ 0 h 30"/>
                      <a:gd name="T8" fmla="*/ 11 w 60"/>
                      <a:gd name="T9" fmla="*/ 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30"/>
                      <a:gd name="T17" fmla="*/ 60 w 60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30">
                        <a:moveTo>
                          <a:pt x="59" y="28"/>
                        </a:moveTo>
                        <a:lnTo>
                          <a:pt x="1" y="29"/>
                        </a:lnTo>
                        <a:lnTo>
                          <a:pt x="0" y="1"/>
                        </a:lnTo>
                        <a:lnTo>
                          <a:pt x="59" y="0"/>
                        </a:lnTo>
                        <a:lnTo>
                          <a:pt x="59" y="28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95" name="Freeform 978"/>
                  <p:cNvSpPr>
                    <a:spLocks noChangeAspect="1"/>
                  </p:cNvSpPr>
                  <p:nvPr/>
                </p:nvSpPr>
                <p:spPr bwMode="auto">
                  <a:xfrm>
                    <a:off x="5084" y="2500"/>
                    <a:ext cx="2" cy="23"/>
                  </a:xfrm>
                  <a:custGeom>
                    <a:avLst/>
                    <a:gdLst>
                      <a:gd name="T0" fmla="*/ 0 w 2"/>
                      <a:gd name="T1" fmla="*/ 0 h 27"/>
                      <a:gd name="T2" fmla="*/ 1 w 2"/>
                      <a:gd name="T3" fmla="*/ 3 h 27"/>
                      <a:gd name="T4" fmla="*/ 0 w 2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27"/>
                      <a:gd name="T11" fmla="*/ 2 w 2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27">
                        <a:moveTo>
                          <a:pt x="0" y="0"/>
                        </a:moveTo>
                        <a:lnTo>
                          <a:pt x="1" y="2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/>
                  <a:lstStyle/>
                  <a:p>
                    <a:endParaRPr lang="en-US"/>
                  </a:p>
                </p:txBody>
              </p:sp>
              <p:sp>
                <p:nvSpPr>
                  <p:cNvPr id="11396" name="Line 9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084" y="2501"/>
                    <a:ext cx="1" cy="21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326" name="Freeform 987"/>
              <p:cNvSpPr>
                <a:spLocks noChangeAspect="1"/>
              </p:cNvSpPr>
              <p:nvPr/>
            </p:nvSpPr>
            <p:spPr bwMode="auto">
              <a:xfrm>
                <a:off x="4400" y="1529"/>
                <a:ext cx="852" cy="543"/>
              </a:xfrm>
              <a:custGeom>
                <a:avLst/>
                <a:gdLst>
                  <a:gd name="T0" fmla="*/ 1462 w 833"/>
                  <a:gd name="T1" fmla="*/ 0 h 937"/>
                  <a:gd name="T2" fmla="*/ 0 w 833"/>
                  <a:gd name="T3" fmla="*/ 0 h 937"/>
                  <a:gd name="T4" fmla="*/ 250 w 833"/>
                  <a:gd name="T5" fmla="*/ 1 h 937"/>
                  <a:gd name="T6" fmla="*/ 0 w 833"/>
                  <a:gd name="T7" fmla="*/ 1 h 937"/>
                  <a:gd name="T8" fmla="*/ 1462 w 833"/>
                  <a:gd name="T9" fmla="*/ 1 h 937"/>
                  <a:gd name="T10" fmla="*/ 1711 w 833"/>
                  <a:gd name="T11" fmla="*/ 1 h 937"/>
                  <a:gd name="T12" fmla="*/ 1462 w 833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937"/>
                  <a:gd name="T23" fmla="*/ 833 w 833"/>
                  <a:gd name="T24" fmla="*/ 937 h 9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937">
                    <a:moveTo>
                      <a:pt x="711" y="0"/>
                    </a:moveTo>
                    <a:lnTo>
                      <a:pt x="0" y="0"/>
                    </a:lnTo>
                    <a:lnTo>
                      <a:pt x="122" y="468"/>
                    </a:lnTo>
                    <a:lnTo>
                      <a:pt x="0" y="937"/>
                    </a:lnTo>
                    <a:lnTo>
                      <a:pt x="711" y="937"/>
                    </a:lnTo>
                    <a:lnTo>
                      <a:pt x="833" y="468"/>
                    </a:lnTo>
                    <a:lnTo>
                      <a:pt x="711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7" name="Rectangle 988"/>
              <p:cNvSpPr>
                <a:spLocks noChangeAspect="1" noChangeArrowheads="1"/>
              </p:cNvSpPr>
              <p:nvPr/>
            </p:nvSpPr>
            <p:spPr bwMode="auto">
              <a:xfrm>
                <a:off x="4523" y="1549"/>
                <a:ext cx="674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11328" name="Rectangle 991"/>
              <p:cNvSpPr>
                <a:spLocks noChangeAspect="1" noChangeArrowheads="1"/>
              </p:cNvSpPr>
              <p:nvPr/>
            </p:nvSpPr>
            <p:spPr bwMode="auto">
              <a:xfrm>
                <a:off x="4053" y="1617"/>
                <a:ext cx="41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Produce</a:t>
                </a:r>
              </a:p>
            </p:txBody>
          </p:sp>
          <p:sp>
            <p:nvSpPr>
              <p:cNvPr id="11329" name="Line 992"/>
              <p:cNvSpPr>
                <a:spLocks noChangeAspect="1" noChangeShapeType="1"/>
              </p:cNvSpPr>
              <p:nvPr/>
            </p:nvSpPr>
            <p:spPr bwMode="auto">
              <a:xfrm>
                <a:off x="3714" y="1796"/>
                <a:ext cx="875" cy="1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Rectangle 993"/>
              <p:cNvSpPr>
                <a:spLocks noChangeAspect="1" noChangeArrowheads="1"/>
              </p:cNvSpPr>
              <p:nvPr/>
            </p:nvSpPr>
            <p:spPr bwMode="auto">
              <a:xfrm>
                <a:off x="3630" y="1837"/>
                <a:ext cx="934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11331" name="Rectangle 1000"/>
              <p:cNvSpPr>
                <a:spLocks noChangeAspect="1" noChangeArrowheads="1"/>
              </p:cNvSpPr>
              <p:nvPr/>
            </p:nvSpPr>
            <p:spPr bwMode="auto">
              <a:xfrm>
                <a:off x="3116" y="1760"/>
                <a:ext cx="49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000">
                    <a:solidFill>
                      <a:schemeClr val="bg1"/>
                    </a:solidFill>
                    <a:cs typeface="Times New Roman" pitchFamily="18" charset="0"/>
                  </a:rPr>
                  <a:t>  </a:t>
                </a:r>
                <a:endParaRPr lang="en-GB" sz="14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11312" name="Rectangle 1009"/>
            <p:cNvSpPr>
              <a:spLocks noChangeAspect="1" noChangeArrowheads="1"/>
            </p:cNvSpPr>
            <p:nvPr/>
          </p:nvSpPr>
          <p:spPr bwMode="auto">
            <a:xfrm>
              <a:off x="616" y="3364"/>
              <a:ext cx="4777" cy="188"/>
            </a:xfrm>
            <a:prstGeom prst="rect">
              <a:avLst/>
            </a:prstGeom>
            <a:noFill/>
            <a:ln w="38100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lIns="252412" tIns="46038" rIns="252412" bIns="46038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GB" sz="1000">
                  <a:latin typeface="Trebuchet MS" pitchFamily="34" charset="0"/>
                  <a:cs typeface="Times New Roman" pitchFamily="18" charset="0"/>
                </a:rPr>
                <a:t>Capital &amp; Large Projects Costs</a:t>
              </a:r>
            </a:p>
          </p:txBody>
        </p:sp>
      </p:grpSp>
      <p:sp>
        <p:nvSpPr>
          <p:cNvPr id="1021" name="AutoShape 43"/>
          <p:cNvSpPr>
            <a:spLocks noChangeArrowheads="1"/>
          </p:cNvSpPr>
          <p:nvPr/>
        </p:nvSpPr>
        <p:spPr bwMode="blackGray">
          <a:xfrm>
            <a:off x="76200" y="6196013"/>
            <a:ext cx="8851900" cy="661987"/>
          </a:xfrm>
          <a:prstGeom prst="roundRect">
            <a:avLst>
              <a:gd name="adj" fmla="val 16667"/>
            </a:avLst>
          </a:prstGeom>
          <a:solidFill>
            <a:srgbClr val="4891D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dirty="0"/>
              <a:t>El modelo de cadena de suministro nos ayuda a integrar nuestras ideas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dirty="0"/>
              <a:t>para ayudar a los países a identificar oportunidades potenciales de ahorro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1272" name="Group 9"/>
          <p:cNvGrpSpPr>
            <a:grpSpLocks/>
          </p:cNvGrpSpPr>
          <p:nvPr/>
        </p:nvGrpSpPr>
        <p:grpSpPr bwMode="auto">
          <a:xfrm>
            <a:off x="-15875" y="1962150"/>
            <a:ext cx="8823325" cy="2947988"/>
            <a:chOff x="194" y="1235"/>
            <a:chExt cx="5558" cy="2223"/>
          </a:xfrm>
        </p:grpSpPr>
        <p:sp>
          <p:nvSpPr>
            <p:cNvPr id="1019" name="Text Box 2"/>
            <p:cNvSpPr txBox="1">
              <a:spLocks noChangeArrowheads="1"/>
            </p:cNvSpPr>
            <p:nvPr/>
          </p:nvSpPr>
          <p:spPr bwMode="auto">
            <a:xfrm>
              <a:off x="626" y="1235"/>
              <a:ext cx="5126" cy="2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>
              <a:outerShdw dist="25400" dir="54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GB" sz="2000" i="1" dirty="0" err="1">
                  <a:solidFill>
                    <a:schemeClr val="bg1"/>
                  </a:solidFill>
                  <a:cs typeface="Times New Roman" pitchFamily="18" charset="0"/>
                </a:rPr>
                <a:t>Demanda</a:t>
              </a:r>
              <a:r>
                <a:rPr lang="en-GB" sz="2000" i="1" dirty="0">
                  <a:solidFill>
                    <a:schemeClr val="bg1"/>
                  </a:solidFill>
                  <a:cs typeface="Times New Roman" pitchFamily="18" charset="0"/>
                </a:rPr>
                <a:t> del </a:t>
              </a:r>
              <a:r>
                <a:rPr lang="en-GB" sz="2000" i="1" dirty="0" err="1">
                  <a:solidFill>
                    <a:schemeClr val="bg1"/>
                  </a:solidFill>
                  <a:cs typeface="Times New Roman" pitchFamily="18" charset="0"/>
                </a:rPr>
                <a:t>Cliente</a:t>
              </a:r>
              <a:r>
                <a:rPr lang="en-GB" sz="2000" i="1" dirty="0">
                  <a:solidFill>
                    <a:schemeClr val="bg1"/>
                  </a:solidFill>
                  <a:cs typeface="Times New Roman" pitchFamily="18" charset="0"/>
                </a:rPr>
                <a:t>(</a:t>
              </a:r>
              <a:r>
                <a:rPr lang="en-GB" sz="2000" i="1" dirty="0" err="1">
                  <a:solidFill>
                    <a:schemeClr val="bg1"/>
                  </a:solidFill>
                  <a:cs typeface="Times New Roman" pitchFamily="18" charset="0"/>
                </a:rPr>
                <a:t>interno</a:t>
              </a:r>
              <a:r>
                <a:rPr lang="en-GB" sz="2000" i="1" dirty="0">
                  <a:solidFill>
                    <a:schemeClr val="bg1"/>
                  </a:solidFill>
                  <a:cs typeface="Times New Roman" pitchFamily="18" charset="0"/>
                </a:rPr>
                <a:t> y </a:t>
              </a:r>
              <a:r>
                <a:rPr lang="en-GB" sz="2000" i="1" dirty="0" err="1">
                  <a:solidFill>
                    <a:schemeClr val="bg1"/>
                  </a:solidFill>
                  <a:cs typeface="Times New Roman" pitchFamily="18" charset="0"/>
                </a:rPr>
                <a:t>Externo</a:t>
              </a:r>
              <a:r>
                <a:rPr lang="en-GB" sz="2000" i="1" dirty="0">
                  <a:solidFill>
                    <a:schemeClr val="bg1"/>
                  </a:solidFill>
                  <a:cs typeface="Times New Roman" pitchFamily="18" charset="0"/>
                </a:rPr>
                <a:t>)</a:t>
              </a:r>
              <a:endParaRPr lang="en-GB" sz="2300" i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grpSp>
          <p:nvGrpSpPr>
            <p:cNvPr id="11274" name="Group 1019"/>
            <p:cNvGrpSpPr>
              <a:grpSpLocks/>
            </p:cNvGrpSpPr>
            <p:nvPr/>
          </p:nvGrpSpPr>
          <p:grpSpPr bwMode="auto">
            <a:xfrm>
              <a:off x="194" y="1685"/>
              <a:ext cx="5342" cy="1773"/>
              <a:chOff x="352" y="1163"/>
              <a:chExt cx="5342" cy="1349"/>
            </a:xfrm>
          </p:grpSpPr>
          <p:sp>
            <p:nvSpPr>
              <p:cNvPr id="11278" name="Freeform 4"/>
              <p:cNvSpPr>
                <a:spLocks noChangeAspect="1"/>
              </p:cNvSpPr>
              <p:nvPr/>
            </p:nvSpPr>
            <p:spPr bwMode="auto">
              <a:xfrm>
                <a:off x="5121" y="1948"/>
                <a:ext cx="1" cy="22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3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6"/>
                  <a:gd name="T11" fmla="*/ 1 w 1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6">
                    <a:moveTo>
                      <a:pt x="0" y="0"/>
                    </a:move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79" name="Freeform 5"/>
              <p:cNvSpPr>
                <a:spLocks noChangeAspect="1"/>
              </p:cNvSpPr>
              <p:nvPr/>
            </p:nvSpPr>
            <p:spPr bwMode="auto">
              <a:xfrm>
                <a:off x="5207" y="2050"/>
                <a:ext cx="1" cy="22"/>
              </a:xfrm>
              <a:custGeom>
                <a:avLst/>
                <a:gdLst>
                  <a:gd name="T0" fmla="*/ 0 w 2"/>
                  <a:gd name="T1" fmla="*/ 0 h 27"/>
                  <a:gd name="T2" fmla="*/ 1 w 2"/>
                  <a:gd name="T3" fmla="*/ 2 h 27"/>
                  <a:gd name="T4" fmla="*/ 0 w 2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7"/>
                  <a:gd name="T11" fmla="*/ 2 w 2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7">
                    <a:moveTo>
                      <a:pt x="0" y="0"/>
                    </a:move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80" name="Rectangle 6"/>
              <p:cNvSpPr>
                <a:spLocks noChangeArrowheads="1"/>
              </p:cNvSpPr>
              <p:nvPr/>
            </p:nvSpPr>
            <p:spPr bwMode="auto">
              <a:xfrm>
                <a:off x="3559" y="1163"/>
                <a:ext cx="1225" cy="1348"/>
              </a:xfrm>
              <a:prstGeom prst="rect">
                <a:avLst/>
              </a:prstGeom>
              <a:solidFill>
                <a:srgbClr val="FBD773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b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cs typeface="Times New Roman" pitchFamily="18" charset="0"/>
                  </a:rPr>
                  <a:t>Instalaciones  &amp; </a:t>
                </a:r>
              </a:p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cs typeface="Times New Roman" pitchFamily="18" charset="0"/>
                  </a:rPr>
                  <a:t>Equipos</a:t>
                </a:r>
              </a:p>
            </p:txBody>
          </p:sp>
          <p:sp>
            <p:nvSpPr>
              <p:cNvPr id="11281" name="Rectangle 7"/>
              <p:cNvSpPr>
                <a:spLocks noChangeArrowheads="1"/>
              </p:cNvSpPr>
              <p:nvPr/>
            </p:nvSpPr>
            <p:spPr bwMode="auto">
              <a:xfrm>
                <a:off x="2270" y="1163"/>
                <a:ext cx="1227" cy="1348"/>
              </a:xfrm>
              <a:prstGeom prst="rect">
                <a:avLst/>
              </a:prstGeom>
              <a:solidFill>
                <a:srgbClr val="FBD773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b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cs typeface="Times New Roman" pitchFamily="18" charset="0"/>
                  </a:rPr>
                  <a:t>Sistemas de Información  &amp; Tecnología</a:t>
                </a:r>
              </a:p>
            </p:txBody>
          </p:sp>
          <p:sp>
            <p:nvSpPr>
              <p:cNvPr id="11282" name="Rectangle 8"/>
              <p:cNvSpPr>
                <a:spLocks noChangeArrowheads="1"/>
              </p:cNvSpPr>
              <p:nvPr/>
            </p:nvSpPr>
            <p:spPr bwMode="auto">
              <a:xfrm>
                <a:off x="983" y="1164"/>
                <a:ext cx="1226" cy="1348"/>
              </a:xfrm>
              <a:prstGeom prst="rect">
                <a:avLst/>
              </a:prstGeom>
              <a:solidFill>
                <a:srgbClr val="FBD773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b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cs typeface="Times New Roman" pitchFamily="18" charset="0"/>
                  </a:rPr>
                  <a:t>Organización, Habilidades &amp; Cultura</a:t>
                </a:r>
              </a:p>
            </p:txBody>
          </p:sp>
          <p:sp>
            <p:nvSpPr>
              <p:cNvPr id="11283" name="Rectangle 9"/>
              <p:cNvSpPr>
                <a:spLocks noChangeArrowheads="1"/>
              </p:cNvSpPr>
              <p:nvPr/>
            </p:nvSpPr>
            <p:spPr bwMode="auto">
              <a:xfrm>
                <a:off x="4766" y="1312"/>
                <a:ext cx="883" cy="918"/>
              </a:xfrm>
              <a:prstGeom prst="rect">
                <a:avLst/>
              </a:prstGeom>
              <a:solidFill>
                <a:srgbClr val="0099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324000" tIns="46038" rIns="92075" bIns="46038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2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1284" name="AutoShape 10"/>
              <p:cNvSpPr>
                <a:spLocks noChangeArrowheads="1"/>
              </p:cNvSpPr>
              <p:nvPr/>
            </p:nvSpPr>
            <p:spPr bwMode="auto">
              <a:xfrm>
                <a:off x="830" y="1312"/>
                <a:ext cx="4044" cy="385"/>
              </a:xfrm>
              <a:prstGeom prst="homePlate">
                <a:avLst>
                  <a:gd name="adj" fmla="val 24995"/>
                </a:avLst>
              </a:prstGeom>
              <a:solidFill>
                <a:srgbClr val="0033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108000" rIns="92075" bIns="46038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Gestión de las relaciones de la Cadena de Suministro</a:t>
                </a:r>
              </a:p>
            </p:txBody>
          </p:sp>
          <p:sp>
            <p:nvSpPr>
              <p:cNvPr id="11285" name="AutoShape 11"/>
              <p:cNvSpPr>
                <a:spLocks noChangeArrowheads="1"/>
              </p:cNvSpPr>
              <p:nvPr/>
            </p:nvSpPr>
            <p:spPr bwMode="auto">
              <a:xfrm>
                <a:off x="783" y="1845"/>
                <a:ext cx="4089" cy="385"/>
              </a:xfrm>
              <a:prstGeom prst="homePlate">
                <a:avLst>
                  <a:gd name="adj" fmla="val 25274"/>
                </a:avLst>
              </a:prstGeom>
              <a:solidFill>
                <a:srgbClr val="0033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108000" anchor="b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Gestión de la Infraestructura de la Cadena de Suministro</a:t>
                </a:r>
              </a:p>
            </p:txBody>
          </p:sp>
          <p:sp>
            <p:nvSpPr>
              <p:cNvPr id="11286" name="Freeform 12"/>
              <p:cNvSpPr>
                <a:spLocks noChangeAspect="1"/>
              </p:cNvSpPr>
              <p:nvPr/>
            </p:nvSpPr>
            <p:spPr bwMode="auto">
              <a:xfrm>
                <a:off x="4206" y="1512"/>
                <a:ext cx="787" cy="518"/>
              </a:xfrm>
              <a:custGeom>
                <a:avLst/>
                <a:gdLst>
                  <a:gd name="T0" fmla="*/ 115 w 833"/>
                  <a:gd name="T1" fmla="*/ 0 h 937"/>
                  <a:gd name="T2" fmla="*/ 0 w 833"/>
                  <a:gd name="T3" fmla="*/ 0 h 937"/>
                  <a:gd name="T4" fmla="*/ 21 w 833"/>
                  <a:gd name="T5" fmla="*/ 1 h 937"/>
                  <a:gd name="T6" fmla="*/ 0 w 833"/>
                  <a:gd name="T7" fmla="*/ 1 h 937"/>
                  <a:gd name="T8" fmla="*/ 115 w 833"/>
                  <a:gd name="T9" fmla="*/ 1 h 937"/>
                  <a:gd name="T10" fmla="*/ 135 w 833"/>
                  <a:gd name="T11" fmla="*/ 1 h 937"/>
                  <a:gd name="T12" fmla="*/ 115 w 833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937"/>
                  <a:gd name="T23" fmla="*/ 833 w 833"/>
                  <a:gd name="T24" fmla="*/ 937 h 9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937">
                    <a:moveTo>
                      <a:pt x="711" y="0"/>
                    </a:moveTo>
                    <a:lnTo>
                      <a:pt x="0" y="0"/>
                    </a:lnTo>
                    <a:lnTo>
                      <a:pt x="122" y="468"/>
                    </a:lnTo>
                    <a:lnTo>
                      <a:pt x="0" y="937"/>
                    </a:lnTo>
                    <a:lnTo>
                      <a:pt x="711" y="937"/>
                    </a:lnTo>
                    <a:lnTo>
                      <a:pt x="833" y="468"/>
                    </a:lnTo>
                    <a:lnTo>
                      <a:pt x="71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B26464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Freeform 13"/>
              <p:cNvSpPr>
                <a:spLocks noChangeAspect="1"/>
              </p:cNvSpPr>
              <p:nvPr/>
            </p:nvSpPr>
            <p:spPr bwMode="auto">
              <a:xfrm>
                <a:off x="4060" y="1513"/>
                <a:ext cx="787" cy="518"/>
              </a:xfrm>
              <a:custGeom>
                <a:avLst/>
                <a:gdLst>
                  <a:gd name="T0" fmla="*/ 115 w 833"/>
                  <a:gd name="T1" fmla="*/ 0 h 937"/>
                  <a:gd name="T2" fmla="*/ 0 w 833"/>
                  <a:gd name="T3" fmla="*/ 0 h 937"/>
                  <a:gd name="T4" fmla="*/ 21 w 833"/>
                  <a:gd name="T5" fmla="*/ 1 h 937"/>
                  <a:gd name="T6" fmla="*/ 0 w 833"/>
                  <a:gd name="T7" fmla="*/ 1 h 937"/>
                  <a:gd name="T8" fmla="*/ 115 w 833"/>
                  <a:gd name="T9" fmla="*/ 1 h 937"/>
                  <a:gd name="T10" fmla="*/ 135 w 833"/>
                  <a:gd name="T11" fmla="*/ 1 h 937"/>
                  <a:gd name="T12" fmla="*/ 115 w 833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937"/>
                  <a:gd name="T23" fmla="*/ 833 w 833"/>
                  <a:gd name="T24" fmla="*/ 937 h 9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937">
                    <a:moveTo>
                      <a:pt x="711" y="0"/>
                    </a:moveTo>
                    <a:lnTo>
                      <a:pt x="0" y="0"/>
                    </a:lnTo>
                    <a:lnTo>
                      <a:pt x="122" y="468"/>
                    </a:lnTo>
                    <a:lnTo>
                      <a:pt x="0" y="937"/>
                    </a:lnTo>
                    <a:lnTo>
                      <a:pt x="711" y="937"/>
                    </a:lnTo>
                    <a:lnTo>
                      <a:pt x="833" y="468"/>
                    </a:lnTo>
                    <a:lnTo>
                      <a:pt x="711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174" y="1532"/>
                <a:ext cx="622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1128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352" y="1674"/>
                <a:ext cx="63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Distribución </a:t>
                </a:r>
                <a:b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</a:b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&amp; Disposición</a:t>
                </a:r>
              </a:p>
            </p:txBody>
          </p:sp>
          <p:sp>
            <p:nvSpPr>
              <p:cNvPr id="11290" name="Freeform 16"/>
              <p:cNvSpPr>
                <a:spLocks noChangeAspect="1"/>
              </p:cNvSpPr>
              <p:nvPr/>
            </p:nvSpPr>
            <p:spPr bwMode="auto">
              <a:xfrm>
                <a:off x="3433" y="1512"/>
                <a:ext cx="956" cy="517"/>
              </a:xfrm>
              <a:custGeom>
                <a:avLst/>
                <a:gdLst>
                  <a:gd name="T0" fmla="*/ 58329 w 833"/>
                  <a:gd name="T1" fmla="*/ 0 h 936"/>
                  <a:gd name="T2" fmla="*/ 0 w 833"/>
                  <a:gd name="T3" fmla="*/ 0 h 936"/>
                  <a:gd name="T4" fmla="*/ 9993 w 833"/>
                  <a:gd name="T5" fmla="*/ 1 h 936"/>
                  <a:gd name="T6" fmla="*/ 0 w 833"/>
                  <a:gd name="T7" fmla="*/ 1 h 936"/>
                  <a:gd name="T8" fmla="*/ 58329 w 833"/>
                  <a:gd name="T9" fmla="*/ 1 h 936"/>
                  <a:gd name="T10" fmla="*/ 68303 w 833"/>
                  <a:gd name="T11" fmla="*/ 1 h 936"/>
                  <a:gd name="T12" fmla="*/ 58329 w 833"/>
                  <a:gd name="T13" fmla="*/ 0 h 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936"/>
                  <a:gd name="T23" fmla="*/ 833 w 833"/>
                  <a:gd name="T24" fmla="*/ 936 h 9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936">
                    <a:moveTo>
                      <a:pt x="711" y="0"/>
                    </a:moveTo>
                    <a:lnTo>
                      <a:pt x="0" y="0"/>
                    </a:lnTo>
                    <a:lnTo>
                      <a:pt x="121" y="467"/>
                    </a:lnTo>
                    <a:lnTo>
                      <a:pt x="0" y="936"/>
                    </a:lnTo>
                    <a:lnTo>
                      <a:pt x="711" y="936"/>
                    </a:lnTo>
                    <a:lnTo>
                      <a:pt x="833" y="467"/>
                    </a:lnTo>
                    <a:lnTo>
                      <a:pt x="711" y="0"/>
                    </a:lnTo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B26464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664" y="1595"/>
                <a:ext cx="52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Producción</a:t>
                </a:r>
              </a:p>
            </p:txBody>
          </p:sp>
          <p:sp>
            <p:nvSpPr>
              <p:cNvPr id="11292" name="Line 18"/>
              <p:cNvSpPr>
                <a:spLocks noChangeAspect="1" noChangeShapeType="1"/>
              </p:cNvSpPr>
              <p:nvPr/>
            </p:nvSpPr>
            <p:spPr bwMode="auto">
              <a:xfrm>
                <a:off x="3427" y="1768"/>
                <a:ext cx="808" cy="1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349" y="1807"/>
                <a:ext cx="863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1129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616" y="1792"/>
                <a:ext cx="666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Desarrollo &amp;</a:t>
                </a:r>
                <a:b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</a:b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Mantenimiento</a:t>
                </a:r>
              </a:p>
            </p:txBody>
          </p:sp>
          <p:sp>
            <p:nvSpPr>
              <p:cNvPr id="11295" name="Freeform 21"/>
              <p:cNvSpPr>
                <a:spLocks noChangeAspect="1"/>
              </p:cNvSpPr>
              <p:nvPr/>
            </p:nvSpPr>
            <p:spPr bwMode="auto">
              <a:xfrm>
                <a:off x="1653" y="1512"/>
                <a:ext cx="714" cy="517"/>
              </a:xfrm>
              <a:custGeom>
                <a:avLst/>
                <a:gdLst>
                  <a:gd name="T0" fmla="*/ 41749 w 623"/>
                  <a:gd name="T1" fmla="*/ 0 h 936"/>
                  <a:gd name="T2" fmla="*/ 0 w 623"/>
                  <a:gd name="T3" fmla="*/ 0 h 936"/>
                  <a:gd name="T4" fmla="*/ 7094 w 623"/>
                  <a:gd name="T5" fmla="*/ 1 h 936"/>
                  <a:gd name="T6" fmla="*/ 0 w 623"/>
                  <a:gd name="T7" fmla="*/ 1 h 936"/>
                  <a:gd name="T8" fmla="*/ 41749 w 623"/>
                  <a:gd name="T9" fmla="*/ 1 h 936"/>
                  <a:gd name="T10" fmla="*/ 48863 w 623"/>
                  <a:gd name="T11" fmla="*/ 1 h 936"/>
                  <a:gd name="T12" fmla="*/ 41749 w 623"/>
                  <a:gd name="T13" fmla="*/ 0 h 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3"/>
                  <a:gd name="T22" fmla="*/ 0 h 936"/>
                  <a:gd name="T23" fmla="*/ 623 w 623"/>
                  <a:gd name="T24" fmla="*/ 936 h 9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3" h="936">
                    <a:moveTo>
                      <a:pt x="532" y="0"/>
                    </a:moveTo>
                    <a:lnTo>
                      <a:pt x="0" y="0"/>
                    </a:lnTo>
                    <a:lnTo>
                      <a:pt x="91" y="467"/>
                    </a:lnTo>
                    <a:lnTo>
                      <a:pt x="0" y="936"/>
                    </a:lnTo>
                    <a:lnTo>
                      <a:pt x="532" y="936"/>
                    </a:lnTo>
                    <a:lnTo>
                      <a:pt x="623" y="467"/>
                    </a:lnTo>
                    <a:lnTo>
                      <a:pt x="5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B26464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Freeform 22"/>
              <p:cNvSpPr>
                <a:spLocks noChangeAspect="1"/>
              </p:cNvSpPr>
              <p:nvPr/>
            </p:nvSpPr>
            <p:spPr bwMode="auto">
              <a:xfrm>
                <a:off x="1507" y="1513"/>
                <a:ext cx="714" cy="517"/>
              </a:xfrm>
              <a:custGeom>
                <a:avLst/>
                <a:gdLst>
                  <a:gd name="T0" fmla="*/ 41749 w 623"/>
                  <a:gd name="T1" fmla="*/ 0 h 936"/>
                  <a:gd name="T2" fmla="*/ 0 w 623"/>
                  <a:gd name="T3" fmla="*/ 0 h 936"/>
                  <a:gd name="T4" fmla="*/ 7094 w 623"/>
                  <a:gd name="T5" fmla="*/ 1 h 936"/>
                  <a:gd name="T6" fmla="*/ 0 w 623"/>
                  <a:gd name="T7" fmla="*/ 1 h 936"/>
                  <a:gd name="T8" fmla="*/ 41749 w 623"/>
                  <a:gd name="T9" fmla="*/ 1 h 936"/>
                  <a:gd name="T10" fmla="*/ 48863 w 623"/>
                  <a:gd name="T11" fmla="*/ 1 h 936"/>
                  <a:gd name="T12" fmla="*/ 41749 w 623"/>
                  <a:gd name="T13" fmla="*/ 0 h 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3"/>
                  <a:gd name="T22" fmla="*/ 0 h 936"/>
                  <a:gd name="T23" fmla="*/ 623 w 623"/>
                  <a:gd name="T24" fmla="*/ 936 h 9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3" h="936">
                    <a:moveTo>
                      <a:pt x="532" y="0"/>
                    </a:moveTo>
                    <a:lnTo>
                      <a:pt x="0" y="0"/>
                    </a:lnTo>
                    <a:lnTo>
                      <a:pt x="91" y="467"/>
                    </a:lnTo>
                    <a:lnTo>
                      <a:pt x="0" y="936"/>
                    </a:lnTo>
                    <a:lnTo>
                      <a:pt x="532" y="936"/>
                    </a:lnTo>
                    <a:lnTo>
                      <a:pt x="623" y="467"/>
                    </a:lnTo>
                    <a:lnTo>
                      <a:pt x="532" y="0"/>
                    </a:lnTo>
                  </a:path>
                </a:pathLst>
              </a:custGeom>
              <a:noFill/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1610" y="1532"/>
                <a:ext cx="469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/>
              </a:p>
            </p:txBody>
          </p:sp>
          <p:sp>
            <p:nvSpPr>
              <p:cNvPr id="1129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772" y="1722"/>
                <a:ext cx="541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Adquisición</a:t>
                </a:r>
              </a:p>
            </p:txBody>
          </p:sp>
          <p:sp>
            <p:nvSpPr>
              <p:cNvPr id="11299" name="Freeform 25"/>
              <p:cNvSpPr>
                <a:spLocks noChangeAspect="1"/>
              </p:cNvSpPr>
              <p:nvPr/>
            </p:nvSpPr>
            <p:spPr bwMode="auto">
              <a:xfrm>
                <a:off x="2829" y="1512"/>
                <a:ext cx="771" cy="517"/>
              </a:xfrm>
              <a:custGeom>
                <a:avLst/>
                <a:gdLst>
                  <a:gd name="T0" fmla="*/ 48890 w 671"/>
                  <a:gd name="T1" fmla="*/ 0 h 936"/>
                  <a:gd name="T2" fmla="*/ 0 w 671"/>
                  <a:gd name="T3" fmla="*/ 0 h 936"/>
                  <a:gd name="T4" fmla="*/ 8344 w 671"/>
                  <a:gd name="T5" fmla="*/ 1 h 936"/>
                  <a:gd name="T6" fmla="*/ 0 w 671"/>
                  <a:gd name="T7" fmla="*/ 1 h 936"/>
                  <a:gd name="T8" fmla="*/ 48890 w 671"/>
                  <a:gd name="T9" fmla="*/ 1 h 936"/>
                  <a:gd name="T10" fmla="*/ 57184 w 671"/>
                  <a:gd name="T11" fmla="*/ 1 h 936"/>
                  <a:gd name="T12" fmla="*/ 48890 w 671"/>
                  <a:gd name="T13" fmla="*/ 0 h 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1"/>
                  <a:gd name="T22" fmla="*/ 0 h 936"/>
                  <a:gd name="T23" fmla="*/ 671 w 671"/>
                  <a:gd name="T24" fmla="*/ 936 h 9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1" h="936">
                    <a:moveTo>
                      <a:pt x="573" y="0"/>
                    </a:moveTo>
                    <a:lnTo>
                      <a:pt x="0" y="0"/>
                    </a:lnTo>
                    <a:lnTo>
                      <a:pt x="98" y="467"/>
                    </a:lnTo>
                    <a:lnTo>
                      <a:pt x="0" y="936"/>
                    </a:lnTo>
                    <a:lnTo>
                      <a:pt x="573" y="936"/>
                    </a:lnTo>
                    <a:lnTo>
                      <a:pt x="671" y="467"/>
                    </a:lnTo>
                    <a:lnTo>
                      <a:pt x="573" y="0"/>
                    </a:lnTo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B26464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2875" y="1735"/>
                <a:ext cx="4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000">
                    <a:solidFill>
                      <a:schemeClr val="bg1"/>
                    </a:solidFill>
                    <a:cs typeface="Times New Roman" pitchFamily="18" charset="0"/>
                  </a:rPr>
                  <a:t>  </a:t>
                </a:r>
                <a:endParaRPr lang="en-GB" sz="14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1301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129" y="1722"/>
                <a:ext cx="283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Pagos</a:t>
                </a:r>
              </a:p>
            </p:txBody>
          </p:sp>
          <p:sp>
            <p:nvSpPr>
              <p:cNvPr id="11302" name="Freeform 28"/>
              <p:cNvSpPr>
                <a:spLocks noChangeAspect="1"/>
              </p:cNvSpPr>
              <p:nvPr/>
            </p:nvSpPr>
            <p:spPr bwMode="auto">
              <a:xfrm>
                <a:off x="2223" y="1512"/>
                <a:ext cx="771" cy="517"/>
              </a:xfrm>
              <a:custGeom>
                <a:avLst/>
                <a:gdLst>
                  <a:gd name="T0" fmla="*/ 48890 w 671"/>
                  <a:gd name="T1" fmla="*/ 0 h 936"/>
                  <a:gd name="T2" fmla="*/ 0 w 671"/>
                  <a:gd name="T3" fmla="*/ 0 h 936"/>
                  <a:gd name="T4" fmla="*/ 8344 w 671"/>
                  <a:gd name="T5" fmla="*/ 1 h 936"/>
                  <a:gd name="T6" fmla="*/ 0 w 671"/>
                  <a:gd name="T7" fmla="*/ 1 h 936"/>
                  <a:gd name="T8" fmla="*/ 48890 w 671"/>
                  <a:gd name="T9" fmla="*/ 1 h 936"/>
                  <a:gd name="T10" fmla="*/ 57184 w 671"/>
                  <a:gd name="T11" fmla="*/ 1 h 936"/>
                  <a:gd name="T12" fmla="*/ 48890 w 671"/>
                  <a:gd name="T13" fmla="*/ 0 h 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1"/>
                  <a:gd name="T22" fmla="*/ 0 h 936"/>
                  <a:gd name="T23" fmla="*/ 671 w 671"/>
                  <a:gd name="T24" fmla="*/ 936 h 9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1" h="936">
                    <a:moveTo>
                      <a:pt x="573" y="0"/>
                    </a:moveTo>
                    <a:lnTo>
                      <a:pt x="0" y="0"/>
                    </a:lnTo>
                    <a:lnTo>
                      <a:pt x="98" y="467"/>
                    </a:lnTo>
                    <a:lnTo>
                      <a:pt x="0" y="936"/>
                    </a:lnTo>
                    <a:lnTo>
                      <a:pt x="573" y="936"/>
                    </a:lnTo>
                    <a:lnTo>
                      <a:pt x="671" y="467"/>
                    </a:lnTo>
                    <a:lnTo>
                      <a:pt x="573" y="0"/>
                    </a:lnTo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B26464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435" y="1722"/>
                <a:ext cx="43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Provisión</a:t>
                </a:r>
              </a:p>
            </p:txBody>
          </p:sp>
          <p:sp>
            <p:nvSpPr>
              <p:cNvPr id="11304" name="Freeform 30"/>
              <p:cNvSpPr>
                <a:spLocks noChangeAspect="1"/>
              </p:cNvSpPr>
              <p:nvPr/>
            </p:nvSpPr>
            <p:spPr bwMode="auto">
              <a:xfrm>
                <a:off x="1066" y="1512"/>
                <a:ext cx="738" cy="517"/>
              </a:xfrm>
              <a:custGeom>
                <a:avLst/>
                <a:gdLst>
                  <a:gd name="T0" fmla="*/ 43047 w 644"/>
                  <a:gd name="T1" fmla="*/ 0 h 936"/>
                  <a:gd name="T2" fmla="*/ 0 w 644"/>
                  <a:gd name="T3" fmla="*/ 0 h 936"/>
                  <a:gd name="T4" fmla="*/ 7402 w 644"/>
                  <a:gd name="T5" fmla="*/ 1 h 936"/>
                  <a:gd name="T6" fmla="*/ 0 w 644"/>
                  <a:gd name="T7" fmla="*/ 1 h 936"/>
                  <a:gd name="T8" fmla="*/ 43047 w 644"/>
                  <a:gd name="T9" fmla="*/ 1 h 936"/>
                  <a:gd name="T10" fmla="*/ 50383 w 644"/>
                  <a:gd name="T11" fmla="*/ 1 h 936"/>
                  <a:gd name="T12" fmla="*/ 43047 w 644"/>
                  <a:gd name="T13" fmla="*/ 0 h 9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936"/>
                  <a:gd name="T23" fmla="*/ 644 w 644"/>
                  <a:gd name="T24" fmla="*/ 936 h 9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936">
                    <a:moveTo>
                      <a:pt x="550" y="0"/>
                    </a:moveTo>
                    <a:lnTo>
                      <a:pt x="0" y="0"/>
                    </a:lnTo>
                    <a:lnTo>
                      <a:pt x="94" y="467"/>
                    </a:lnTo>
                    <a:lnTo>
                      <a:pt x="0" y="936"/>
                    </a:lnTo>
                    <a:lnTo>
                      <a:pt x="550" y="936"/>
                    </a:lnTo>
                    <a:lnTo>
                      <a:pt x="644" y="467"/>
                    </a:lnTo>
                    <a:lnTo>
                      <a:pt x="550" y="0"/>
                    </a:lnTo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B26464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903" y="1643"/>
                <a:ext cx="85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lvl="1" eaLnBrk="0" hangingPunct="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Estimación </a:t>
                </a:r>
                <a:b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</a:b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&amp; Planifación</a:t>
                </a:r>
              </a:p>
            </p:txBody>
          </p:sp>
          <p:sp>
            <p:nvSpPr>
              <p:cNvPr id="11306" name="AutoShape 32"/>
              <p:cNvSpPr>
                <a:spLocks noChangeArrowheads="1"/>
              </p:cNvSpPr>
              <p:nvPr/>
            </p:nvSpPr>
            <p:spPr bwMode="auto">
              <a:xfrm>
                <a:off x="352" y="1312"/>
                <a:ext cx="836" cy="918"/>
              </a:xfrm>
              <a:prstGeom prst="homePlate">
                <a:avLst>
                  <a:gd name="adj" fmla="val 24755"/>
                </a:avLst>
              </a:prstGeom>
              <a:solidFill>
                <a:srgbClr val="0099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Estrategia de Cadena de Suministro</a:t>
                </a:r>
              </a:p>
            </p:txBody>
          </p:sp>
          <p:sp>
            <p:nvSpPr>
              <p:cNvPr id="11307" name="Line 33"/>
              <p:cNvSpPr>
                <a:spLocks noChangeShapeType="1"/>
              </p:cNvSpPr>
              <p:nvPr/>
            </p:nvSpPr>
            <p:spPr bwMode="auto">
              <a:xfrm>
                <a:off x="3590" y="1769"/>
                <a:ext cx="7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Text Box 34"/>
              <p:cNvSpPr txBox="1">
                <a:spLocks noChangeArrowheads="1"/>
              </p:cNvSpPr>
              <p:nvPr/>
            </p:nvSpPr>
            <p:spPr bwMode="auto">
              <a:xfrm>
                <a:off x="4953" y="1623"/>
                <a:ext cx="741" cy="34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200">
                    <a:solidFill>
                      <a:schemeClr val="bg1"/>
                    </a:solidFill>
                    <a:cs typeface="Times New Roman" pitchFamily="18" charset="0"/>
                  </a:rPr>
                  <a:t>Desempeño de la Cadena de Suministro</a:t>
                </a:r>
              </a:p>
            </p:txBody>
          </p:sp>
        </p:grpSp>
        <p:sp>
          <p:nvSpPr>
            <p:cNvPr id="11275" name="AutoShape 35"/>
            <p:cNvSpPr>
              <a:spLocks noChangeArrowheads="1"/>
            </p:cNvSpPr>
            <p:nvPr/>
          </p:nvSpPr>
          <p:spPr bwMode="auto">
            <a:xfrm>
              <a:off x="375" y="1484"/>
              <a:ext cx="328" cy="356"/>
            </a:xfrm>
            <a:prstGeom prst="downArrow">
              <a:avLst>
                <a:gd name="adj1" fmla="val 50000"/>
                <a:gd name="adj2" fmla="val 37958"/>
              </a:avLst>
            </a:prstGeom>
            <a:solidFill>
              <a:schemeClr val="accent1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n-US" sz="2000">
                <a:solidFill>
                  <a:srgbClr val="A19562"/>
                </a:solidFill>
                <a:latin typeface="Times New Roman" pitchFamily="18" charset="0"/>
              </a:endParaRPr>
            </a:p>
          </p:txBody>
        </p:sp>
        <p:sp>
          <p:nvSpPr>
            <p:cNvPr id="11276" name="AutoShape 37"/>
            <p:cNvSpPr>
              <a:spLocks noChangeArrowheads="1"/>
            </p:cNvSpPr>
            <p:nvPr/>
          </p:nvSpPr>
          <p:spPr bwMode="auto">
            <a:xfrm>
              <a:off x="5364" y="1517"/>
              <a:ext cx="328" cy="323"/>
            </a:xfrm>
            <a:prstGeom prst="downArrow">
              <a:avLst>
                <a:gd name="adj1" fmla="val 50000"/>
                <a:gd name="adj2" fmla="val 38032"/>
              </a:avLst>
            </a:prstGeom>
            <a:solidFill>
              <a:schemeClr val="accent1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n-US" sz="2000">
                <a:solidFill>
                  <a:srgbClr val="A19562"/>
                </a:solidFill>
                <a:latin typeface="Times New Roman" pitchFamily="18" charset="0"/>
              </a:endParaRPr>
            </a:p>
          </p:txBody>
        </p:sp>
        <p:sp>
          <p:nvSpPr>
            <p:cNvPr id="11277" name="Oval 44"/>
            <p:cNvSpPr>
              <a:spLocks noChangeArrowheads="1"/>
            </p:cNvSpPr>
            <p:nvPr/>
          </p:nvSpPr>
          <p:spPr bwMode="auto">
            <a:xfrm>
              <a:off x="1632" y="2163"/>
              <a:ext cx="624" cy="591"/>
            </a:xfrm>
            <a:prstGeom prst="ellips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</p:grpSp>
      <p:sp>
        <p:nvSpPr>
          <p:cNvPr id="1028" name="Rectangle 1027"/>
          <p:cNvSpPr/>
          <p:nvPr/>
        </p:nvSpPr>
        <p:spPr>
          <a:xfrm>
            <a:off x="377372" y="595087"/>
            <a:ext cx="785222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eaLnBrk="0" hangingPunct="0">
              <a:lnSpc>
                <a:spcPct val="135000"/>
              </a:lnSpc>
              <a:spcBef>
                <a:spcPct val="20000"/>
              </a:spcBef>
            </a:pPr>
            <a:r>
              <a:rPr lang="es-HN" sz="2400" dirty="0" smtClean="0"/>
              <a:t>UNOPS y la Gestión de la Cadena de Suministro</a:t>
            </a:r>
            <a:endParaRPr lang="es-H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 bwMode="auto">
          <a:xfrm>
            <a:off x="-142875" y="2139950"/>
            <a:ext cx="8229600" cy="3143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90600" lvl="3" indent="-368300" defTabSz="266700"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s-ES" sz="2200" dirty="0" smtClean="0">
                <a:cs typeface="Arial" charset="0"/>
              </a:rPr>
              <a:t>Fallas en las cadenas de suministro que conducen a ineficiencias significativas, incluyendo la inhabilidad para predecir las necesidades de la población </a:t>
            </a:r>
          </a:p>
          <a:p>
            <a:pPr marL="990600" lvl="3" indent="-368300" defTabSz="266700"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GB" sz="2200" dirty="0" err="1" smtClean="0">
                <a:cs typeface="Arial" charset="0"/>
              </a:rPr>
              <a:t>Derroche</a:t>
            </a:r>
            <a:r>
              <a:rPr lang="en-GB" sz="2200" dirty="0" smtClean="0">
                <a:cs typeface="Arial" charset="0"/>
              </a:rPr>
              <a:t> e </a:t>
            </a:r>
            <a:r>
              <a:rPr lang="en-GB" sz="2200" dirty="0" err="1" smtClean="0">
                <a:cs typeface="Arial" charset="0"/>
              </a:rPr>
              <a:t>ineficiencia</a:t>
            </a:r>
            <a:r>
              <a:rPr lang="en-GB" sz="2200" dirty="0" smtClean="0">
                <a:cs typeface="Arial" charset="0"/>
              </a:rPr>
              <a:t> </a:t>
            </a:r>
            <a:r>
              <a:rPr lang="en-GB" sz="2200" dirty="0" err="1" smtClean="0">
                <a:cs typeface="Arial" charset="0"/>
              </a:rPr>
              <a:t>asi</a:t>
            </a:r>
            <a:r>
              <a:rPr lang="en-GB" sz="2200" dirty="0" smtClean="0">
                <a:cs typeface="Arial" charset="0"/>
              </a:rPr>
              <a:t> </a:t>
            </a:r>
            <a:r>
              <a:rPr lang="en-GB" sz="2200" dirty="0" err="1" smtClean="0">
                <a:cs typeface="Arial" charset="0"/>
              </a:rPr>
              <a:t>como</a:t>
            </a:r>
            <a:r>
              <a:rPr lang="en-GB" sz="2200" dirty="0" smtClean="0">
                <a:cs typeface="Arial" charset="0"/>
              </a:rPr>
              <a:t> </a:t>
            </a:r>
            <a:r>
              <a:rPr lang="en-GB" sz="2200" dirty="0" err="1" smtClean="0">
                <a:cs typeface="Arial" charset="0"/>
              </a:rPr>
              <a:t>falta</a:t>
            </a:r>
            <a:r>
              <a:rPr lang="en-GB" sz="2200" dirty="0" smtClean="0">
                <a:cs typeface="Arial" charset="0"/>
              </a:rPr>
              <a:t> de </a:t>
            </a:r>
            <a:r>
              <a:rPr lang="en-GB" sz="2200" dirty="0" err="1" smtClean="0">
                <a:cs typeface="Arial" charset="0"/>
              </a:rPr>
              <a:t>capacitacion</a:t>
            </a:r>
            <a:endParaRPr lang="en-GB" sz="2200" dirty="0" smtClean="0">
              <a:cs typeface="Arial" charset="0"/>
            </a:endParaRPr>
          </a:p>
          <a:p>
            <a:pPr marL="990600" lvl="3" indent="-368300" defTabSz="266700"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s-ES" sz="2200" dirty="0" smtClean="0">
                <a:cs typeface="Arial" charset="0"/>
              </a:rPr>
              <a:t>Inadecuado desarrollo de capacidades en el ámbito de Adquisiciones y Cadena de Suministro</a:t>
            </a:r>
            <a:endParaRPr lang="en-GB" sz="2200" dirty="0" smtClean="0">
              <a:cs typeface="Arial" charset="0"/>
            </a:endParaRPr>
          </a:p>
          <a:p>
            <a:pPr marL="990600" lvl="3" indent="-368300" defTabSz="266700"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GB" sz="2200" dirty="0" err="1" smtClean="0">
                <a:cs typeface="Arial" charset="0"/>
              </a:rPr>
              <a:t>Corrupción</a:t>
            </a:r>
            <a:endParaRPr lang="en-GB" sz="2200" dirty="0" smtClean="0">
              <a:cs typeface="Arial" charset="0"/>
            </a:endParaRPr>
          </a:p>
        </p:txBody>
      </p:sp>
      <p:sp>
        <p:nvSpPr>
          <p:cNvPr id="13315" name="Line 17"/>
          <p:cNvSpPr>
            <a:spLocks noChangeShapeType="1"/>
          </p:cNvSpPr>
          <p:nvPr/>
        </p:nvSpPr>
        <p:spPr bwMode="auto">
          <a:xfrm flipV="1">
            <a:off x="0" y="1331913"/>
            <a:ext cx="5643563" cy="7937"/>
          </a:xfrm>
          <a:prstGeom prst="line">
            <a:avLst/>
          </a:prstGeom>
          <a:noFill/>
          <a:ln w="15875">
            <a:solidFill>
              <a:srgbClr val="5292C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66675" y="1463675"/>
            <a:ext cx="872013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400" dirty="0">
                <a:solidFill>
                  <a:srgbClr val="0070C0"/>
                </a:solidFill>
              </a:rPr>
              <a:t>Las </a:t>
            </a:r>
            <a:r>
              <a:rPr lang="en-GB" sz="2400" dirty="0" err="1">
                <a:solidFill>
                  <a:srgbClr val="0070C0"/>
                </a:solidFill>
              </a:rPr>
              <a:t>fugas</a:t>
            </a:r>
            <a:r>
              <a:rPr lang="en-GB" sz="2400" dirty="0">
                <a:solidFill>
                  <a:srgbClr val="0070C0"/>
                </a:solidFill>
              </a:rPr>
              <a:t> y </a:t>
            </a:r>
            <a:r>
              <a:rPr lang="en-GB" sz="2400" dirty="0" err="1">
                <a:solidFill>
                  <a:srgbClr val="0070C0"/>
                </a:solidFill>
              </a:rPr>
              <a:t>pérdidas</a:t>
            </a:r>
            <a:r>
              <a:rPr lang="en-GB" sz="2400" dirty="0">
                <a:solidFill>
                  <a:srgbClr val="0070C0"/>
                </a:solidFill>
              </a:rPr>
              <a:t> en </a:t>
            </a:r>
            <a:r>
              <a:rPr lang="en-GB" sz="2400" dirty="0" smtClean="0">
                <a:solidFill>
                  <a:srgbClr val="0070C0"/>
                </a:solidFill>
              </a:rPr>
              <a:t>el </a:t>
            </a:r>
            <a:r>
              <a:rPr lang="en-GB" sz="2400" dirty="0" err="1" smtClean="0">
                <a:solidFill>
                  <a:srgbClr val="0070C0"/>
                </a:solidFill>
              </a:rPr>
              <a:t>gasto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publico</a:t>
            </a:r>
            <a:r>
              <a:rPr lang="en-GB" sz="2400" dirty="0" smtClean="0">
                <a:solidFill>
                  <a:srgbClr val="0070C0"/>
                </a:solidFill>
              </a:rPr>
              <a:t> se </a:t>
            </a:r>
            <a:r>
              <a:rPr lang="en-GB" sz="2400" dirty="0" err="1" smtClean="0">
                <a:solidFill>
                  <a:srgbClr val="0070C0"/>
                </a:solidFill>
              </a:rPr>
              <a:t>deben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>
                <a:solidFill>
                  <a:srgbClr val="0070C0"/>
                </a:solidFill>
              </a:rPr>
              <a:t>a: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5791200"/>
            <a:ext cx="91440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lvl="2" defTabSz="26670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Font typeface="Arial" charset="0"/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UNOPS </a:t>
            </a:r>
            <a:r>
              <a:rPr lang="en-GB" sz="2400" dirty="0" err="1" smtClean="0">
                <a:solidFill>
                  <a:srgbClr val="0070C0"/>
                </a:solidFill>
              </a:rPr>
              <a:t>colabora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para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controlar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estas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perdidas</a:t>
            </a:r>
            <a:r>
              <a:rPr lang="en-GB" sz="2400" dirty="0" smtClean="0">
                <a:solidFill>
                  <a:srgbClr val="0070C0"/>
                </a:solidFill>
              </a:rPr>
              <a:t> y </a:t>
            </a:r>
            <a:r>
              <a:rPr lang="en-GB" sz="2400" dirty="0" err="1" smtClean="0">
                <a:solidFill>
                  <a:srgbClr val="0070C0"/>
                </a:solidFill>
              </a:rPr>
              <a:t>mejorar</a:t>
            </a:r>
            <a:r>
              <a:rPr lang="en-GB" sz="2400" dirty="0" smtClean="0">
                <a:solidFill>
                  <a:srgbClr val="0070C0"/>
                </a:solidFill>
              </a:rPr>
              <a:t> la </a:t>
            </a:r>
            <a:r>
              <a:rPr lang="en-GB" sz="2400" dirty="0" err="1" smtClean="0">
                <a:solidFill>
                  <a:srgbClr val="0070C0"/>
                </a:solidFill>
              </a:rPr>
              <a:t>capacidad</a:t>
            </a:r>
            <a:r>
              <a:rPr lang="en-GB" sz="2400" dirty="0" smtClean="0">
                <a:solidFill>
                  <a:srgbClr val="0070C0"/>
                </a:solidFill>
              </a:rPr>
              <a:t> de </a:t>
            </a:r>
            <a:r>
              <a:rPr lang="en-GB" sz="2400" dirty="0" err="1" smtClean="0">
                <a:solidFill>
                  <a:srgbClr val="0070C0"/>
                </a:solidFill>
              </a:rPr>
              <a:t>gestion</a:t>
            </a:r>
            <a:r>
              <a:rPr lang="en-GB" sz="2400" dirty="0" smtClean="0">
                <a:solidFill>
                  <a:srgbClr val="0070C0"/>
                </a:solidFill>
              </a:rPr>
              <a:t> de </a:t>
            </a:r>
            <a:r>
              <a:rPr lang="en-GB" sz="2400" dirty="0" err="1" smtClean="0">
                <a:solidFill>
                  <a:srgbClr val="0070C0"/>
                </a:solidFill>
              </a:rPr>
              <a:t>las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entidades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publicas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938213"/>
            <a:ext cx="8686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 defTabSz="895350">
              <a:lnSpc>
                <a:spcPct val="80000"/>
              </a:lnSpc>
              <a:spcBef>
                <a:spcPct val="20000"/>
              </a:spcBef>
              <a:buSzPct val="140000"/>
            </a:pPr>
            <a:r>
              <a:rPr lang="es-ES" sz="2400" dirty="0"/>
              <a:t>Oportunidades de ahorro en </a:t>
            </a:r>
            <a:r>
              <a:rPr lang="es-ES" sz="2400" dirty="0" smtClean="0"/>
              <a:t>las entidades publicas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nMs9HOpkGC_6KvCx0z3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Dxp6FDOUubdpSijtTUS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c5VYBqVkm13fLY7qEY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a0rEwxw0WW7NGLatye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0In7cuckeha.xI2zQE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GbY1BrP0mrA9NxrZbE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zozkKrnU2N_JLy2178ZA"/>
</p:tagLst>
</file>

<file path=ppt/theme/theme1.xml><?xml version="1.0" encoding="utf-8"?>
<a:theme xmlns:a="http://schemas.openxmlformats.org/drawingml/2006/main" name="UNOPS_logo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BE787397F9C40B3767E6C09082F51" ma:contentTypeVersion="1" ma:contentTypeDescription="Create a new document." ma:contentTypeScope="" ma:versionID="f3783a7b28d6929639f58c569c0bab69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3AED13E-F8AC-4A4B-BD49-E481B7601D15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2753B62-C2A5-4C4D-8877-A958E2BDFB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4ED424-CE14-4E7E-AD95-828BFF254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20837</TotalTime>
  <Words>1647</Words>
  <Application>Microsoft Office PowerPoint</Application>
  <PresentationFormat>On-screen Show (4:3)</PresentationFormat>
  <Paragraphs>279</Paragraphs>
  <Slides>19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UNOPS_logo</vt:lpstr>
      <vt:lpstr>think-cell Slide</vt:lpstr>
      <vt:lpstr>Slide 1</vt:lpstr>
      <vt:lpstr>Quiénes somos?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Gracias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UNOPS</dc:title>
  <dc:creator>Tom Cruise</dc:creator>
  <cp:lastModifiedBy>marianoelv</cp:lastModifiedBy>
  <cp:revision>996</cp:revision>
  <dcterms:created xsi:type="dcterms:W3CDTF">2006-03-20T16:58:33Z</dcterms:created>
  <dcterms:modified xsi:type="dcterms:W3CDTF">2011-10-19T00:45:14Z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/>
  </property>
  <property fmtid="{D5CDD505-2E9C-101B-9397-08002B2CF9AE}" pid="3" name="ContentType">
    <vt:lpwstr>Document</vt:lpwstr>
  </property>
</Properties>
</file>